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2496" y="-24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爆発 1 32"/>
          <p:cNvSpPr/>
          <p:nvPr/>
        </p:nvSpPr>
        <p:spPr>
          <a:xfrm>
            <a:off x="383046" y="2193268"/>
            <a:ext cx="1642561" cy="504056"/>
          </a:xfrm>
          <a:prstGeom prst="irregularSeal1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7136" y="200604"/>
            <a:ext cx="6192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データ分析教育へのアクティブラーニング手法の導入提案と実践</a:t>
            </a:r>
            <a:endParaRPr kumimoji="1" lang="ja-JP" altLang="en-US" sz="17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dirty="0" smtClean="0"/>
              <a:t>PM</a:t>
            </a:r>
            <a:r>
              <a:rPr kumimoji="1" lang="ja-JP" altLang="en-US" sz="1700" dirty="0" smtClean="0"/>
              <a:t>コース　矢吹研究室　</a:t>
            </a:r>
            <a:r>
              <a:rPr kumimoji="1" lang="en-US" altLang="ja-JP" sz="1700" dirty="0" smtClean="0"/>
              <a:t>1342015</a:t>
            </a:r>
            <a:r>
              <a:rPr kumimoji="1" lang="ja-JP" altLang="en-US" sz="1700" dirty="0" smtClean="0"/>
              <a:t>　</a:t>
            </a:r>
            <a:r>
              <a:rPr lang="ja-JP" altLang="en-US" sz="1700" dirty="0" smtClean="0"/>
              <a:t>板倉</a:t>
            </a:r>
            <a:r>
              <a:rPr lang="ja-JP" altLang="en-US" sz="1700" dirty="0"/>
              <a:t>啓太</a:t>
            </a:r>
            <a:endParaRPr kumimoji="1" lang="ja-JP" altLang="en-US" sz="1700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7" y="1043608"/>
            <a:ext cx="6229163" cy="17265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867025"/>
            <a:ext cx="6229163" cy="1200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1475" y="4194817"/>
            <a:ext cx="6228336" cy="1493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0740" y="5785929"/>
            <a:ext cx="3087361" cy="162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49322" y="1129392"/>
            <a:ext cx="1296145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1396" y="2976966"/>
            <a:ext cx="1379084" cy="3072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7123" y="5781797"/>
            <a:ext cx="6142688" cy="3254698"/>
            <a:chOff x="337671" y="4354932"/>
            <a:chExt cx="6142688" cy="2161285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354932"/>
              <a:ext cx="3033230" cy="2161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37671" y="5580792"/>
              <a:ext cx="1224136" cy="252028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3548373" y="5874493"/>
            <a:ext cx="1379084" cy="2986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3" y="3369785"/>
            <a:ext cx="594112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本研究では，</a:t>
            </a:r>
            <a:r>
              <a:rPr lang="en-US" altLang="ja-JP" sz="1200" dirty="0"/>
              <a:t> </a:t>
            </a:r>
            <a:r>
              <a:rPr lang="ja-JP" altLang="en-US" sz="1200" dirty="0" smtClean="0"/>
              <a:t>データマイニング入門の受講者を対象</a:t>
            </a:r>
            <a:r>
              <a:rPr lang="ja-JP" altLang="en-US" sz="1200" dirty="0"/>
              <a:t>に，</a:t>
            </a:r>
            <a:r>
              <a:rPr lang="ja-JP" altLang="en-US" sz="1200" dirty="0" smtClean="0"/>
              <a:t>アクティブ</a:t>
            </a:r>
            <a:r>
              <a:rPr lang="ja-JP" altLang="en-US" sz="1200" dirty="0"/>
              <a:t>・ラーニングをデータマイニング教育に</a:t>
            </a:r>
            <a:r>
              <a:rPr lang="ja-JP" altLang="en-US" sz="1200" dirty="0" smtClean="0"/>
              <a:t>取り入れ</a:t>
            </a:r>
            <a:r>
              <a:rPr lang="ja-JP" altLang="en-US" sz="1200" dirty="0"/>
              <a:t>，受講者</a:t>
            </a:r>
            <a:r>
              <a:rPr lang="ja-JP" altLang="en-US" sz="1200" dirty="0" smtClean="0"/>
              <a:t>の</a:t>
            </a:r>
            <a:r>
              <a:rPr lang="ja-JP" altLang="en-US" sz="1200" dirty="0" smtClean="0"/>
              <a:t>データマイニング教育の</a:t>
            </a:r>
            <a:r>
              <a:rPr lang="ja-JP" altLang="en-US" sz="1200" dirty="0"/>
              <a:t>知識の</a:t>
            </a:r>
            <a:r>
              <a:rPr lang="ja-JP" altLang="en-US" sz="1200" dirty="0" smtClean="0"/>
              <a:t>定着と能動的な学習の参加</a:t>
            </a:r>
            <a:r>
              <a:rPr lang="ja-JP" altLang="en-US" sz="1200" dirty="0" smtClean="0"/>
              <a:t>を</a:t>
            </a:r>
            <a:r>
              <a:rPr lang="ja-JP" altLang="en-US" sz="1200" dirty="0" smtClean="0"/>
              <a:t>目的とする</a:t>
            </a:r>
            <a:r>
              <a:rPr lang="ja-JP" altLang="en-US" sz="1200" dirty="0" smtClean="0"/>
              <a:t>．</a:t>
            </a:r>
            <a:endParaRPr kumimoji="1" lang="ja-JP" altLang="en-US" sz="12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257494" y="6318067"/>
            <a:ext cx="3073851" cy="2718428"/>
            <a:chOff x="-2381211" y="6109482"/>
            <a:chExt cx="3073851" cy="2718428"/>
          </a:xfrm>
        </p:grpSpPr>
        <p:sp>
          <p:nvSpPr>
            <p:cNvPr id="9" name="正方形/長方形 8"/>
            <p:cNvSpPr/>
            <p:nvPr/>
          </p:nvSpPr>
          <p:spPr>
            <a:xfrm>
              <a:off x="-2381211" y="7329916"/>
              <a:ext cx="3073851" cy="14979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-2255659" y="6109482"/>
              <a:ext cx="2845351" cy="461665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例：グラフを読み取り，解析手法が使えるようになる．</a:t>
              </a:r>
              <a:endParaRPr lang="en-US" altLang="ja-JP" sz="1200" dirty="0" smtClean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383046" y="8113949"/>
            <a:ext cx="273780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現在，データマイニング入門の</a:t>
            </a:r>
            <a:r>
              <a:rPr lang="ja-JP" altLang="en-US" sz="1200" dirty="0" smtClean="0"/>
              <a:t>指導教員</a:t>
            </a:r>
            <a:r>
              <a:rPr lang="ja-JP" altLang="en-US" sz="1200" dirty="0"/>
              <a:t>である</a:t>
            </a:r>
            <a:r>
              <a:rPr lang="ja-JP" altLang="en-US" sz="1200" dirty="0" smtClean="0"/>
              <a:t>矢吹太朗准</a:t>
            </a:r>
            <a:r>
              <a:rPr lang="ja-JP" altLang="en-US" sz="1200" dirty="0"/>
              <a:t>教授にアクティブ・ラーニング手法の</a:t>
            </a:r>
            <a:r>
              <a:rPr lang="ja-JP" altLang="en-US" sz="1200" dirty="0" smtClean="0"/>
              <a:t>導入の</a:t>
            </a:r>
            <a:r>
              <a:rPr lang="ja-JP" altLang="en-US" sz="1200" dirty="0"/>
              <a:t>提案をし，手法と実践日ついて調整している．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7123" y="5869256"/>
            <a:ext cx="1920800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成果物のイメージ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556"/>
              </p:ext>
            </p:extLst>
          </p:nvPr>
        </p:nvGraphicFramePr>
        <p:xfrm>
          <a:off x="3608293" y="6283379"/>
          <a:ext cx="2728488" cy="26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1"/>
                <a:gridCol w="1971677"/>
              </a:tblGrid>
              <a:tr h="245623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10/24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受講者を各グループ</a:t>
                      </a:r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err="1" smtClean="0"/>
                        <a:t>，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人に分ける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各グループで勉学に関する質問を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つ決める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11/7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</a:t>
                      </a:r>
                      <a:r>
                        <a:rPr kumimoji="1" lang="ja-JP" altLang="en-US" sz="1200" dirty="0" smtClean="0"/>
                        <a:t>フォームでアンケートの設計と実施をする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受講者は質問結果をマイニングし発表する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99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</a:p>
                    <a:p>
                      <a:r>
                        <a:rPr kumimoji="1" lang="ja-JP" altLang="en-US" sz="1200" dirty="0" smtClean="0"/>
                        <a:t>以降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結果を</a:t>
                      </a:r>
                      <a:r>
                        <a:rPr kumimoji="1" lang="ja-JP" altLang="en-US" sz="1200" smtClean="0"/>
                        <a:t>まとめ，引き続き論文</a:t>
                      </a:r>
                      <a:r>
                        <a:rPr kumimoji="1" lang="ja-JP" altLang="en-US" sz="1200" dirty="0" smtClean="0"/>
                        <a:t>を執筆する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523221" y="1067553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アクティブ・ラーニングとは能動的な学習法の総称</a:t>
            </a:r>
            <a:endParaRPr kumimoji="1" lang="ja-JP" altLang="en-US" sz="12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2659" y="1567962"/>
            <a:ext cx="1351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時代の流れとともに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教育改革が進む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168485" y="2004760"/>
            <a:ext cx="0" cy="2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17635" y="2320842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/>
              <a:t>アクティブ・ラーニングが注目</a:t>
            </a:r>
            <a:endParaRPr kumimoji="1" lang="ja-JP" altLang="en-US" sz="1100" b="1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4115" y="6836575"/>
            <a:ext cx="525006" cy="525006"/>
          </a:xfrm>
          <a:prstGeom prst="rect">
            <a:avLst/>
          </a:prstGeom>
        </p:spPr>
      </p:pic>
      <p:sp>
        <p:nvSpPr>
          <p:cNvPr id="52" name="右矢印 51"/>
          <p:cNvSpPr/>
          <p:nvPr/>
        </p:nvSpPr>
        <p:spPr>
          <a:xfrm>
            <a:off x="1617559" y="6955061"/>
            <a:ext cx="457569" cy="28803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6" y="4246914"/>
            <a:ext cx="2534298" cy="139485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829367" y="4226243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グループ</a:t>
            </a:r>
            <a:r>
              <a:rPr kumimoji="1" lang="en-US" altLang="ja-JP" sz="1200" dirty="0" smtClean="0"/>
              <a:t>4</a:t>
            </a:r>
            <a:r>
              <a:rPr kumimoji="1" lang="ja-JP" altLang="en-US" sz="1200" dirty="0" err="1" smtClean="0"/>
              <a:t>，</a:t>
            </a:r>
            <a:r>
              <a:rPr kumimoji="1" lang="en-US" altLang="ja-JP" sz="1200" dirty="0" smtClean="0"/>
              <a:t>5</a:t>
            </a:r>
            <a:r>
              <a:rPr lang="ja-JP" altLang="en-US" sz="1200" dirty="0" smtClean="0"/>
              <a:t>人に分ける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>
            <a:stCxn id="30" idx="2"/>
            <a:endCxn id="63" idx="0"/>
          </p:cNvCxnSpPr>
          <p:nvPr/>
        </p:nvCxnSpPr>
        <p:spPr>
          <a:xfrm flipH="1">
            <a:off x="2747246" y="4503242"/>
            <a:ext cx="1" cy="12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560062" y="4630811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各グループ</a:t>
            </a:r>
            <a:r>
              <a:rPr kumimoji="1" lang="en-US" altLang="ja-JP" sz="1200" dirty="0" smtClean="0"/>
              <a:t>3</a:t>
            </a:r>
            <a:r>
              <a:rPr kumimoji="1" lang="ja-JP" altLang="en-US" sz="1200" dirty="0" smtClean="0"/>
              <a:t>つ質問を考えてもらう</a:t>
            </a:r>
            <a:endParaRPr kumimoji="1" lang="ja-JP" altLang="en-US" sz="1200" dirty="0"/>
          </a:p>
        </p:txBody>
      </p:sp>
      <p:cxnSp>
        <p:nvCxnSpPr>
          <p:cNvPr id="67" name="直線矢印コネクタ 66"/>
          <p:cNvCxnSpPr>
            <a:stCxn id="63" idx="2"/>
            <a:endCxn id="68" idx="0"/>
          </p:cNvCxnSpPr>
          <p:nvPr/>
        </p:nvCxnSpPr>
        <p:spPr>
          <a:xfrm>
            <a:off x="2747246" y="4907810"/>
            <a:ext cx="0" cy="1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1772459" y="5023348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アンケートを設計・</a:t>
            </a:r>
            <a:r>
              <a:rPr kumimoji="1" lang="ja-JP" altLang="en-US" sz="1200" dirty="0" smtClean="0"/>
              <a:t>実施する</a:t>
            </a:r>
            <a:endParaRPr kumimoji="1" lang="ja-JP" altLang="en-US" sz="12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2747245" y="5310941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670668" y="5424803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結果をマイニングして発表する</a:t>
            </a:r>
            <a:endParaRPr kumimoji="1" lang="ja-JP" altLang="en-US" sz="1200" dirty="0"/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0" y="6832019"/>
            <a:ext cx="555809" cy="529562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77" y="1325413"/>
            <a:ext cx="4146015" cy="14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221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itakura</dc:creator>
  <cp:lastModifiedBy>板倉啓太</cp:lastModifiedBy>
  <cp:revision>35</cp:revision>
  <dcterms:created xsi:type="dcterms:W3CDTF">2015-10-05T13:54:22Z</dcterms:created>
  <dcterms:modified xsi:type="dcterms:W3CDTF">2016-10-09T13:23:56Z</dcterms:modified>
</cp:coreProperties>
</file>