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386800" cy="30279975"/>
  <p:notesSz cx="20920075" cy="2981325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5" autoAdjust="0"/>
    <p:restoredTop sz="94601" autoAdjust="0"/>
  </p:normalViewPr>
  <p:slideViewPr>
    <p:cSldViewPr>
      <p:cViewPr varScale="1">
        <p:scale>
          <a:sx n="18" d="100"/>
          <a:sy n="18" d="100"/>
        </p:scale>
        <p:origin x="-1186" y="-101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268121678304914"/>
          <c:y val="0.217738254341323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0.43</c:v>
                </c:pt>
                <c:pt idx="1">
                  <c:v>0.18</c:v>
                </c:pt>
                <c:pt idx="2">
                  <c:v>0.22</c:v>
                </c:pt>
                <c:pt idx="3">
                  <c:v>0.12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73995316868553"/>
          <c:y val="9.8343364838977224E-2"/>
          <c:w val="0.30139644781153119"/>
          <c:h val="0.90165663516102279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3000" baseline="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txPr>
              <a:bodyPr/>
              <a:lstStyle/>
              <a:p>
                <a:pPr>
                  <a:defRPr sz="3300" baseline="0"/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0.63</c:v>
                </c:pt>
                <c:pt idx="1">
                  <c:v>0.19</c:v>
                </c:pt>
                <c:pt idx="2">
                  <c:v>0.06</c:v>
                </c:pt>
                <c:pt idx="3">
                  <c:v>0.05</c:v>
                </c:pt>
                <c:pt idx="4">
                  <c:v>0.03</c:v>
                </c:pt>
                <c:pt idx="5">
                  <c:v>0.03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18586277081267"/>
          <c:y val="1.5479123009320804E-2"/>
          <c:w val="0.53995022936609993"/>
          <c:h val="0.916270850069708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iOS平均66.9個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0個</c:v>
                </c:pt>
                <c:pt idx="1">
                  <c:v>１～５個</c:v>
                </c:pt>
                <c:pt idx="2">
                  <c:v>６～１０個</c:v>
                </c:pt>
                <c:pt idx="3">
                  <c:v>１１～２０個</c:v>
                </c:pt>
                <c:pt idx="4">
                  <c:v>２１～３０個</c:v>
                </c:pt>
                <c:pt idx="5">
                  <c:v>３１～５０個</c:v>
                </c:pt>
                <c:pt idx="6">
                  <c:v>５１～１００個</c:v>
                </c:pt>
                <c:pt idx="7">
                  <c:v>１０１～２００個</c:v>
                </c:pt>
                <c:pt idx="8">
                  <c:v>それ以上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</c:v>
                </c:pt>
                <c:pt idx="1">
                  <c:v>0.02</c:v>
                </c:pt>
                <c:pt idx="2">
                  <c:v>0.09</c:v>
                </c:pt>
                <c:pt idx="3">
                  <c:v>0.18</c:v>
                </c:pt>
                <c:pt idx="4">
                  <c:v>0.19</c:v>
                </c:pt>
                <c:pt idx="5">
                  <c:v>0.19</c:v>
                </c:pt>
                <c:pt idx="6">
                  <c:v>0.2</c:v>
                </c:pt>
                <c:pt idx="7">
                  <c:v>0.09</c:v>
                </c:pt>
                <c:pt idx="8">
                  <c:v>0.04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　平均18.1個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0個</c:v>
                </c:pt>
                <c:pt idx="1">
                  <c:v>１～５個</c:v>
                </c:pt>
                <c:pt idx="2">
                  <c:v>６～１０個</c:v>
                </c:pt>
                <c:pt idx="3">
                  <c:v>１１～２０個</c:v>
                </c:pt>
                <c:pt idx="4">
                  <c:v>２１～３０個</c:v>
                </c:pt>
                <c:pt idx="5">
                  <c:v>３１～５０個</c:v>
                </c:pt>
                <c:pt idx="6">
                  <c:v>５１～１００個</c:v>
                </c:pt>
                <c:pt idx="7">
                  <c:v>１０１～２００個</c:v>
                </c:pt>
                <c:pt idx="8">
                  <c:v>それ以上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0.01</c:v>
                </c:pt>
                <c:pt idx="1">
                  <c:v>0.19</c:v>
                </c:pt>
                <c:pt idx="2">
                  <c:v>0.32</c:v>
                </c:pt>
                <c:pt idx="3">
                  <c:v>0.27</c:v>
                </c:pt>
                <c:pt idx="4">
                  <c:v>0.11</c:v>
                </c:pt>
                <c:pt idx="5">
                  <c:v>7.0000000000000007E-2</c:v>
                </c:pt>
                <c:pt idx="6">
                  <c:v>0.01</c:v>
                </c:pt>
                <c:pt idx="7">
                  <c:v>0.01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896768"/>
        <c:axId val="38898304"/>
      </c:barChart>
      <c:catAx>
        <c:axId val="38896768"/>
        <c:scaling>
          <c:orientation val="minMax"/>
        </c:scaling>
        <c:delete val="0"/>
        <c:axPos val="l"/>
        <c:majorTickMark val="out"/>
        <c:minorTickMark val="none"/>
        <c:tickLblPos val="nextTo"/>
        <c:crossAx val="38898304"/>
        <c:crosses val="autoZero"/>
        <c:auto val="1"/>
        <c:lblAlgn val="ctr"/>
        <c:lblOffset val="100"/>
        <c:noMultiLvlLbl val="0"/>
      </c:catAx>
      <c:valAx>
        <c:axId val="38898304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38896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967327167424631"/>
          <c:y val="0.13306104557986534"/>
          <c:w val="0.22728790403741234"/>
          <c:h val="0.57237797332863394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74150481250556"/>
          <c:y val="0"/>
          <c:w val="0.55376228824980456"/>
          <c:h val="0.943120018900898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　平均10.1個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0個</c:v>
                </c:pt>
                <c:pt idx="1">
                  <c:v>１～５個</c:v>
                </c:pt>
                <c:pt idx="2">
                  <c:v>６～１０個</c:v>
                </c:pt>
                <c:pt idx="3">
                  <c:v>１１～２０個</c:v>
                </c:pt>
                <c:pt idx="4">
                  <c:v>２１～３０個</c:v>
                </c:pt>
                <c:pt idx="5">
                  <c:v>３１～５０個</c:v>
                </c:pt>
                <c:pt idx="6">
                  <c:v>５１～１００個</c:v>
                </c:pt>
                <c:pt idx="7">
                  <c:v>１０１～２００個</c:v>
                </c:pt>
                <c:pt idx="8">
                  <c:v>それ以上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</c:v>
                </c:pt>
                <c:pt idx="1">
                  <c:v>0.33</c:v>
                </c:pt>
                <c:pt idx="2">
                  <c:v>0.22</c:v>
                </c:pt>
                <c:pt idx="3">
                  <c:v>0.16</c:v>
                </c:pt>
                <c:pt idx="4">
                  <c:v>0.04</c:v>
                </c:pt>
                <c:pt idx="5">
                  <c:v>0.03</c:v>
                </c:pt>
                <c:pt idx="6">
                  <c:v>0.01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　平均0.9個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0個</c:v>
                </c:pt>
                <c:pt idx="1">
                  <c:v>１～５個</c:v>
                </c:pt>
                <c:pt idx="2">
                  <c:v>６～１０個</c:v>
                </c:pt>
                <c:pt idx="3">
                  <c:v>１１～２０個</c:v>
                </c:pt>
                <c:pt idx="4">
                  <c:v>２１～３０個</c:v>
                </c:pt>
                <c:pt idx="5">
                  <c:v>３１～５０個</c:v>
                </c:pt>
                <c:pt idx="6">
                  <c:v>５１～１００個</c:v>
                </c:pt>
                <c:pt idx="7">
                  <c:v>１０１～２００個</c:v>
                </c:pt>
                <c:pt idx="8">
                  <c:v>それ以上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0.68</c:v>
                </c:pt>
                <c:pt idx="1">
                  <c:v>0.3</c:v>
                </c:pt>
                <c:pt idx="2">
                  <c:v>0.02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243776"/>
        <c:axId val="39245312"/>
      </c:barChart>
      <c:catAx>
        <c:axId val="39243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9245312"/>
        <c:crosses val="autoZero"/>
        <c:auto val="1"/>
        <c:lblAlgn val="ctr"/>
        <c:lblOffset val="100"/>
        <c:noMultiLvlLbl val="0"/>
      </c:catAx>
      <c:valAx>
        <c:axId val="3924531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39243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52440560399245"/>
          <c:y val="7.80811176019202E-2"/>
          <c:w val="0.25381221270089499"/>
          <c:h val="0.59325417330890873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3" y="22308392"/>
            <a:ext cx="13184340" cy="3894800"/>
          </a:xfrm>
        </p:spPr>
        <p:txBody>
          <a:bodyPr>
            <a:normAutofit/>
          </a:bodyPr>
          <a:lstStyle>
            <a:lvl1pPr marL="0" indent="0" algn="l">
              <a:buNone/>
              <a:defRPr sz="710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2" y="13829933"/>
            <a:ext cx="16782349" cy="7917330"/>
          </a:xfrm>
          <a:effectLst/>
        </p:spPr>
        <p:txBody>
          <a:bodyPr>
            <a:noAutofit/>
          </a:bodyPr>
          <a:lstStyle>
            <a:lvl1pPr marL="2066626" indent="-1476162" algn="l">
              <a:defRPr sz="17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2" y="1662429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2" y="3229862"/>
            <a:ext cx="11295166" cy="216115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4"/>
            <a:ext cx="13955369" cy="10699746"/>
          </a:xfrm>
          <a:effectLst/>
        </p:spPr>
        <p:txBody>
          <a:bodyPr anchor="b"/>
          <a:lstStyle>
            <a:lvl1pPr algn="r">
              <a:defRPr sz="149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1"/>
            <a:ext cx="13964322" cy="3688788"/>
          </a:xfrm>
        </p:spPr>
        <p:txBody>
          <a:bodyPr anchor="t"/>
          <a:lstStyle>
            <a:lvl1pPr marL="0" indent="0" algn="r">
              <a:buNone/>
              <a:defRPr sz="650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3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3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ctr" defTabSz="2952323" rtl="0" eaLnBrk="1" latinLnBrk="0" hangingPunct="1">
              <a:spcBef>
                <a:spcPct val="20000"/>
              </a:spcBef>
              <a:spcAft>
                <a:spcPts val="96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7" y="6177115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1" y="9756883"/>
            <a:ext cx="8504399" cy="5556596"/>
          </a:xfrm>
          <a:effectLst/>
        </p:spPr>
        <p:txBody>
          <a:bodyPr anchor="b">
            <a:noAutofit/>
          </a:bodyPr>
          <a:lstStyle>
            <a:lvl1pPr marL="738081" indent="-738081" algn="l">
              <a:defRPr sz="90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3" y="3229864"/>
            <a:ext cx="9395515" cy="21611593"/>
          </a:xfrm>
        </p:spPr>
        <p:txBody>
          <a:bodyPr anchor="ctr"/>
          <a:lstStyle>
            <a:lvl1pPr>
              <a:defRPr sz="71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4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5" y="15443768"/>
            <a:ext cx="7925699" cy="944656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7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5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80" y="4461576"/>
            <a:ext cx="8640122" cy="9550334"/>
          </a:xfrm>
        </p:spPr>
        <p:txBody>
          <a:bodyPr anchor="b"/>
          <a:lstStyle>
            <a:lvl1pPr marL="590465" indent="-590465">
              <a:buFont typeface="Georgia" pitchFamily="18" charset="0"/>
              <a:buChar char="*"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9"/>
            <a:ext cx="14930386" cy="5046663"/>
          </a:xfrm>
        </p:spPr>
        <p:txBody>
          <a:bodyPr anchor="b">
            <a:noAutofit/>
          </a:bodyPr>
          <a:lstStyle>
            <a:lvl1pPr algn="l">
              <a:defRPr sz="149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59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9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5" y="19304336"/>
            <a:ext cx="15232040" cy="5046663"/>
          </a:xfrm>
          <a:prstGeom prst="rect">
            <a:avLst/>
          </a:prstGeom>
          <a:effectLst/>
        </p:spPr>
        <p:txBody>
          <a:bodyPr vert="horz" lIns="295232" tIns="147616" rIns="295232" bIns="147616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1"/>
            <a:ext cx="14970760" cy="1534185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0"/>
            <a:ext cx="588137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58C46B-B7D1-4D4A-A323-AA9499691D4C}" type="datetimeFigureOut">
              <a:rPr kumimoji="1" lang="ja-JP" altLang="en-US" smtClean="0"/>
              <a:t>2012/12/14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9" y="27251980"/>
            <a:ext cx="7841829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0"/>
            <a:ext cx="427736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1033313" indent="-1033313" algn="r" defTabSz="295232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49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3808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1394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5709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78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8753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37322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34749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38080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35507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46920" y="12767063"/>
            <a:ext cx="21386800" cy="1217601"/>
          </a:xfrm>
        </p:spPr>
        <p:txBody>
          <a:bodyPr>
            <a:noAutofit/>
          </a:bodyPr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スマートフォン向け </a:t>
            </a:r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OS </a:t>
            </a:r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市場の普及率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　　　　　出典：インターネットコム</a:t>
            </a:r>
            <a:endParaRPr lang="en-US" altLang="ja-JP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23916" y="5053685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j-ea"/>
                <a:ea typeface="+mj-ea"/>
              </a:rPr>
              <a:t>研究背景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1801870707"/>
              </p:ext>
            </p:extLst>
          </p:nvPr>
        </p:nvGraphicFramePr>
        <p:xfrm>
          <a:off x="-137458" y="6007793"/>
          <a:ext cx="13596409" cy="68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3124150165"/>
              </p:ext>
            </p:extLst>
          </p:nvPr>
        </p:nvGraphicFramePr>
        <p:xfrm>
          <a:off x="12463942" y="5377721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角丸四角形 14"/>
          <p:cNvSpPr/>
          <p:nvPr/>
        </p:nvSpPr>
        <p:spPr>
          <a:xfrm>
            <a:off x="-39623" y="15084658"/>
            <a:ext cx="7995587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端末＜</a:t>
            </a:r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端末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アプリ＞</a:t>
            </a:r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アプリ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5445863" y="14956997"/>
            <a:ext cx="6048672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疑問点を調査し，製造方法・配布方法・販売方法などを調べること</a:t>
            </a:r>
            <a:r>
              <a:rPr lang="ja-JP" altLang="en-US" sz="4800" smtClean="0">
                <a:solidFill>
                  <a:schemeClr val="tx1"/>
                </a:solidFill>
                <a:latin typeface="+mn-ea"/>
              </a:rPr>
              <a:t>で解決策を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発見できると考える．</a:t>
            </a:r>
            <a:endParaRPr lang="ja-JP" altLang="ja-JP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55964" y="13612856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>
                <a:latin typeface="+mn-ea"/>
              </a:rPr>
              <a:t>研究目的</a:t>
            </a:r>
            <a:endParaRPr lang="en-US" altLang="ja-JP" sz="9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85529" y="20230043"/>
            <a:ext cx="558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n-ea"/>
              </a:rPr>
              <a:t>研究方法</a:t>
            </a:r>
            <a:endParaRPr kumimoji="1" lang="ja-JP" altLang="en-US" sz="96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44263" y="21791434"/>
            <a:ext cx="19636277" cy="8110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lvl="0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</a:t>
            </a:r>
            <a:r>
              <a:rPr lang="ja-JP" altLang="ja-JP" dirty="0" smtClean="0">
                <a:solidFill>
                  <a:schemeClr val="tx1"/>
                </a:solidFill>
                <a:latin typeface="+mn-ea"/>
              </a:rPr>
              <a:t>アプリの販売価格・過去の売上価格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の調査</a:t>
            </a:r>
            <a:endParaRPr lang="ja-JP" altLang="ja-JP" dirty="0" smtClean="0">
              <a:solidFill>
                <a:schemeClr val="tx1"/>
              </a:solidFill>
              <a:latin typeface="+mn-ea"/>
            </a:endParaRPr>
          </a:p>
          <a:p>
            <a:pPr lvl="0"/>
            <a:r>
              <a:rPr lang="en-US" altLang="ja-JP" dirty="0">
                <a:solidFill>
                  <a:schemeClr val="tx1"/>
                </a:solidFill>
                <a:latin typeface="+mn-ea"/>
              </a:rPr>
              <a:t>2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</a:t>
            </a:r>
            <a:r>
              <a:rPr lang="ja-JP" altLang="ja-JP" dirty="0" smtClean="0">
                <a:solidFill>
                  <a:schemeClr val="tx1"/>
                </a:solidFill>
                <a:latin typeface="+mn-ea"/>
              </a:rPr>
              <a:t>アプリのカテゴリ別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普及率</a:t>
            </a:r>
            <a:r>
              <a:rPr lang="ja-JP" altLang="ja-JP" dirty="0" smtClean="0">
                <a:solidFill>
                  <a:schemeClr val="tx1"/>
                </a:solidFill>
                <a:latin typeface="+mn-ea"/>
              </a:rPr>
              <a:t>の違い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の調査</a:t>
            </a:r>
            <a:endParaRPr lang="ja-JP" altLang="ja-JP" dirty="0" smtClean="0">
              <a:solidFill>
                <a:schemeClr val="tx1"/>
              </a:solidFill>
              <a:latin typeface="+mn-ea"/>
            </a:endParaRPr>
          </a:p>
          <a:p>
            <a:pPr lvl="0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．開発環境についての調査</a:t>
            </a:r>
            <a:endParaRPr lang="ja-JP" altLang="ja-JP" dirty="0" smtClean="0">
              <a:solidFill>
                <a:schemeClr val="tx1"/>
              </a:solidFill>
              <a:latin typeface="+mn-ea"/>
            </a:endParaRPr>
          </a:p>
          <a:p>
            <a:pPr lvl="0"/>
            <a:r>
              <a:rPr lang="en-US" altLang="ja-JP" dirty="0">
                <a:solidFill>
                  <a:schemeClr val="tx1"/>
                </a:solidFill>
                <a:latin typeface="+mn-ea"/>
              </a:rPr>
              <a:t>4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．アプリ内でできることの相違点の調査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lvl="0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5.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アプリ内課金・広告のあり方の調査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lvl="0"/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6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ja-JP" dirty="0" smtClean="0">
                <a:solidFill>
                  <a:schemeClr val="tx1"/>
                </a:solidFill>
                <a:latin typeface="+mn-ea"/>
              </a:rPr>
              <a:t>それぞれ</a:t>
            </a:r>
            <a:r>
              <a:rPr lang="ja-JP" altLang="ja-JP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普及率</a:t>
            </a:r>
            <a:r>
              <a:rPr lang="ja-JP" altLang="ja-JP" dirty="0">
                <a:solidFill>
                  <a:schemeClr val="tx1"/>
                </a:solidFill>
                <a:latin typeface="+mn-ea"/>
              </a:rPr>
              <a:t>に対する</a:t>
            </a:r>
            <a:r>
              <a:rPr lang="ja-JP" altLang="ja-JP" dirty="0" smtClean="0">
                <a:solidFill>
                  <a:schemeClr val="tx1"/>
                </a:solidFill>
                <a:latin typeface="+mn-ea"/>
              </a:rPr>
              <a:t>データ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の分析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．</a:t>
            </a:r>
            <a:r>
              <a:rPr lang="ja-JP" altLang="ja-JP" dirty="0" smtClean="0">
                <a:solidFill>
                  <a:schemeClr val="tx1"/>
                </a:solidFill>
                <a:latin typeface="+mj-ea"/>
                <a:ea typeface="+mj-ea"/>
              </a:rPr>
              <a:t>モバイルアプリ</a:t>
            </a:r>
            <a:r>
              <a:rPr lang="ja-JP" altLang="ja-JP" dirty="0">
                <a:solidFill>
                  <a:schemeClr val="tx1"/>
                </a:solidFill>
                <a:latin typeface="+mj-ea"/>
                <a:ea typeface="+mj-ea"/>
              </a:rPr>
              <a:t>開発プロジェクトの</a:t>
            </a:r>
            <a:r>
              <a:rPr lang="en-US" altLang="ja-JP" dirty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lang="ja-JP" altLang="ja-JP" dirty="0">
                <a:solidFill>
                  <a:schemeClr val="tx1"/>
                </a:solidFill>
                <a:latin typeface="+mj-ea"/>
                <a:ea typeface="+mj-ea"/>
              </a:rPr>
              <a:t>が知っておくべき事柄の</a:t>
            </a:r>
            <a:r>
              <a:rPr lang="ja-JP" altLang="ja-JP" dirty="0" smtClean="0">
                <a:solidFill>
                  <a:schemeClr val="tx1"/>
                </a:solidFill>
                <a:latin typeface="+mj-ea"/>
                <a:ea typeface="+mj-ea"/>
              </a:rPr>
              <a:t>調査</a:t>
            </a:r>
            <a:endParaRPr lang="ja-JP" altLang="ja-JP" dirty="0">
              <a:solidFill>
                <a:schemeClr val="tx1"/>
              </a:solidFill>
              <a:latin typeface="+mn-ea"/>
            </a:endParaRPr>
          </a:p>
          <a:p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217156" y="3118546"/>
            <a:ext cx="2138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200" dirty="0" smtClean="0">
                <a:latin typeface="+mn-ea"/>
              </a:rPr>
              <a:t>プロジェクトマネジメントコース</a:t>
            </a:r>
            <a:r>
              <a:rPr lang="ja-JP" altLang="en-US" sz="5200" dirty="0">
                <a:latin typeface="+mn-ea"/>
              </a:rPr>
              <a:t>　</a:t>
            </a:r>
            <a:r>
              <a:rPr kumimoji="1" lang="ja-JP" altLang="en-US" sz="5200" dirty="0" smtClean="0">
                <a:latin typeface="+mn-ea"/>
              </a:rPr>
              <a:t>矢吹研究室　</a:t>
            </a:r>
            <a:r>
              <a:rPr kumimoji="1" lang="en-US" altLang="ja-JP" sz="5200" dirty="0" smtClean="0">
                <a:latin typeface="+mn-ea"/>
              </a:rPr>
              <a:t>0942112</a:t>
            </a:r>
            <a:r>
              <a:rPr kumimoji="1" lang="ja-JP" altLang="en-US" sz="5200" dirty="0" smtClean="0">
                <a:latin typeface="+mn-ea"/>
              </a:rPr>
              <a:t>　増田知之</a:t>
            </a:r>
            <a:endParaRPr kumimoji="1" lang="ja-JP" altLang="en-US" sz="5200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64569" y="5284518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2011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895371" y="5358400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7955964" y="14228496"/>
            <a:ext cx="7416406" cy="5893912"/>
          </a:xfrm>
          <a:prstGeom prst="rightArrow">
            <a:avLst>
              <a:gd name="adj1" fmla="val 50000"/>
              <a:gd name="adj2" fmla="val 310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OS</a:t>
            </a:r>
            <a:r>
              <a:rPr lang="ja-JP" altLang="en-US" dirty="0">
                <a:solidFill>
                  <a:schemeClr val="tx1"/>
                </a:solidFill>
              </a:rPr>
              <a:t>普及率とアプリ普及率の逆転現象がなぜ起こるのか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0008" y="0"/>
            <a:ext cx="20566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atin typeface="ＭＳ Ｐゴシック" pitchFamily="50" charset="-128"/>
                <a:ea typeface="ＭＳ Ｐゴシック" pitchFamily="50" charset="-128"/>
              </a:rPr>
              <a:t>モバイルアプリケーションの製造・販売・配布工程と普及率の関係に関する研究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32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334343" y="0"/>
            <a:ext cx="18302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+mj-ea"/>
                <a:ea typeface="+mj-ea"/>
              </a:rPr>
              <a:t>OS</a:t>
            </a:r>
            <a:r>
              <a:rPr kumimoji="1" lang="ja-JP" altLang="en-US" sz="9600" dirty="0" smtClean="0">
                <a:latin typeface="+mj-ea"/>
                <a:ea typeface="+mj-ea"/>
              </a:rPr>
              <a:t>別のアプリの違いについて</a:t>
            </a:r>
            <a:endParaRPr kumimoji="1" lang="en-US" altLang="ja-JP" sz="9600" dirty="0" smtClean="0">
              <a:latin typeface="+mj-ea"/>
              <a:ea typeface="+mj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3296" y="16221706"/>
            <a:ext cx="20905239" cy="2848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モバイルアプリ開発プロジェクトの</a:t>
            </a:r>
            <a:r>
              <a:rPr lang="en-US" altLang="ja-JP" dirty="0">
                <a:solidFill>
                  <a:schemeClr val="tx1"/>
                </a:solidFill>
              </a:rPr>
              <a:t>PM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知って</a:t>
            </a:r>
            <a:r>
              <a:rPr lang="ja-JP" altLang="en-US" dirty="0">
                <a:solidFill>
                  <a:schemeClr val="tx1"/>
                </a:solidFill>
              </a:rPr>
              <a:t>おくべき事柄の</a:t>
            </a:r>
            <a:r>
              <a:rPr lang="ja-JP" altLang="en-US" dirty="0" smtClean="0">
                <a:solidFill>
                  <a:schemeClr val="tx1"/>
                </a:solidFill>
              </a:rPr>
              <a:t>調査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37016" y="1477515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+mj-ea"/>
                <a:ea typeface="+mj-ea"/>
              </a:rPr>
              <a:t>PM</a:t>
            </a:r>
            <a:r>
              <a:rPr kumimoji="1" lang="ja-JP" altLang="en-US" sz="9600" dirty="0" smtClean="0">
                <a:latin typeface="+mj-ea"/>
                <a:ea typeface="+mj-ea"/>
              </a:rPr>
              <a:t>との関連性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2832" y="19748499"/>
            <a:ext cx="8531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 smtClean="0">
                <a:latin typeface="+mj-ea"/>
                <a:ea typeface="+mj-ea"/>
              </a:rPr>
              <a:t>卒論について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0" y="21269600"/>
            <a:ext cx="9901312" cy="2007292"/>
          </a:xfrm>
          <a:prstGeom prst="roundRect">
            <a:avLst>
              <a:gd name="adj" fmla="val 82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課題</a:t>
            </a:r>
            <a:r>
              <a:rPr lang="ja-JP" altLang="en-US" dirty="0" smtClean="0">
                <a:solidFill>
                  <a:schemeClr val="tx1"/>
                </a:solidFill>
              </a:rPr>
              <a:t>研究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Android</a:t>
            </a:r>
            <a:r>
              <a:rPr lang="ja-JP" altLang="en-US" dirty="0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iOS</a:t>
            </a:r>
            <a:r>
              <a:rPr lang="ja-JP" altLang="en-US" dirty="0">
                <a:solidFill>
                  <a:schemeClr val="tx1"/>
                </a:solidFill>
              </a:rPr>
              <a:t>の枠組みの違い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590738" y="19679996"/>
            <a:ext cx="7571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 smtClean="0">
                <a:latin typeface="+mj-ea"/>
                <a:ea typeface="+mj-ea"/>
              </a:rPr>
              <a:t>今後の</a:t>
            </a:r>
            <a:r>
              <a:rPr lang="ja-JP" altLang="en-US" sz="9600" dirty="0">
                <a:latin typeface="+mj-ea"/>
                <a:ea typeface="+mj-ea"/>
              </a:rPr>
              <a:t>予定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97047"/>
              </p:ext>
            </p:extLst>
          </p:nvPr>
        </p:nvGraphicFramePr>
        <p:xfrm>
          <a:off x="10187044" y="21126546"/>
          <a:ext cx="11059652" cy="791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431"/>
                <a:gridCol w="7078221"/>
              </a:tblGrid>
              <a:tr h="1273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期間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研究内容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781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~3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研究方法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についての研究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942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~6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研究方法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についての研究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351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~10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研究方法</a:t>
                      </a: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についての研究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060099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11</a:t>
                      </a:r>
                      <a:r>
                        <a:rPr lang="ja-JP" altLang="en-US" dirty="0" smtClean="0"/>
                        <a:t>月</a:t>
                      </a:r>
                      <a:r>
                        <a:rPr lang="en-US" altLang="ja-JP" dirty="0" smtClean="0"/>
                        <a:t>~1</a:t>
                      </a:r>
                      <a:r>
                        <a:rPr lang="ja-JP" altLang="en-US" dirty="0" smtClean="0"/>
                        <a:t>月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論文の執筆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414439" y="13887632"/>
            <a:ext cx="1197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出典：プロにはプロのノウハウがある</a:t>
            </a:r>
            <a:endParaRPr kumimoji="1" lang="ja-JP" altLang="en-US" sz="54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0817"/>
              </p:ext>
            </p:extLst>
          </p:nvPr>
        </p:nvGraphicFramePr>
        <p:xfrm>
          <a:off x="304394" y="1436683"/>
          <a:ext cx="21082406" cy="4250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311"/>
                <a:gridCol w="6260988"/>
                <a:gridCol w="7296107"/>
              </a:tblGrid>
              <a:tr h="801063">
                <a:tc>
                  <a:txBody>
                    <a:bodyPr/>
                    <a:lstStyle/>
                    <a:p>
                      <a:pPr algn="ctr"/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AppStore(iOS)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r>
                        <a:rPr kumimoji="1" lang="ja-JP" altLang="en-US" sz="4800" baseline="0" dirty="0" smtClean="0">
                          <a:solidFill>
                            <a:sysClr val="windowText" lastClr="000000"/>
                          </a:solidFill>
                        </a:rPr>
                        <a:t> ストア</a:t>
                      </a:r>
                      <a:r>
                        <a:rPr kumimoji="1" lang="en-US" altLang="ja-JP" sz="4800" baseline="0" dirty="0" smtClean="0">
                          <a:solidFill>
                            <a:sysClr val="windowText" lastClr="000000"/>
                          </a:solidFill>
                        </a:rPr>
                        <a:t>(Android)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製造方法</a:t>
                      </a:r>
                      <a:endParaRPr kumimoji="1" lang="en-US" altLang="ja-JP" sz="4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800" dirty="0" smtClean="0"/>
                        <a:t>単一機種向け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800" dirty="0" smtClean="0"/>
                        <a:t>端末別開発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配布方法</a:t>
                      </a:r>
                      <a:endParaRPr kumimoji="1" lang="en-US" altLang="ja-JP" sz="4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800" dirty="0" smtClean="0"/>
                        <a:t>審査が厳重</a:t>
                      </a:r>
                      <a:endParaRPr kumimoji="1" lang="en-US" altLang="ja-JP" sz="4800" dirty="0" smtClean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800" dirty="0" smtClean="0"/>
                        <a:t>審査なし</a:t>
                      </a:r>
                      <a:endParaRPr kumimoji="1" lang="ja-JP" altLang="en-US" sz="4800" dirty="0"/>
                    </a:p>
                  </a:txBody>
                  <a:tcPr anchor="b"/>
                </a:tc>
              </a:tr>
              <a:tr h="958491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販売方法</a:t>
                      </a:r>
                      <a:endParaRPr kumimoji="1" lang="en-US" altLang="ja-JP" sz="4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800" dirty="0" smtClean="0"/>
                        <a:t>AppleID</a:t>
                      </a:r>
                      <a:r>
                        <a:rPr kumimoji="1" lang="ja-JP" altLang="en-US" sz="4800" dirty="0" smtClean="0"/>
                        <a:t>を利用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800" dirty="0" smtClean="0"/>
                        <a:t>Google</a:t>
                      </a:r>
                      <a:r>
                        <a:rPr kumimoji="1" lang="ja-JP" altLang="en-US" sz="4800" dirty="0" smtClean="0"/>
                        <a:t>アカウントを利用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  <a:tr h="5723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800" dirty="0" smtClean="0"/>
                        <a:t>アプリ内課金の仕方</a:t>
                      </a:r>
                      <a:endParaRPr kumimoji="1" lang="en-US" altLang="ja-JP" sz="4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800" dirty="0" smtClean="0"/>
                        <a:t>Apple</a:t>
                      </a:r>
                      <a:r>
                        <a:rPr kumimoji="1" lang="ja-JP" altLang="en-US" sz="4800" dirty="0" smtClean="0"/>
                        <a:t>が代行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800" dirty="0" smtClean="0"/>
                        <a:t>自由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4196191533"/>
              </p:ext>
            </p:extLst>
          </p:nvPr>
        </p:nvGraphicFramePr>
        <p:xfrm>
          <a:off x="316769" y="6376647"/>
          <a:ext cx="10940588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2574003227"/>
              </p:ext>
            </p:extLst>
          </p:nvPr>
        </p:nvGraphicFramePr>
        <p:xfrm>
          <a:off x="10829821" y="6448655"/>
          <a:ext cx="10117287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304395" y="12688840"/>
            <a:ext cx="9141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無料</a:t>
            </a:r>
            <a:r>
              <a:rPr kumimoji="1" lang="ja-JP" altLang="en-US" dirty="0" smtClean="0"/>
              <a:t>アプリインストール数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5508" y="12641343"/>
            <a:ext cx="9141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有料アプリインストール数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3297" y="26013195"/>
            <a:ext cx="9888015" cy="3888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卒業論文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枠組み</a:t>
            </a:r>
            <a:r>
              <a:rPr lang="ja-JP" altLang="en-US" dirty="0">
                <a:solidFill>
                  <a:schemeClr val="tx1"/>
                </a:solidFill>
              </a:rPr>
              <a:t>の違いがアプリ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製造</a:t>
            </a:r>
            <a:r>
              <a:rPr lang="ja-JP" altLang="en-US" dirty="0">
                <a:solidFill>
                  <a:schemeClr val="tx1"/>
                </a:solidFill>
              </a:rPr>
              <a:t>・販売形態や普及率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及ぼす</a:t>
            </a:r>
            <a:r>
              <a:rPr lang="ja-JP" altLang="en-US" dirty="0">
                <a:solidFill>
                  <a:schemeClr val="tx1"/>
                </a:solidFill>
              </a:rPr>
              <a:t>影響の調査</a:t>
            </a:r>
            <a:br>
              <a:rPr lang="ja-JP" altLang="en-US" dirty="0">
                <a:solidFill>
                  <a:schemeClr val="tx1"/>
                </a:solidFill>
              </a:rPr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下矢印 14"/>
          <p:cNvSpPr/>
          <p:nvPr/>
        </p:nvSpPr>
        <p:spPr>
          <a:xfrm>
            <a:off x="3733168" y="23276892"/>
            <a:ext cx="2448272" cy="273630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8164</TotalTime>
  <Words>301</Words>
  <Application>Microsoft Office PowerPoint</Application>
  <PresentationFormat>ユーザー設定</PresentationFormat>
  <Paragraphs>62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masuda</dc:creator>
  <cp:lastModifiedBy>masuda</cp:lastModifiedBy>
  <cp:revision>82</cp:revision>
  <cp:lastPrinted>2012-12-13T11:56:14Z</cp:lastPrinted>
  <dcterms:created xsi:type="dcterms:W3CDTF">2012-12-05T05:38:25Z</dcterms:created>
  <dcterms:modified xsi:type="dcterms:W3CDTF">2012-12-13T17:19:37Z</dcterms:modified>
</cp:coreProperties>
</file>