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75" r:id="rId5"/>
    <p:sldId id="259" r:id="rId6"/>
    <p:sldId id="260" r:id="rId7"/>
    <p:sldId id="269" r:id="rId8"/>
    <p:sldId id="278" r:id="rId9"/>
    <p:sldId id="277" r:id="rId10"/>
    <p:sldId id="276" r:id="rId11"/>
    <p:sldId id="273" r:id="rId12"/>
    <p:sldId id="261" r:id="rId13"/>
    <p:sldId id="270" r:id="rId14"/>
    <p:sldId id="262" r:id="rId15"/>
    <p:sldId id="271" r:id="rId16"/>
    <p:sldId id="272" r:id="rId17"/>
    <p:sldId id="263" r:id="rId18"/>
    <p:sldId id="266" r:id="rId19"/>
    <p:sldId id="267" r:id="rId20"/>
    <p:sldId id="274" r:id="rId2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CCCC"/>
    <a:srgbClr val="FFCCFF"/>
    <a:srgbClr val="CCCCFF"/>
    <a:srgbClr val="CCECFF"/>
    <a:srgbClr val="A1D0D5"/>
    <a:srgbClr val="883A3A"/>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2751" autoAdjust="0"/>
  </p:normalViewPr>
  <p:slideViewPr>
    <p:cSldViewPr>
      <p:cViewPr>
        <p:scale>
          <a:sx n="94" d="100"/>
          <a:sy n="94" d="100"/>
        </p:scale>
        <p:origin x="210" y="1416"/>
      </p:cViewPr>
      <p:guideLst>
        <p:guide orient="horz" pos="2160"/>
        <p:guide pos="2880"/>
      </p:guideLst>
    </p:cSldViewPr>
  </p:slideViewPr>
  <p:notesTextViewPr>
    <p:cViewPr>
      <p:scale>
        <a:sx n="100" d="100"/>
        <a:sy n="100" d="100"/>
      </p:scale>
      <p:origin x="0" y="774"/>
    </p:cViewPr>
  </p:notesTextViewPr>
  <p:sorterViewPr>
    <p:cViewPr>
      <p:scale>
        <a:sx n="100" d="100"/>
        <a:sy n="100" d="100"/>
      </p:scale>
      <p:origin x="0" y="0"/>
    </p:cViewPr>
  </p:sorterViewPr>
  <p:notesViewPr>
    <p:cSldViewPr>
      <p:cViewPr varScale="1">
        <p:scale>
          <a:sx n="64" d="100"/>
          <a:sy n="64"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B9176-E723-473C-8ABA-F71397E5CD8C}" type="doc">
      <dgm:prSet loTypeId="urn:microsoft.com/office/officeart/2005/8/layout/funnel1" loCatId="relationship" qsTypeId="urn:microsoft.com/office/officeart/2005/8/quickstyle/simple1" qsCatId="simple" csTypeId="urn:microsoft.com/office/officeart/2005/8/colors/accent2_5" csCatId="accent2" phldr="1"/>
      <dgm:spPr/>
      <dgm:t>
        <a:bodyPr/>
        <a:lstStyle/>
        <a:p>
          <a:endParaRPr kumimoji="1" lang="ja-JP" altLang="en-US"/>
        </a:p>
      </dgm:t>
    </dgm:pt>
    <dgm:pt modelId="{E7BC3302-BF9E-4678-8E78-8F5EBC923C44}">
      <dgm:prSet phldrT="[テキスト]"/>
      <dgm:spPr/>
      <dgm:t>
        <a:bodyPr/>
        <a:lstStyle/>
        <a:p>
          <a:r>
            <a:rPr kumimoji="1" lang="ja-JP" altLang="en-US" dirty="0" smtClean="0"/>
            <a:t>教材配布</a:t>
          </a:r>
          <a:endParaRPr kumimoji="1" lang="ja-JP" altLang="en-US" dirty="0"/>
        </a:p>
      </dgm:t>
    </dgm:pt>
    <dgm:pt modelId="{FED0DFB5-094F-4E8F-A6CA-0012D5AD84D4}" type="parTrans" cxnId="{80C1098B-2C6A-4C44-92DE-3BAFE0521CC2}">
      <dgm:prSet/>
      <dgm:spPr/>
      <dgm:t>
        <a:bodyPr/>
        <a:lstStyle/>
        <a:p>
          <a:endParaRPr kumimoji="1" lang="ja-JP" altLang="en-US"/>
        </a:p>
      </dgm:t>
    </dgm:pt>
    <dgm:pt modelId="{73006F11-28E4-4D49-B289-387C95E21A1A}" type="sibTrans" cxnId="{80C1098B-2C6A-4C44-92DE-3BAFE0521CC2}">
      <dgm:prSet/>
      <dgm:spPr/>
      <dgm:t>
        <a:bodyPr/>
        <a:lstStyle/>
        <a:p>
          <a:endParaRPr kumimoji="1" lang="ja-JP" altLang="en-US"/>
        </a:p>
      </dgm:t>
    </dgm:pt>
    <dgm:pt modelId="{100309DE-BE64-443F-AF59-A77CDA6360E9}">
      <dgm:prSet phldrT="[テキスト]"/>
      <dgm:spPr/>
      <dgm:t>
        <a:bodyPr/>
        <a:lstStyle/>
        <a:p>
          <a:r>
            <a:rPr kumimoji="1" lang="ja-JP" altLang="en-US" dirty="0" smtClean="0"/>
            <a:t>レポート提出</a:t>
          </a:r>
          <a:endParaRPr kumimoji="1" lang="ja-JP" altLang="en-US" dirty="0"/>
        </a:p>
      </dgm:t>
    </dgm:pt>
    <dgm:pt modelId="{11CB584C-A27E-4D8C-ACC6-1311E28E14A7}" type="parTrans" cxnId="{E48CB059-CA76-442E-9164-9C2929621472}">
      <dgm:prSet/>
      <dgm:spPr/>
      <dgm:t>
        <a:bodyPr/>
        <a:lstStyle/>
        <a:p>
          <a:endParaRPr kumimoji="1" lang="ja-JP" altLang="en-US"/>
        </a:p>
      </dgm:t>
    </dgm:pt>
    <dgm:pt modelId="{94D99DFD-A633-479B-8941-63D06E1D0567}" type="sibTrans" cxnId="{E48CB059-CA76-442E-9164-9C2929621472}">
      <dgm:prSet/>
      <dgm:spPr/>
      <dgm:t>
        <a:bodyPr/>
        <a:lstStyle/>
        <a:p>
          <a:endParaRPr kumimoji="1" lang="ja-JP" altLang="en-US"/>
        </a:p>
      </dgm:t>
    </dgm:pt>
    <dgm:pt modelId="{745B200E-A8C7-4AB2-B6A3-FCCE27016C69}">
      <dgm:prSet phldrT="[テキスト]"/>
      <dgm:spPr/>
      <dgm:t>
        <a:bodyPr/>
        <a:lstStyle/>
        <a:p>
          <a:r>
            <a:rPr kumimoji="1" lang="ja-JP" altLang="en-US" dirty="0" smtClean="0"/>
            <a:t>出席管理</a:t>
          </a:r>
          <a:endParaRPr kumimoji="1" lang="ja-JP" altLang="en-US" dirty="0"/>
        </a:p>
      </dgm:t>
    </dgm:pt>
    <dgm:pt modelId="{0E76563B-8DBA-4E76-9D97-91206D51E8CB}" type="parTrans" cxnId="{33368A0C-CC93-4353-B5FA-66415CDEAEC4}">
      <dgm:prSet/>
      <dgm:spPr/>
      <dgm:t>
        <a:bodyPr/>
        <a:lstStyle/>
        <a:p>
          <a:endParaRPr kumimoji="1" lang="ja-JP" altLang="en-US"/>
        </a:p>
      </dgm:t>
    </dgm:pt>
    <dgm:pt modelId="{BC424A46-B7E7-4DF0-A5FF-B7B3F7002E36}" type="sibTrans" cxnId="{33368A0C-CC93-4353-B5FA-66415CDEAEC4}">
      <dgm:prSet/>
      <dgm:spPr/>
      <dgm:t>
        <a:bodyPr/>
        <a:lstStyle/>
        <a:p>
          <a:endParaRPr kumimoji="1" lang="ja-JP" altLang="en-US"/>
        </a:p>
      </dgm:t>
    </dgm:pt>
    <dgm:pt modelId="{0BB87B6D-0565-4E58-B8C7-55EFA414F9CA}">
      <dgm:prSet phldrT="[テキスト]" custT="1"/>
      <dgm:spPr/>
      <dgm:t>
        <a:bodyPr/>
        <a:lstStyle/>
        <a:p>
          <a:r>
            <a:rPr kumimoji="1" lang="en-US" altLang="ja-JP" sz="2800" dirty="0" smtClean="0"/>
            <a:t>LMS</a:t>
          </a:r>
          <a:endParaRPr kumimoji="1" lang="ja-JP" altLang="en-US" sz="2800" dirty="0"/>
        </a:p>
      </dgm:t>
    </dgm:pt>
    <dgm:pt modelId="{B8C24FE8-7CFA-4F1B-B3A3-13649D8F7BDA}" type="parTrans" cxnId="{57572187-7019-4CCB-9287-D3B2848CD6AE}">
      <dgm:prSet/>
      <dgm:spPr/>
      <dgm:t>
        <a:bodyPr/>
        <a:lstStyle/>
        <a:p>
          <a:endParaRPr kumimoji="1" lang="ja-JP" altLang="en-US"/>
        </a:p>
      </dgm:t>
    </dgm:pt>
    <dgm:pt modelId="{07640786-21E1-4247-A758-4896C832CEA8}" type="sibTrans" cxnId="{57572187-7019-4CCB-9287-D3B2848CD6AE}">
      <dgm:prSet/>
      <dgm:spPr/>
      <dgm:t>
        <a:bodyPr/>
        <a:lstStyle/>
        <a:p>
          <a:endParaRPr kumimoji="1" lang="ja-JP" altLang="en-US"/>
        </a:p>
      </dgm:t>
    </dgm:pt>
    <dgm:pt modelId="{8BFCD8D6-FB5F-4BE3-8A06-ACF53F54EA32}" type="pres">
      <dgm:prSet presAssocID="{F29B9176-E723-473C-8ABA-F71397E5CD8C}" presName="Name0" presStyleCnt="0">
        <dgm:presLayoutVars>
          <dgm:chMax val="4"/>
          <dgm:resizeHandles val="exact"/>
        </dgm:presLayoutVars>
      </dgm:prSet>
      <dgm:spPr/>
      <dgm:t>
        <a:bodyPr/>
        <a:lstStyle/>
        <a:p>
          <a:endParaRPr kumimoji="1" lang="ja-JP" altLang="en-US"/>
        </a:p>
      </dgm:t>
    </dgm:pt>
    <dgm:pt modelId="{1A545A30-B454-4D4D-B08D-550033CA7477}" type="pres">
      <dgm:prSet presAssocID="{F29B9176-E723-473C-8ABA-F71397E5CD8C}" presName="ellipse" presStyleLbl="trBgShp" presStyleIdx="0" presStyleCnt="1"/>
      <dgm:spPr/>
    </dgm:pt>
    <dgm:pt modelId="{5C8C721D-C809-4BC6-B3FE-8F845CEF66A0}" type="pres">
      <dgm:prSet presAssocID="{F29B9176-E723-473C-8ABA-F71397E5CD8C}" presName="arrow1" presStyleLbl="fgShp" presStyleIdx="0" presStyleCnt="1"/>
      <dgm:spPr/>
    </dgm:pt>
    <dgm:pt modelId="{26EB2AF1-DA75-47FF-9393-D6C3CFE1BB45}" type="pres">
      <dgm:prSet presAssocID="{F29B9176-E723-473C-8ABA-F71397E5CD8C}" presName="rectangle" presStyleLbl="revTx" presStyleIdx="0" presStyleCnt="1">
        <dgm:presLayoutVars>
          <dgm:bulletEnabled val="1"/>
        </dgm:presLayoutVars>
      </dgm:prSet>
      <dgm:spPr/>
      <dgm:t>
        <a:bodyPr/>
        <a:lstStyle/>
        <a:p>
          <a:endParaRPr kumimoji="1" lang="ja-JP" altLang="en-US"/>
        </a:p>
      </dgm:t>
    </dgm:pt>
    <dgm:pt modelId="{87273B09-BD83-425C-B4DC-AA0FB084F48F}" type="pres">
      <dgm:prSet presAssocID="{100309DE-BE64-443F-AF59-A77CDA6360E9}" presName="item1" presStyleLbl="node1" presStyleIdx="0" presStyleCnt="3">
        <dgm:presLayoutVars>
          <dgm:bulletEnabled val="1"/>
        </dgm:presLayoutVars>
      </dgm:prSet>
      <dgm:spPr/>
      <dgm:t>
        <a:bodyPr/>
        <a:lstStyle/>
        <a:p>
          <a:endParaRPr kumimoji="1" lang="ja-JP" altLang="en-US"/>
        </a:p>
      </dgm:t>
    </dgm:pt>
    <dgm:pt modelId="{C1838541-45DC-43E8-9B13-4DDE24BD0928}" type="pres">
      <dgm:prSet presAssocID="{745B200E-A8C7-4AB2-B6A3-FCCE27016C69}" presName="item2" presStyleLbl="node1" presStyleIdx="1" presStyleCnt="3">
        <dgm:presLayoutVars>
          <dgm:bulletEnabled val="1"/>
        </dgm:presLayoutVars>
      </dgm:prSet>
      <dgm:spPr/>
      <dgm:t>
        <a:bodyPr/>
        <a:lstStyle/>
        <a:p>
          <a:endParaRPr kumimoji="1" lang="ja-JP" altLang="en-US"/>
        </a:p>
      </dgm:t>
    </dgm:pt>
    <dgm:pt modelId="{AF2FDB4C-373D-4CD2-AE1B-892DB77B621C}" type="pres">
      <dgm:prSet presAssocID="{0BB87B6D-0565-4E58-B8C7-55EFA414F9CA}" presName="item3" presStyleLbl="node1" presStyleIdx="2" presStyleCnt="3">
        <dgm:presLayoutVars>
          <dgm:bulletEnabled val="1"/>
        </dgm:presLayoutVars>
      </dgm:prSet>
      <dgm:spPr/>
      <dgm:t>
        <a:bodyPr/>
        <a:lstStyle/>
        <a:p>
          <a:endParaRPr kumimoji="1" lang="ja-JP" altLang="en-US"/>
        </a:p>
      </dgm:t>
    </dgm:pt>
    <dgm:pt modelId="{99B5228A-8E40-42EE-B2A7-976AFE67150A}" type="pres">
      <dgm:prSet presAssocID="{F29B9176-E723-473C-8ABA-F71397E5CD8C}" presName="funnel" presStyleLbl="trAlignAcc1" presStyleIdx="0" presStyleCnt="1"/>
      <dgm:spPr/>
    </dgm:pt>
  </dgm:ptLst>
  <dgm:cxnLst>
    <dgm:cxn modelId="{A0FAF2E8-1CC1-40D7-9CF9-203E40DEB4FC}" type="presOf" srcId="{F29B9176-E723-473C-8ABA-F71397E5CD8C}" destId="{8BFCD8D6-FB5F-4BE3-8A06-ACF53F54EA32}" srcOrd="0" destOrd="0" presId="urn:microsoft.com/office/officeart/2005/8/layout/funnel1"/>
    <dgm:cxn modelId="{B49C5EAB-BA28-4CB0-83B7-91845ED9C7BF}" type="presOf" srcId="{E7BC3302-BF9E-4678-8E78-8F5EBC923C44}" destId="{AF2FDB4C-373D-4CD2-AE1B-892DB77B621C}" srcOrd="0" destOrd="0" presId="urn:microsoft.com/office/officeart/2005/8/layout/funnel1"/>
    <dgm:cxn modelId="{33368A0C-CC93-4353-B5FA-66415CDEAEC4}" srcId="{F29B9176-E723-473C-8ABA-F71397E5CD8C}" destId="{745B200E-A8C7-4AB2-B6A3-FCCE27016C69}" srcOrd="2" destOrd="0" parTransId="{0E76563B-8DBA-4E76-9D97-91206D51E8CB}" sibTransId="{BC424A46-B7E7-4DF0-A5FF-B7B3F7002E36}"/>
    <dgm:cxn modelId="{18CB7C7A-0443-4C20-A654-4B5C9BCB28C9}" type="presOf" srcId="{100309DE-BE64-443F-AF59-A77CDA6360E9}" destId="{C1838541-45DC-43E8-9B13-4DDE24BD0928}" srcOrd="0" destOrd="0" presId="urn:microsoft.com/office/officeart/2005/8/layout/funnel1"/>
    <dgm:cxn modelId="{088DB25B-309F-4FAD-B6EA-AC2ED426EE97}" type="presOf" srcId="{745B200E-A8C7-4AB2-B6A3-FCCE27016C69}" destId="{87273B09-BD83-425C-B4DC-AA0FB084F48F}" srcOrd="0" destOrd="0" presId="urn:microsoft.com/office/officeart/2005/8/layout/funnel1"/>
    <dgm:cxn modelId="{E48CB059-CA76-442E-9164-9C2929621472}" srcId="{F29B9176-E723-473C-8ABA-F71397E5CD8C}" destId="{100309DE-BE64-443F-AF59-A77CDA6360E9}" srcOrd="1" destOrd="0" parTransId="{11CB584C-A27E-4D8C-ACC6-1311E28E14A7}" sibTransId="{94D99DFD-A633-479B-8941-63D06E1D0567}"/>
    <dgm:cxn modelId="{0318F0F4-3F25-4F8B-82DC-B610525AD59B}" type="presOf" srcId="{0BB87B6D-0565-4E58-B8C7-55EFA414F9CA}" destId="{26EB2AF1-DA75-47FF-9393-D6C3CFE1BB45}" srcOrd="0" destOrd="0" presId="urn:microsoft.com/office/officeart/2005/8/layout/funnel1"/>
    <dgm:cxn modelId="{80C1098B-2C6A-4C44-92DE-3BAFE0521CC2}" srcId="{F29B9176-E723-473C-8ABA-F71397E5CD8C}" destId="{E7BC3302-BF9E-4678-8E78-8F5EBC923C44}" srcOrd="0" destOrd="0" parTransId="{FED0DFB5-094F-4E8F-A6CA-0012D5AD84D4}" sibTransId="{73006F11-28E4-4D49-B289-387C95E21A1A}"/>
    <dgm:cxn modelId="{57572187-7019-4CCB-9287-D3B2848CD6AE}" srcId="{F29B9176-E723-473C-8ABA-F71397E5CD8C}" destId="{0BB87B6D-0565-4E58-B8C7-55EFA414F9CA}" srcOrd="3" destOrd="0" parTransId="{B8C24FE8-7CFA-4F1B-B3A3-13649D8F7BDA}" sibTransId="{07640786-21E1-4247-A758-4896C832CEA8}"/>
    <dgm:cxn modelId="{15478921-590F-4D74-AA5E-045463FBBCCE}" type="presParOf" srcId="{8BFCD8D6-FB5F-4BE3-8A06-ACF53F54EA32}" destId="{1A545A30-B454-4D4D-B08D-550033CA7477}" srcOrd="0" destOrd="0" presId="urn:microsoft.com/office/officeart/2005/8/layout/funnel1"/>
    <dgm:cxn modelId="{E4B67D02-7BA1-4938-905B-8AEAD6D8D02B}" type="presParOf" srcId="{8BFCD8D6-FB5F-4BE3-8A06-ACF53F54EA32}" destId="{5C8C721D-C809-4BC6-B3FE-8F845CEF66A0}" srcOrd="1" destOrd="0" presId="urn:microsoft.com/office/officeart/2005/8/layout/funnel1"/>
    <dgm:cxn modelId="{76421521-4DE9-4C2F-BD06-2157EA3EECF6}" type="presParOf" srcId="{8BFCD8D6-FB5F-4BE3-8A06-ACF53F54EA32}" destId="{26EB2AF1-DA75-47FF-9393-D6C3CFE1BB45}" srcOrd="2" destOrd="0" presId="urn:microsoft.com/office/officeart/2005/8/layout/funnel1"/>
    <dgm:cxn modelId="{196B0BA8-7F13-4F50-B740-357E2F921B60}" type="presParOf" srcId="{8BFCD8D6-FB5F-4BE3-8A06-ACF53F54EA32}" destId="{87273B09-BD83-425C-B4DC-AA0FB084F48F}" srcOrd="3" destOrd="0" presId="urn:microsoft.com/office/officeart/2005/8/layout/funnel1"/>
    <dgm:cxn modelId="{DCE33EF1-BD67-4538-A746-5D8C28365BE2}" type="presParOf" srcId="{8BFCD8D6-FB5F-4BE3-8A06-ACF53F54EA32}" destId="{C1838541-45DC-43E8-9B13-4DDE24BD0928}" srcOrd="4" destOrd="0" presId="urn:microsoft.com/office/officeart/2005/8/layout/funnel1"/>
    <dgm:cxn modelId="{9F85DF09-C1B5-46E1-9897-9B9E716F536B}" type="presParOf" srcId="{8BFCD8D6-FB5F-4BE3-8A06-ACF53F54EA32}" destId="{AF2FDB4C-373D-4CD2-AE1B-892DB77B621C}" srcOrd="5" destOrd="0" presId="urn:microsoft.com/office/officeart/2005/8/layout/funnel1"/>
    <dgm:cxn modelId="{F202A80D-B999-4D4D-8096-82985DFDB2F5}" type="presParOf" srcId="{8BFCD8D6-FB5F-4BE3-8A06-ACF53F54EA32}" destId="{99B5228A-8E40-42EE-B2A7-976AFE67150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45A30-B454-4D4D-B08D-550033CA7477}">
      <dsp:nvSpPr>
        <dsp:cNvPr id="0" name=""/>
        <dsp:cNvSpPr/>
      </dsp:nvSpPr>
      <dsp:spPr>
        <a:xfrm>
          <a:off x="2257216" y="138558"/>
          <a:ext cx="2749847" cy="954985"/>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C721D-C809-4BC6-B3FE-8F845CEF66A0}">
      <dsp:nvSpPr>
        <dsp:cNvPr id="0" name=""/>
        <dsp:cNvSpPr/>
      </dsp:nvSpPr>
      <dsp:spPr>
        <a:xfrm>
          <a:off x="3369945" y="2476994"/>
          <a:ext cx="532916" cy="341066"/>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B2AF1-DA75-47FF-9393-D6C3CFE1BB45}">
      <dsp:nvSpPr>
        <dsp:cNvPr id="0" name=""/>
        <dsp:cNvSpPr/>
      </dsp:nvSpPr>
      <dsp:spPr>
        <a:xfrm>
          <a:off x="2357405" y="2749847"/>
          <a:ext cx="2557998" cy="63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2357405" y="2749847"/>
        <a:ext cx="2557998" cy="639499"/>
      </dsp:txXfrm>
    </dsp:sp>
    <dsp:sp modelId="{87273B09-BD83-425C-B4DC-AA0FB084F48F}">
      <dsp:nvSpPr>
        <dsp:cNvPr id="0" name=""/>
        <dsp:cNvSpPr/>
      </dsp:nvSpPr>
      <dsp:spPr>
        <a:xfrm>
          <a:off x="3256967" y="1167299"/>
          <a:ext cx="959249" cy="959249"/>
        </a:xfrm>
        <a:prstGeom prst="ellipse">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出席管理</a:t>
          </a:r>
          <a:endParaRPr kumimoji="1" lang="ja-JP" altLang="en-US" sz="1800" kern="1200" dirty="0"/>
        </a:p>
      </dsp:txBody>
      <dsp:txXfrm>
        <a:off x="3397446" y="1307778"/>
        <a:ext cx="678291" cy="678291"/>
      </dsp:txXfrm>
    </dsp:sp>
    <dsp:sp modelId="{C1838541-45DC-43E8-9B13-4DDE24BD0928}">
      <dsp:nvSpPr>
        <dsp:cNvPr id="0" name=""/>
        <dsp:cNvSpPr/>
      </dsp:nvSpPr>
      <dsp:spPr>
        <a:xfrm>
          <a:off x="2570571" y="447649"/>
          <a:ext cx="959249" cy="959249"/>
        </a:xfrm>
        <a:prstGeom prst="ellipse">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レポート提出</a:t>
          </a:r>
          <a:endParaRPr kumimoji="1" lang="ja-JP" altLang="en-US" sz="1800" kern="1200" dirty="0"/>
        </a:p>
      </dsp:txBody>
      <dsp:txXfrm>
        <a:off x="2711050" y="588128"/>
        <a:ext cx="678291" cy="678291"/>
      </dsp:txXfrm>
    </dsp:sp>
    <dsp:sp modelId="{AF2FDB4C-373D-4CD2-AE1B-892DB77B621C}">
      <dsp:nvSpPr>
        <dsp:cNvPr id="0" name=""/>
        <dsp:cNvSpPr/>
      </dsp:nvSpPr>
      <dsp:spPr>
        <a:xfrm>
          <a:off x="3551137" y="215724"/>
          <a:ext cx="959249" cy="959249"/>
        </a:xfrm>
        <a:prstGeom prst="ellipse">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kern="1200" dirty="0" smtClean="0"/>
            <a:t>教材配布</a:t>
          </a:r>
          <a:endParaRPr kumimoji="1" lang="ja-JP" altLang="en-US" sz="1800" kern="1200" dirty="0"/>
        </a:p>
      </dsp:txBody>
      <dsp:txXfrm>
        <a:off x="3691616" y="356203"/>
        <a:ext cx="678291" cy="678291"/>
      </dsp:txXfrm>
    </dsp:sp>
    <dsp:sp modelId="{99B5228A-8E40-42EE-B2A7-976AFE67150A}">
      <dsp:nvSpPr>
        <dsp:cNvPr id="0" name=""/>
        <dsp:cNvSpPr/>
      </dsp:nvSpPr>
      <dsp:spPr>
        <a:xfrm>
          <a:off x="2144238" y="21316"/>
          <a:ext cx="2984331" cy="2387464"/>
        </a:xfrm>
        <a:prstGeom prst="funnel">
          <a:avLst/>
        </a:prstGeom>
        <a:solidFill>
          <a:schemeClr val="lt1">
            <a:alpha val="40000"/>
            <a:hueOff val="0"/>
            <a:satOff val="0"/>
            <a:lumOff val="0"/>
            <a:alphaOff val="0"/>
          </a:schemeClr>
        </a:solidFill>
        <a:ln w="9525" cap="flat" cmpd="sng" algn="ctr">
          <a:solidFill>
            <a:schemeClr val="accent2">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0A295-506D-4892-A047-A5DF8343CA15}" type="datetimeFigureOut">
              <a:rPr kumimoji="1" lang="ja-JP" altLang="en-US" smtClean="0"/>
              <a:t>2014/2/4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AA7893-DDB2-4DB8-8B18-3ACD287193B7}" type="slidenum">
              <a:rPr kumimoji="1" lang="ja-JP" altLang="en-US" smtClean="0"/>
              <a:t>‹#›</a:t>
            </a:fld>
            <a:endParaRPr kumimoji="1" lang="ja-JP" altLang="en-US"/>
          </a:p>
        </p:txBody>
      </p:sp>
    </p:spTree>
    <p:extLst>
      <p:ext uri="{BB962C8B-B14F-4D97-AF65-F5344CB8AC3E}">
        <p14:creationId xmlns:p14="http://schemas.microsoft.com/office/powerpoint/2010/main" val="2852935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a:t>
            </a:fld>
            <a:endParaRPr kumimoji="1" lang="ja-JP" altLang="en-US"/>
          </a:p>
        </p:txBody>
      </p:sp>
    </p:spTree>
    <p:extLst>
      <p:ext uri="{BB962C8B-B14F-4D97-AF65-F5344CB8AC3E}">
        <p14:creationId xmlns:p14="http://schemas.microsoft.com/office/powerpoint/2010/main" val="99684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GitHub</a:t>
            </a:r>
            <a:r>
              <a:rPr kumimoji="1" lang="ja-JP" altLang="en-US" dirty="0" smtClean="0"/>
              <a:t>の</a:t>
            </a:r>
            <a:r>
              <a:rPr kumimoji="1" lang="ja-JP" altLang="en-US" dirty="0" smtClean="0"/>
              <a:t>ログはこのように表示</a:t>
            </a:r>
            <a:r>
              <a:rPr kumimoji="1" lang="ja-JP" altLang="en-US" dirty="0" smtClean="0"/>
              <a:t>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11</a:t>
            </a:fld>
            <a:endParaRPr kumimoji="1" lang="ja-JP" altLang="en-US"/>
          </a:p>
        </p:txBody>
      </p:sp>
    </p:spTree>
    <p:extLst>
      <p:ext uri="{BB962C8B-B14F-4D97-AF65-F5344CB8AC3E}">
        <p14:creationId xmlns:p14="http://schemas.microsoft.com/office/powerpoint/2010/main" val="210663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別々に表示されているので，一か所で見れるように</a:t>
            </a:r>
            <a:endParaRPr kumimoji="1" lang="en-US" altLang="ja-JP" dirty="0" smtClean="0"/>
          </a:p>
          <a:p>
            <a:r>
              <a:rPr kumimoji="1" lang="en-US" altLang="ja-JP" dirty="0" err="1" smtClean="0"/>
              <a:t>GitHub</a:t>
            </a:r>
            <a:r>
              <a:rPr kumimoji="1" lang="ja-JP" altLang="en-US" dirty="0" smtClean="0"/>
              <a:t>から</a:t>
            </a:r>
            <a:r>
              <a:rPr kumimoji="1" lang="en-US" altLang="ja-JP" dirty="0" smtClean="0"/>
              <a:t>Moodle</a:t>
            </a:r>
            <a:r>
              <a:rPr kumimoji="1" lang="ja-JP" altLang="en-US" dirty="0" smtClean="0"/>
              <a:t>のログ表示を行います．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12</a:t>
            </a:fld>
            <a:endParaRPr kumimoji="1" lang="ja-JP" altLang="en-US"/>
          </a:p>
        </p:txBody>
      </p:sp>
    </p:spTree>
    <p:extLst>
      <p:ext uri="{BB962C8B-B14F-4D97-AF65-F5344CB8AC3E}">
        <p14:creationId xmlns:p14="http://schemas.microsoft.com/office/powerpoint/2010/main" val="21776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方法は</a:t>
            </a:r>
            <a:r>
              <a:rPr kumimoji="1" lang="ja-JP" altLang="en-US" sz="1200" kern="1200" dirty="0" smtClean="0">
                <a:solidFill>
                  <a:schemeClr val="tx1"/>
                </a:solidFill>
                <a:effectLst/>
                <a:latin typeface="+mn-lt"/>
                <a:ea typeface="+mn-ea"/>
                <a:cs typeface="+mn-cs"/>
              </a:rPr>
              <a:t>まず</a:t>
            </a:r>
            <a:r>
              <a:rPr kumimoji="1" lang="en-US" altLang="ja-JP" sz="1200" kern="1200" dirty="0" smtClean="0">
                <a:solidFill>
                  <a:schemeClr val="tx1"/>
                </a:solidFill>
                <a:effectLst/>
                <a:latin typeface="+mn-lt"/>
                <a:ea typeface="+mn-ea"/>
                <a:cs typeface="+mn-cs"/>
              </a:rPr>
              <a:t>Moodle</a:t>
            </a:r>
            <a:r>
              <a:rPr kumimoji="1" lang="ja-JP" altLang="en-US" sz="1200" kern="1200" dirty="0" smtClean="0">
                <a:solidFill>
                  <a:schemeClr val="tx1"/>
                </a:solidFill>
                <a:effectLst/>
                <a:latin typeface="+mn-lt"/>
                <a:ea typeface="+mn-ea"/>
                <a:cs typeface="+mn-cs"/>
              </a:rPr>
              <a:t>に</a:t>
            </a:r>
            <a:r>
              <a:rPr kumimoji="1" lang="en-US" altLang="ja-JP" sz="1200" kern="1200" dirty="0" err="1" smtClean="0">
                <a:solidFill>
                  <a:schemeClr val="tx1"/>
                </a:solidFill>
                <a:effectLst/>
                <a:latin typeface="+mn-lt"/>
                <a:ea typeface="+mn-ea"/>
                <a:cs typeface="+mn-cs"/>
              </a:rPr>
              <a:t>GitHub</a:t>
            </a:r>
            <a:r>
              <a:rPr kumimoji="1" lang="ja-JP" altLang="en-US" sz="1200" kern="1200" dirty="0" smtClean="0">
                <a:solidFill>
                  <a:schemeClr val="tx1"/>
                </a:solidFill>
                <a:effectLst/>
                <a:latin typeface="+mn-lt"/>
                <a:ea typeface="+mn-ea"/>
                <a:cs typeface="+mn-cs"/>
              </a:rPr>
              <a:t>のアカウントを登録します．</a:t>
            </a:r>
            <a:r>
              <a:rPr kumimoji="1" lang="ja-JP" altLang="ja-JP" sz="1200" kern="1200" dirty="0" smtClean="0">
                <a:solidFill>
                  <a:schemeClr val="tx1"/>
                </a:solidFill>
                <a:effectLst/>
                <a:latin typeface="+mn-lt"/>
                <a:ea typeface="+mn-ea"/>
                <a:cs typeface="+mn-cs"/>
              </a:rPr>
              <a:t>次にデータを取得するために</a:t>
            </a:r>
            <a:r>
              <a:rPr kumimoji="1" lang="en-US" altLang="ja-JP" sz="1200" kern="1200" dirty="0" smtClean="0">
                <a:solidFill>
                  <a:schemeClr val="tx1"/>
                </a:solidFill>
                <a:effectLst/>
                <a:latin typeface="+mn-lt"/>
                <a:ea typeface="+mn-ea"/>
                <a:cs typeface="+mn-cs"/>
              </a:rPr>
              <a:t>API</a:t>
            </a:r>
            <a:r>
              <a:rPr kumimoji="1" lang="ja-JP" altLang="ja-JP" sz="1200" kern="1200" dirty="0" smtClean="0">
                <a:solidFill>
                  <a:schemeClr val="tx1"/>
                </a:solidFill>
                <a:effectLst/>
                <a:latin typeface="+mn-lt"/>
                <a:ea typeface="+mn-ea"/>
                <a:cs typeface="+mn-cs"/>
              </a:rPr>
              <a:t>を利用し，最後に</a:t>
            </a:r>
            <a:r>
              <a:rPr kumimoji="1" lang="en-US" altLang="ja-JP" sz="1200" kern="1200" dirty="0" smtClean="0">
                <a:solidFill>
                  <a:schemeClr val="tx1"/>
                </a:solidFill>
                <a:effectLst/>
                <a:latin typeface="+mn-lt"/>
                <a:ea typeface="+mn-ea"/>
                <a:cs typeface="+mn-cs"/>
              </a:rPr>
              <a:t>LMS</a:t>
            </a:r>
            <a:r>
              <a:rPr kumimoji="1" lang="ja-JP" altLang="ja-JP" sz="1200" kern="1200" dirty="0" smtClean="0">
                <a:solidFill>
                  <a:schemeClr val="tx1"/>
                </a:solidFill>
                <a:effectLst/>
                <a:latin typeface="+mn-lt"/>
                <a:ea typeface="+mn-ea"/>
                <a:cs typeface="+mn-cs"/>
              </a:rPr>
              <a:t>に表示を行う．３つの手順で行います．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13</a:t>
            </a:fld>
            <a:endParaRPr kumimoji="1" lang="ja-JP" altLang="en-US"/>
          </a:p>
        </p:txBody>
      </p:sp>
    </p:spTree>
    <p:extLst>
      <p:ext uri="{BB962C8B-B14F-4D97-AF65-F5344CB8AC3E}">
        <p14:creationId xmlns:p14="http://schemas.microsoft.com/office/powerpoint/2010/main" val="2801530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まず，アカウントの登録です． </a:t>
            </a:r>
            <a:endParaRPr kumimoji="1" lang="en-US" altLang="ja-JP" dirty="0" smtClean="0"/>
          </a:p>
          <a:p>
            <a:r>
              <a:rPr kumimoji="1" lang="en-US" altLang="ja-JP" dirty="0" err="1" smtClean="0"/>
              <a:t>Github</a:t>
            </a:r>
            <a:r>
              <a:rPr kumimoji="1" lang="ja-JP" altLang="en-US" dirty="0" smtClean="0"/>
              <a:t>ではアカウントが自由に作れるため，</a:t>
            </a:r>
            <a:r>
              <a:rPr kumimoji="1" lang="en-US" altLang="ja-JP" dirty="0" smtClean="0"/>
              <a:t>Moodle</a:t>
            </a:r>
            <a:r>
              <a:rPr kumimoji="1" lang="ja-JP" altLang="en-US" dirty="0" smtClean="0"/>
              <a:t>とアカウント名が異なります．そのための</a:t>
            </a:r>
            <a:r>
              <a:rPr kumimoji="1" lang="en-US" altLang="ja-JP" dirty="0" smtClean="0"/>
              <a:t>Moodle</a:t>
            </a:r>
            <a:r>
              <a:rPr kumimoji="1" lang="ja-JP" altLang="en-US" dirty="0" smtClean="0"/>
              <a:t>と</a:t>
            </a:r>
            <a:r>
              <a:rPr kumimoji="1" lang="en-US" altLang="ja-JP" dirty="0" err="1" smtClean="0"/>
              <a:t>GitHub</a:t>
            </a:r>
            <a:r>
              <a:rPr kumimoji="1" lang="ja-JP" altLang="en-US" dirty="0" smtClean="0"/>
              <a:t>の紐付けが必要です．</a:t>
            </a:r>
            <a:endParaRPr kumimoji="1" lang="en-US" altLang="ja-JP" dirty="0" smtClean="0"/>
          </a:p>
          <a:p>
            <a:r>
              <a:rPr kumimoji="1" lang="en-US" altLang="ja-JP" dirty="0" smtClean="0"/>
              <a:t>Moodle</a:t>
            </a:r>
            <a:r>
              <a:rPr kumimoji="1" lang="ja-JP" altLang="en-US" dirty="0" smtClean="0"/>
              <a:t>のプロフィールには多く項目がありますが，今回はその中で任意レベルにある</a:t>
            </a:r>
            <a:r>
              <a:rPr kumimoji="1" lang="en-US" altLang="ja-JP" dirty="0" smtClean="0"/>
              <a:t>ID</a:t>
            </a:r>
            <a:r>
              <a:rPr kumimoji="1" lang="ja-JP" altLang="en-US" dirty="0" smtClean="0"/>
              <a:t>ナンバーの項目を利用します．</a:t>
            </a:r>
            <a:endParaRPr kumimoji="1" lang="en-US" altLang="ja-JP" dirty="0" smtClean="0"/>
          </a:p>
          <a:p>
            <a:r>
              <a:rPr kumimoji="1" lang="en-US" altLang="ja-JP" dirty="0" smtClean="0"/>
              <a:t>ID</a:t>
            </a:r>
            <a:r>
              <a:rPr kumimoji="1" lang="ja-JP" altLang="en-US" dirty="0" smtClean="0"/>
              <a:t>ナンバーに</a:t>
            </a:r>
            <a:r>
              <a:rPr kumimoji="1" lang="en-US" altLang="ja-JP" dirty="0" err="1" smtClean="0"/>
              <a:t>GitHub</a:t>
            </a:r>
            <a:r>
              <a:rPr kumimoji="1" lang="ja-JP" altLang="en-US" dirty="0" smtClean="0"/>
              <a:t>のアカウントを入力してもらうことにより，</a:t>
            </a:r>
            <a:r>
              <a:rPr kumimoji="1" lang="en-US" altLang="ja-JP" dirty="0" smtClean="0"/>
              <a:t>LMS</a:t>
            </a:r>
            <a:r>
              <a:rPr kumimoji="1" lang="ja-JP" altLang="en-US" dirty="0" smtClean="0"/>
              <a:t>と</a:t>
            </a:r>
            <a:r>
              <a:rPr kumimoji="1" lang="en-US" altLang="ja-JP" dirty="0" err="1" smtClean="0"/>
              <a:t>GitHub</a:t>
            </a:r>
            <a:r>
              <a:rPr kumimoji="1" lang="ja-JP" altLang="en-US" dirty="0" smtClean="0"/>
              <a:t>のアカウントの紐付けを行います．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14</a:t>
            </a:fld>
            <a:endParaRPr kumimoji="1" lang="ja-JP" altLang="en-US"/>
          </a:p>
        </p:txBody>
      </p:sp>
    </p:spTree>
    <p:extLst>
      <p:ext uri="{BB962C8B-B14F-4D97-AF65-F5344CB8AC3E}">
        <p14:creationId xmlns:p14="http://schemas.microsoft.com/office/powerpoint/2010/main" val="56448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API</a:t>
            </a:r>
            <a:r>
              <a:rPr kumimoji="1" lang="ja-JP" altLang="en-US" dirty="0" smtClean="0"/>
              <a:t>の利用です．</a:t>
            </a:r>
            <a:endParaRPr kumimoji="1" lang="en-US" altLang="ja-JP" dirty="0" smtClean="0"/>
          </a:p>
          <a:p>
            <a:r>
              <a:rPr kumimoji="1" lang="en-US" altLang="ja-JP" dirty="0" smtClean="0"/>
              <a:t>API</a:t>
            </a:r>
            <a:r>
              <a:rPr kumimoji="1" lang="ja-JP" altLang="en-US" dirty="0" smtClean="0"/>
              <a:t>はプログラムから</a:t>
            </a:r>
            <a:r>
              <a:rPr kumimoji="1" lang="en-US" altLang="ja-JP" dirty="0" err="1" smtClean="0"/>
              <a:t>Github</a:t>
            </a:r>
            <a:r>
              <a:rPr kumimoji="1" lang="ja-JP" altLang="en-US" dirty="0" smtClean="0"/>
              <a:t>にアクセスする際に必要で，たくさんの種類があります．</a:t>
            </a:r>
            <a:endParaRPr kumimoji="1" lang="en-US" altLang="ja-JP" dirty="0" smtClean="0"/>
          </a:p>
          <a:p>
            <a:r>
              <a:rPr kumimoji="1" lang="ja-JP" altLang="en-US" dirty="0" smtClean="0"/>
              <a:t>今回は，ログ取得が目的であるため，表の一番上にある</a:t>
            </a:r>
            <a:r>
              <a:rPr kumimoji="1" lang="en-US" altLang="ja-JP" dirty="0" smtClean="0"/>
              <a:t>events</a:t>
            </a:r>
            <a:r>
              <a:rPr kumimoji="1" lang="ja-JP" altLang="en-US" dirty="0" smtClean="0"/>
              <a:t>の</a:t>
            </a:r>
            <a:r>
              <a:rPr kumimoji="1" lang="en-US" altLang="ja-JP" dirty="0" smtClean="0"/>
              <a:t>API</a:t>
            </a:r>
            <a:r>
              <a:rPr kumimoji="1" lang="ja-JP" altLang="en-US" dirty="0" smtClean="0"/>
              <a:t>を利用し，ユーザが実行したすべてのイベントを取得します． </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15</a:t>
            </a:fld>
            <a:endParaRPr kumimoji="1" lang="ja-JP" altLang="en-US"/>
          </a:p>
        </p:txBody>
      </p:sp>
    </p:spTree>
    <p:extLst>
      <p:ext uri="{BB962C8B-B14F-4D97-AF65-F5344CB8AC3E}">
        <p14:creationId xmlns:p14="http://schemas.microsoft.com/office/powerpoint/2010/main" val="225223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最後に表示です．</a:t>
            </a:r>
            <a:endParaRPr kumimoji="1" lang="en-US" altLang="ja-JP" dirty="0" smtClean="0"/>
          </a:p>
          <a:p>
            <a:r>
              <a:rPr kumimoji="1" lang="ja-JP" altLang="en-US" dirty="0" smtClean="0"/>
              <a:t>現在の</a:t>
            </a:r>
            <a:r>
              <a:rPr kumimoji="1" lang="en-US" altLang="ja-JP" dirty="0" smtClean="0"/>
              <a:t>Moodle</a:t>
            </a:r>
            <a:r>
              <a:rPr kumimoji="1" lang="ja-JP" altLang="en-US" dirty="0" smtClean="0"/>
              <a:t>の学習者の行動が表示されている画面の上部に</a:t>
            </a:r>
            <a:r>
              <a:rPr kumimoji="1" lang="en-US" altLang="ja-JP" dirty="0" err="1" smtClean="0"/>
              <a:t>GitHub</a:t>
            </a:r>
            <a:r>
              <a:rPr kumimoji="1" lang="ja-JP" altLang="en-US" dirty="0" err="1" smtClean="0"/>
              <a:t>での</a:t>
            </a:r>
            <a:r>
              <a:rPr kumimoji="1" lang="ja-JP" altLang="en-US" dirty="0" smtClean="0"/>
              <a:t>学習者の行動を表示します．</a:t>
            </a:r>
            <a:endParaRPr kumimoji="1" lang="en-US" altLang="ja-JP" dirty="0" smtClean="0"/>
          </a:p>
          <a:p>
            <a:r>
              <a:rPr kumimoji="1" lang="ja-JP" altLang="en-US" dirty="0" smtClean="0"/>
              <a:t>そうすることで，一か所で学習者の行動が確認できるように行います．</a:t>
            </a:r>
            <a:endParaRPr kumimoji="1" lang="en-US" altLang="ja-JP" dirty="0" smtClean="0"/>
          </a:p>
          <a:p>
            <a:r>
              <a:rPr kumimoji="1" lang="ja-JP" altLang="ja-JP" sz="1200" kern="1200" dirty="0" smtClean="0">
                <a:solidFill>
                  <a:schemeClr val="tx1"/>
                </a:solidFill>
                <a:effectLst/>
                <a:latin typeface="+mn-lt"/>
                <a:ea typeface="+mn-ea"/>
                <a:cs typeface="+mn-cs"/>
              </a:rPr>
              <a:t>３つの手順を実行した結果</a:t>
            </a:r>
            <a:r>
              <a:rPr kumimoji="1" lang="ja-JP" altLang="en-US" sz="1200" kern="1200" dirty="0" err="1"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16</a:t>
            </a:fld>
            <a:endParaRPr kumimoji="1" lang="ja-JP" altLang="en-US"/>
          </a:p>
        </p:txBody>
      </p:sp>
    </p:spTree>
    <p:extLst>
      <p:ext uri="{BB962C8B-B14F-4D97-AF65-F5344CB8AC3E}">
        <p14:creationId xmlns:p14="http://schemas.microsoft.com/office/powerpoint/2010/main" val="220992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このように表示することができました．</a:t>
            </a:r>
          </a:p>
          <a:p>
            <a:r>
              <a:rPr kumimoji="1" lang="ja-JP" altLang="en-US" dirty="0" smtClean="0"/>
              <a:t>変更後は</a:t>
            </a:r>
            <a:r>
              <a:rPr kumimoji="1" lang="en-US" altLang="ja-JP" dirty="0" smtClean="0"/>
              <a:t>Moodle</a:t>
            </a:r>
            <a:r>
              <a:rPr kumimoji="1" lang="ja-JP" altLang="en-US" dirty="0" smtClean="0"/>
              <a:t>の上部に</a:t>
            </a:r>
            <a:r>
              <a:rPr kumimoji="1" lang="en-US" altLang="ja-JP" dirty="0" err="1" smtClean="0"/>
              <a:t>GitHub</a:t>
            </a:r>
            <a:r>
              <a:rPr kumimoji="1" lang="ja-JP" altLang="en-US" dirty="0" smtClean="0"/>
              <a:t>にイベントが表示されてることが確認できます．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17</a:t>
            </a:fld>
            <a:endParaRPr kumimoji="1" lang="ja-JP" altLang="en-US"/>
          </a:p>
        </p:txBody>
      </p:sp>
    </p:spTree>
    <p:extLst>
      <p:ext uri="{BB962C8B-B14F-4D97-AF65-F5344CB8AC3E}">
        <p14:creationId xmlns:p14="http://schemas.microsoft.com/office/powerpoint/2010/main" val="911288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本手法を応用すれば，教育の現場に</a:t>
            </a:r>
            <a:r>
              <a:rPr kumimoji="1" lang="en-US" altLang="ja-JP" dirty="0" err="1" smtClean="0"/>
              <a:t>GitHub</a:t>
            </a:r>
            <a:r>
              <a:rPr kumimoji="1" lang="ja-JP" altLang="en-US" dirty="0" smtClean="0"/>
              <a:t>以外のサービスを導入しても，</a:t>
            </a:r>
            <a:endParaRPr kumimoji="1" lang="en-US" altLang="ja-JP" dirty="0" smtClean="0"/>
          </a:p>
          <a:p>
            <a:r>
              <a:rPr kumimoji="1" lang="ja-JP" altLang="en-US" dirty="0" smtClean="0"/>
              <a:t>学習者の行動を，教師は詳細に把握できるようになると考えられる．</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18</a:t>
            </a:fld>
            <a:endParaRPr kumimoji="1" lang="ja-JP" altLang="en-US"/>
          </a:p>
        </p:txBody>
      </p:sp>
    </p:spTree>
    <p:extLst>
      <p:ext uri="{BB962C8B-B14F-4D97-AF65-F5344CB8AC3E}">
        <p14:creationId xmlns:p14="http://schemas.microsoft.com/office/powerpoint/2010/main" val="108569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今回私は，</a:t>
            </a:r>
            <a:r>
              <a:rPr kumimoji="1" lang="en-US" altLang="ja-JP" dirty="0" smtClean="0"/>
              <a:t>API</a:t>
            </a:r>
            <a:r>
              <a:rPr kumimoji="1" lang="ja-JP" altLang="en-US" dirty="0" smtClean="0"/>
              <a:t>を利用して</a:t>
            </a:r>
            <a:r>
              <a:rPr kumimoji="1" lang="en-US" altLang="ja-JP" dirty="0" smtClean="0"/>
              <a:t>LMS</a:t>
            </a:r>
            <a:r>
              <a:rPr kumimoji="1" lang="ja-JP" altLang="en-US" dirty="0" smtClean="0"/>
              <a:t>と外部サービスの連携を行いました．</a:t>
            </a:r>
          </a:p>
          <a:p>
            <a:r>
              <a:rPr kumimoji="1" lang="ja-JP" altLang="en-US" dirty="0" smtClean="0"/>
              <a:t>そのことにより，教師の負担の軽減ができます．（外部サービスを利用することにより，サーバとかの構築いらないので）</a:t>
            </a:r>
          </a:p>
          <a:p>
            <a:endParaRPr kumimoji="1" lang="en-US" altLang="ja-JP" dirty="0" smtClean="0"/>
          </a:p>
          <a:p>
            <a:r>
              <a:rPr kumimoji="1" lang="ja-JP" altLang="en-US" dirty="0" smtClean="0"/>
              <a:t>具体的には，</a:t>
            </a:r>
            <a:r>
              <a:rPr kumimoji="1" lang="en-US" altLang="ja-JP" dirty="0" smtClean="0"/>
              <a:t>Moodle</a:t>
            </a:r>
            <a:r>
              <a:rPr kumimoji="1" lang="ja-JP" altLang="en-US" dirty="0" smtClean="0"/>
              <a:t>と</a:t>
            </a:r>
            <a:r>
              <a:rPr kumimoji="1" lang="en-US" altLang="ja-JP" dirty="0" err="1" smtClean="0"/>
              <a:t>GitHub</a:t>
            </a:r>
            <a:r>
              <a:rPr kumimoji="1" lang="ja-JP" altLang="en-US" dirty="0" smtClean="0"/>
              <a:t>の結合を行いました．</a:t>
            </a:r>
          </a:p>
          <a:p>
            <a:r>
              <a:rPr kumimoji="1" lang="ja-JP" altLang="en-US" dirty="0" smtClean="0"/>
              <a:t>そのことにより</a:t>
            </a:r>
            <a:r>
              <a:rPr kumimoji="1" lang="en-US" altLang="ja-JP" dirty="0" smtClean="0"/>
              <a:t>LMS</a:t>
            </a:r>
            <a:r>
              <a:rPr kumimoji="1" lang="ja-JP" altLang="en-US" dirty="0" smtClean="0"/>
              <a:t>をソフトウェア開発の教育で利用することができるようになり，また</a:t>
            </a:r>
          </a:p>
          <a:p>
            <a:r>
              <a:rPr kumimoji="1" lang="ja-JP" altLang="en-US" dirty="0" smtClean="0"/>
              <a:t>外部サービスでも学習者の行動を把握することができることがわかりました．</a:t>
            </a:r>
          </a:p>
          <a:p>
            <a:endParaRPr kumimoji="1" lang="en-US" altLang="ja-JP" dirty="0" smtClean="0"/>
          </a:p>
          <a:p>
            <a:endParaRPr kumimoji="1" lang="en-US" altLang="ja-JP" dirty="0" smtClean="0"/>
          </a:p>
          <a:p>
            <a:r>
              <a:rPr kumimoji="1" lang="ja-JP" altLang="en-US" sz="1200" kern="1200" dirty="0" smtClean="0">
                <a:solidFill>
                  <a:schemeClr val="tx1"/>
                </a:solidFill>
                <a:effectLst/>
                <a:latin typeface="+mn-lt"/>
                <a:ea typeface="+mn-ea"/>
                <a:cs typeface="+mn-cs"/>
              </a:rPr>
              <a:t>以上で発表を終わりにします．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ご清聴ありがとうございましたああああ！</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19</a:t>
            </a:fld>
            <a:endParaRPr kumimoji="1" lang="ja-JP" altLang="en-US"/>
          </a:p>
        </p:txBody>
      </p:sp>
    </p:spTree>
    <p:extLst>
      <p:ext uri="{BB962C8B-B14F-4D97-AF65-F5344CB8AC3E}">
        <p14:creationId xmlns:p14="http://schemas.microsoft.com/office/powerpoint/2010/main" val="44429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近年，インターネットの普及により，パソコンや携帯端末などの情報技術を用いて行う学習方法である</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e</a:t>
            </a:r>
            <a:r>
              <a:rPr kumimoji="1" lang="ja-JP" altLang="ja-JP" sz="1200" kern="1200" dirty="0" smtClean="0">
                <a:solidFill>
                  <a:schemeClr val="tx1"/>
                </a:solidFill>
                <a:effectLst/>
                <a:latin typeface="+mn-lt"/>
                <a:ea typeface="+mn-ea"/>
                <a:cs typeface="+mn-cs"/>
              </a:rPr>
              <a:t>ラーニングが増えてきて</a:t>
            </a:r>
            <a:r>
              <a:rPr kumimoji="1" lang="ja-JP" altLang="en-US" sz="1200" kern="1200" dirty="0" smtClean="0">
                <a:solidFill>
                  <a:schemeClr val="tx1"/>
                </a:solidFill>
                <a:effectLst/>
                <a:latin typeface="+mn-lt"/>
                <a:ea typeface="+mn-ea"/>
                <a:cs typeface="+mn-cs"/>
              </a:rPr>
              <a:t>います．</a:t>
            </a:r>
            <a:r>
              <a:rPr kumimoji="1" lang="en-US" altLang="ja-JP" sz="1200" kern="1200" dirty="0" smtClean="0">
                <a:solidFill>
                  <a:schemeClr val="tx1"/>
                </a:solidFill>
                <a:effectLst/>
                <a:latin typeface="+mn-lt"/>
                <a:ea typeface="+mn-ea"/>
                <a:cs typeface="+mn-cs"/>
              </a:rPr>
              <a:t>e</a:t>
            </a:r>
            <a:r>
              <a:rPr kumimoji="1" lang="ja-JP" altLang="ja-JP" sz="1200" kern="1200" dirty="0" smtClean="0">
                <a:solidFill>
                  <a:schemeClr val="tx1"/>
                </a:solidFill>
                <a:effectLst/>
                <a:latin typeface="+mn-lt"/>
                <a:ea typeface="+mn-ea"/>
                <a:cs typeface="+mn-cs"/>
              </a:rPr>
              <a:t>ラーニングとは，教材配布やレポート提出，出席管理などネットを介して</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行うすべての総称のことをいいます．その中で，授業で利用するツールをまとめたシステムを</a:t>
            </a:r>
            <a:r>
              <a:rPr kumimoji="1" lang="en-US" altLang="ja-JP" sz="1200" kern="1200" dirty="0" smtClean="0">
                <a:solidFill>
                  <a:schemeClr val="tx1"/>
                </a:solidFill>
                <a:effectLst/>
                <a:latin typeface="+mn-lt"/>
                <a:ea typeface="+mn-ea"/>
                <a:cs typeface="+mn-cs"/>
              </a:rPr>
              <a:t>LMS</a:t>
            </a:r>
            <a:r>
              <a:rPr kumimoji="1" lang="ja-JP" altLang="ja-JP" sz="1200" kern="1200" dirty="0" smtClean="0">
                <a:solidFill>
                  <a:schemeClr val="tx1"/>
                </a:solidFill>
                <a:effectLst/>
                <a:latin typeface="+mn-lt"/>
                <a:ea typeface="+mn-ea"/>
                <a:cs typeface="+mn-cs"/>
              </a:rPr>
              <a:t>といい，</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教育現場などで利用されてきています．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3</a:t>
            </a:fld>
            <a:endParaRPr kumimoji="1" lang="ja-JP" altLang="en-US"/>
          </a:p>
        </p:txBody>
      </p:sp>
    </p:spTree>
    <p:extLst>
      <p:ext uri="{BB962C8B-B14F-4D97-AF65-F5344CB8AC3E}">
        <p14:creationId xmlns:p14="http://schemas.microsoft.com/office/powerpoint/2010/main" val="4728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多くの種類がある中でユーザーが多く，よく利用されている</a:t>
            </a:r>
            <a:r>
              <a:rPr kumimoji="1" lang="en-US" altLang="ja-JP" dirty="0" smtClean="0"/>
              <a:t>Moodle</a:t>
            </a:r>
            <a:r>
              <a:rPr kumimoji="1" lang="ja-JP" altLang="en-US" dirty="0" smtClean="0"/>
              <a:t>という</a:t>
            </a:r>
            <a:r>
              <a:rPr kumimoji="1" lang="en-US" altLang="ja-JP" dirty="0" smtClean="0"/>
              <a:t>LMS</a:t>
            </a:r>
            <a:r>
              <a:rPr kumimoji="1" lang="ja-JP" altLang="en-US" dirty="0" smtClean="0"/>
              <a:t>があります．</a:t>
            </a:r>
            <a:endParaRPr kumimoji="1" lang="en-US" altLang="ja-JP" dirty="0" smtClean="0"/>
          </a:p>
          <a:p>
            <a:r>
              <a:rPr kumimoji="1" lang="ja-JP" altLang="en-US" dirty="0" smtClean="0"/>
              <a:t>オープンソースのため，カスタムがしやすいのが</a:t>
            </a:r>
            <a:r>
              <a:rPr kumimoji="1" lang="en-US" altLang="ja-JP" dirty="0" smtClean="0"/>
              <a:t>Moodle</a:t>
            </a:r>
            <a:r>
              <a:rPr kumimoji="1" lang="ja-JP" altLang="en-US" dirty="0" smtClean="0"/>
              <a:t>の特徴といえます．</a:t>
            </a:r>
            <a:endParaRPr kumimoji="1" lang="en-US" altLang="ja-JP" dirty="0" smtClean="0"/>
          </a:p>
          <a:p>
            <a:r>
              <a:rPr kumimoji="1" lang="ja-JP" altLang="en-US" dirty="0" smtClean="0"/>
              <a:t>主な機能は，</a:t>
            </a:r>
            <a:r>
              <a:rPr kumimoji="1" lang="en-US" altLang="ja-JP" dirty="0" smtClean="0"/>
              <a:t>wiki</a:t>
            </a:r>
            <a:r>
              <a:rPr kumimoji="1" lang="ja-JP" altLang="en-US" dirty="0" smtClean="0"/>
              <a:t>や課題，小テストなど学習で利用できる機能が多くあります．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4</a:t>
            </a:fld>
            <a:endParaRPr kumimoji="1" lang="ja-JP" altLang="en-US"/>
          </a:p>
        </p:txBody>
      </p:sp>
    </p:spTree>
    <p:extLst>
      <p:ext uri="{BB962C8B-B14F-4D97-AF65-F5344CB8AC3E}">
        <p14:creationId xmlns:p14="http://schemas.microsoft.com/office/powerpoint/2010/main" val="13914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LMS</a:t>
            </a:r>
            <a:r>
              <a:rPr kumimoji="1" lang="ja-JP" altLang="en-US" dirty="0" smtClean="0"/>
              <a:t>を利用するメリットとして</a:t>
            </a:r>
            <a:endParaRPr kumimoji="1" lang="en-US" altLang="ja-JP" dirty="0" smtClean="0"/>
          </a:p>
          <a:p>
            <a:r>
              <a:rPr kumimoji="1" lang="en-US" altLang="ja-JP" dirty="0" smtClean="0"/>
              <a:t>E</a:t>
            </a:r>
            <a:r>
              <a:rPr kumimoji="1" lang="ja-JP" altLang="en-US" dirty="0" smtClean="0"/>
              <a:t>ラーニングの特徴でもある時間や場所に縛られなく学習することが可能であること．</a:t>
            </a:r>
            <a:endParaRPr kumimoji="1" lang="en-US" altLang="ja-JP" dirty="0" smtClean="0"/>
          </a:p>
          <a:p>
            <a:r>
              <a:rPr kumimoji="1" lang="ja-JP" altLang="en-US" dirty="0" smtClean="0"/>
              <a:t>学習者の行動が把握できたりすること．</a:t>
            </a:r>
          </a:p>
          <a:p>
            <a:r>
              <a:rPr kumimoji="1" lang="ja-JP" altLang="en-US" dirty="0" smtClean="0"/>
              <a:t>さらに，その学習者の行動がサーバに記録されることにより，学習ポートフォリオの作成が可能になることがあげられます．</a:t>
            </a:r>
            <a:endParaRPr kumimoji="1" lang="en-US" altLang="ja-JP" dirty="0" smtClean="0"/>
          </a:p>
          <a:p>
            <a:endParaRPr kumimoji="1" lang="en-US" altLang="ja-JP" dirty="0" smtClean="0"/>
          </a:p>
          <a:p>
            <a:r>
              <a:rPr kumimoji="1" lang="ja-JP" altLang="en-US" dirty="0" smtClean="0"/>
              <a:t>学習ポートフォリオを作成することは，今後の教育の役にも立ち，</a:t>
            </a:r>
            <a:endParaRPr kumimoji="1" lang="en-US" altLang="ja-JP" dirty="0" smtClean="0"/>
          </a:p>
          <a:p>
            <a:r>
              <a:rPr kumimoji="1" lang="ja-JP" altLang="en-US" dirty="0" smtClean="0"/>
              <a:t>学習者自身の自己アピールにも役立つことができるといったメリットもあります．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5</a:t>
            </a:fld>
            <a:endParaRPr kumimoji="1" lang="ja-JP" altLang="en-US"/>
          </a:p>
        </p:txBody>
      </p:sp>
    </p:spTree>
    <p:extLst>
      <p:ext uri="{BB962C8B-B14F-4D97-AF65-F5344CB8AC3E}">
        <p14:creationId xmlns:p14="http://schemas.microsoft.com/office/powerpoint/2010/main" val="298460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しかし，その</a:t>
            </a:r>
            <a:r>
              <a:rPr kumimoji="1" lang="en-US" altLang="ja-JP" dirty="0" smtClean="0"/>
              <a:t>LMS</a:t>
            </a:r>
            <a:r>
              <a:rPr kumimoji="1" lang="ja-JP" altLang="en-US" dirty="0" smtClean="0"/>
              <a:t>は一般的な授業で利用するツールを集めたものであり，なにかに特化しているわけではありません．</a:t>
            </a:r>
            <a:endParaRPr kumimoji="1" lang="en-US" altLang="ja-JP" dirty="0" smtClean="0"/>
          </a:p>
          <a:p>
            <a:r>
              <a:rPr kumimoji="1" lang="ja-JP" altLang="en-US" dirty="0" smtClean="0"/>
              <a:t>そのため，ソフトウェア開発を学ぶには，さまざまなツール（バージョン管理など）の利用が必要になりますが， </a:t>
            </a:r>
            <a:endParaRPr kumimoji="1" lang="en-US" altLang="ja-JP" dirty="0" smtClean="0"/>
          </a:p>
          <a:p>
            <a:r>
              <a:rPr kumimoji="1" lang="en-US" altLang="ja-JP" dirty="0" smtClean="0"/>
              <a:t>LMS</a:t>
            </a:r>
            <a:r>
              <a:rPr kumimoji="1" lang="ja-JP" altLang="en-US" dirty="0" smtClean="0"/>
              <a:t>はそういった専門的なものには対応していません．</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6</a:t>
            </a:fld>
            <a:endParaRPr kumimoji="1" lang="ja-JP" altLang="en-US"/>
          </a:p>
        </p:txBody>
      </p:sp>
    </p:spTree>
    <p:extLst>
      <p:ext uri="{BB962C8B-B14F-4D97-AF65-F5344CB8AC3E}">
        <p14:creationId xmlns:p14="http://schemas.microsoft.com/office/powerpoint/2010/main" val="325273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たとえば，ソフトウェア開発に必要なツールはタスクボード，バージョン管理など表のようなさまざまなものが必要になります．</a:t>
            </a:r>
            <a:endParaRPr kumimoji="1" lang="en-US" altLang="ja-JP" dirty="0" smtClean="0"/>
          </a:p>
          <a:p>
            <a:r>
              <a:rPr kumimoji="1" lang="ja-JP" altLang="en-US" dirty="0" smtClean="0"/>
              <a:t>しかしほとんど</a:t>
            </a:r>
            <a:r>
              <a:rPr kumimoji="1" lang="en-US" altLang="ja-JP" dirty="0" smtClean="0"/>
              <a:t>LMS</a:t>
            </a:r>
            <a:r>
              <a:rPr kumimoji="1" lang="ja-JP" altLang="en-US" dirty="0" smtClean="0"/>
              <a:t>にそのようなツールはなく，</a:t>
            </a:r>
            <a:r>
              <a:rPr kumimoji="1" lang="en-US" altLang="ja-JP" dirty="0" smtClean="0"/>
              <a:t>LMS</a:t>
            </a:r>
            <a:r>
              <a:rPr kumimoji="1" lang="ja-JP" altLang="en-US" dirty="0" smtClean="0"/>
              <a:t>の機能でソフトウェア開発に関連する機能は</a:t>
            </a:r>
            <a:r>
              <a:rPr kumimoji="1" lang="en-US" altLang="ja-JP" dirty="0" smtClean="0"/>
              <a:t>wiki</a:t>
            </a:r>
            <a:r>
              <a:rPr kumimoji="1" lang="ja-JP" altLang="en-US" dirty="0" err="1" smtClean="0"/>
              <a:t>ぐら</a:t>
            </a:r>
            <a:r>
              <a:rPr kumimoji="1" lang="ja-JP" altLang="en-US" dirty="0" smtClean="0"/>
              <a:t>いしかありません． </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7</a:t>
            </a:fld>
            <a:endParaRPr kumimoji="1" lang="ja-JP" altLang="en-US"/>
          </a:p>
        </p:txBody>
      </p:sp>
    </p:spTree>
    <p:extLst>
      <p:ext uri="{BB962C8B-B14F-4D97-AF65-F5344CB8AC3E}">
        <p14:creationId xmlns:p14="http://schemas.microsoft.com/office/powerpoint/2010/main" val="406055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LMS</a:t>
            </a:r>
            <a:r>
              <a:rPr kumimoji="1" lang="ja-JP" altLang="en-US" dirty="0" smtClean="0"/>
              <a:t>とは別にソフトウェア開発システムを利用し学習を行うと，</a:t>
            </a:r>
            <a:endParaRPr kumimoji="1" lang="en-US" altLang="ja-JP" dirty="0" smtClean="0"/>
          </a:p>
          <a:p>
            <a:r>
              <a:rPr kumimoji="1" lang="ja-JP" altLang="en-US" dirty="0" smtClean="0"/>
              <a:t>２つのシステムに分かれてしまうため学習者の行動が把握しにくくなってしまうのが現状があります．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8</a:t>
            </a:fld>
            <a:endParaRPr kumimoji="1" lang="ja-JP" altLang="en-US"/>
          </a:p>
        </p:txBody>
      </p:sp>
    </p:spTree>
    <p:extLst>
      <p:ext uri="{BB962C8B-B14F-4D97-AF65-F5344CB8AC3E}">
        <p14:creationId xmlns:p14="http://schemas.microsoft.com/office/powerpoint/2010/main" val="165628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a:t>
            </a:r>
            <a:r>
              <a:rPr kumimoji="1" lang="en-US" altLang="ja-JP" dirty="0" smtClean="0"/>
              <a:t>LMS</a:t>
            </a:r>
            <a:r>
              <a:rPr kumimoji="1" lang="ja-JP" altLang="en-US" dirty="0" smtClean="0"/>
              <a:t>システムである</a:t>
            </a:r>
            <a:r>
              <a:rPr kumimoji="1" lang="en-US" altLang="ja-JP" dirty="0" smtClean="0"/>
              <a:t>Moodle</a:t>
            </a:r>
            <a:r>
              <a:rPr kumimoji="1" lang="ja-JP" altLang="en-US" dirty="0" smtClean="0"/>
              <a:t>で足りない部分を補えるように，</a:t>
            </a:r>
            <a:endParaRPr kumimoji="1" lang="en-US" altLang="ja-JP" dirty="0" smtClean="0"/>
          </a:p>
          <a:p>
            <a:r>
              <a:rPr kumimoji="1" lang="ja-JP" altLang="en-US" dirty="0" smtClean="0"/>
              <a:t>外部サービスである</a:t>
            </a:r>
            <a:r>
              <a:rPr kumimoji="1" lang="en-US" altLang="ja-JP" dirty="0" err="1" smtClean="0"/>
              <a:t>Github</a:t>
            </a:r>
            <a:r>
              <a:rPr kumimoji="1" lang="ja-JP" altLang="en-US" dirty="0" smtClean="0"/>
              <a:t>を連携すること．</a:t>
            </a:r>
            <a:endParaRPr kumimoji="1" lang="en-US" altLang="ja-JP" dirty="0" smtClean="0"/>
          </a:p>
          <a:p>
            <a:endParaRPr kumimoji="1" lang="en-US" altLang="ja-JP" dirty="0" smtClean="0"/>
          </a:p>
          <a:p>
            <a:r>
              <a:rPr kumimoji="1" lang="ja-JP" altLang="en-US" dirty="0" smtClean="0"/>
              <a:t>さらに，</a:t>
            </a:r>
            <a:r>
              <a:rPr kumimoji="1" lang="en-US" altLang="ja-JP" dirty="0" smtClean="0"/>
              <a:t>LMS</a:t>
            </a:r>
            <a:r>
              <a:rPr kumimoji="1" lang="ja-JP" altLang="en-US" dirty="0" smtClean="0"/>
              <a:t>のメリットであるログの管理ができるように</a:t>
            </a:r>
            <a:r>
              <a:rPr kumimoji="1" lang="en-US" altLang="ja-JP" dirty="0" smtClean="0"/>
              <a:t>Moodle</a:t>
            </a:r>
            <a:r>
              <a:rPr kumimoji="1" lang="ja-JP" altLang="en-US" dirty="0" smtClean="0"/>
              <a:t>で</a:t>
            </a:r>
            <a:r>
              <a:rPr kumimoji="1" lang="en-US" altLang="ja-JP" dirty="0" err="1" smtClean="0"/>
              <a:t>Github</a:t>
            </a:r>
            <a:r>
              <a:rPr kumimoji="1" lang="ja-JP" altLang="en-US" dirty="0" smtClean="0"/>
              <a:t>のログを表示することを目的とします．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9</a:t>
            </a:fld>
            <a:endParaRPr kumimoji="1" lang="ja-JP" altLang="en-US"/>
          </a:p>
        </p:txBody>
      </p:sp>
    </p:spTree>
    <p:extLst>
      <p:ext uri="{BB962C8B-B14F-4D97-AF65-F5344CB8AC3E}">
        <p14:creationId xmlns:p14="http://schemas.microsoft.com/office/powerpoint/2010/main" val="3309435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a:t>
            </a:r>
            <a:r>
              <a:rPr kumimoji="1" lang="en-US" altLang="ja-JP" dirty="0" err="1" smtClean="0"/>
              <a:t>moodle</a:t>
            </a:r>
            <a:r>
              <a:rPr kumimoji="1" lang="ja-JP" altLang="en-US" dirty="0" smtClean="0"/>
              <a:t>の学習者のログはこのように表示され，</a:t>
            </a:r>
            <a:endParaRPr kumimoji="1" lang="ja-JP" altLang="en-US" dirty="0"/>
          </a:p>
        </p:txBody>
      </p:sp>
      <p:sp>
        <p:nvSpPr>
          <p:cNvPr id="4" name="スライド番号プレースホルダー 3"/>
          <p:cNvSpPr>
            <a:spLocks noGrp="1"/>
          </p:cNvSpPr>
          <p:nvPr>
            <p:ph type="sldNum" sz="quarter" idx="10"/>
          </p:nvPr>
        </p:nvSpPr>
        <p:spPr/>
        <p:txBody>
          <a:bodyPr/>
          <a:lstStyle/>
          <a:p>
            <a:fld id="{C6AA7893-DDB2-4DB8-8B18-3ACD287193B7}" type="slidenum">
              <a:rPr kumimoji="1" lang="ja-JP" altLang="en-US" smtClean="0"/>
              <a:t>10</a:t>
            </a:fld>
            <a:endParaRPr kumimoji="1" lang="ja-JP" altLang="en-US"/>
          </a:p>
        </p:txBody>
      </p:sp>
    </p:spTree>
    <p:extLst>
      <p:ext uri="{BB962C8B-B14F-4D97-AF65-F5344CB8AC3E}">
        <p14:creationId xmlns:p14="http://schemas.microsoft.com/office/powerpoint/2010/main" val="408688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250825" y="3573463"/>
            <a:ext cx="8642350" cy="71437"/>
          </a:xfrm>
          <a:prstGeom prst="rect">
            <a:avLst/>
          </a:prstGeom>
          <a:solidFill>
            <a:srgbClr val="883A3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5" name="Rectangle 3"/>
          <p:cNvSpPr>
            <a:spLocks noChangeArrowheads="1"/>
          </p:cNvSpPr>
          <p:nvPr userDrawn="1"/>
        </p:nvSpPr>
        <p:spPr bwMode="auto">
          <a:xfrm>
            <a:off x="468313" y="3429000"/>
            <a:ext cx="1366837" cy="144463"/>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6" name="Rectangle 4"/>
          <p:cNvSpPr>
            <a:spLocks noChangeArrowheads="1"/>
          </p:cNvSpPr>
          <p:nvPr userDrawn="1"/>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77" name="Rectangle 5"/>
          <p:cNvSpPr>
            <a:spLocks noGrp="1" noChangeArrowheads="1"/>
          </p:cNvSpPr>
          <p:nvPr>
            <p:ph type="ctrTitle"/>
          </p:nvPr>
        </p:nvSpPr>
        <p:spPr>
          <a:xfrm>
            <a:off x="685800" y="2130425"/>
            <a:ext cx="7772400" cy="1470025"/>
          </a:xfrm>
        </p:spPr>
        <p:txBody>
          <a:bodyPr/>
          <a:lstStyle>
            <a:lvl1pPr>
              <a:defRPr/>
            </a:lvl1pPr>
          </a:lstStyle>
          <a:p>
            <a:pPr lvl="0"/>
            <a:r>
              <a:rPr lang="ja-JP" altLang="en-US" noProof="0" smtClean="0"/>
              <a:t>マスター タイトルの書式設定</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3079" name="Rectangle 7"/>
          <p:cNvSpPr>
            <a:spLocks noGrp="1" noChangeArrowheads="1"/>
          </p:cNvSpPr>
          <p:nvPr>
            <p:ph type="dt" sz="half" idx="2"/>
          </p:nvPr>
        </p:nvSpPr>
        <p:spPr/>
        <p:txBody>
          <a:bodyPr/>
          <a:lstStyle>
            <a:lvl1pPr>
              <a:defRPr/>
            </a:lvl1pPr>
          </a:lstStyle>
          <a:p>
            <a:endParaRPr lang="en-US" altLang="ja-JP"/>
          </a:p>
        </p:txBody>
      </p:sp>
      <p:sp>
        <p:nvSpPr>
          <p:cNvPr id="3080" name="Rectangle 8"/>
          <p:cNvSpPr>
            <a:spLocks noGrp="1" noChangeArrowheads="1"/>
          </p:cNvSpPr>
          <p:nvPr>
            <p:ph type="ftr" sz="quarter" idx="3"/>
          </p:nvPr>
        </p:nvSpPr>
        <p:spPr/>
        <p:txBody>
          <a:bodyPr/>
          <a:lstStyle>
            <a:lvl1pPr>
              <a:defRPr/>
            </a:lvl1pPr>
          </a:lstStyle>
          <a:p>
            <a:endParaRPr lang="en-US" altLang="ja-JP"/>
          </a:p>
        </p:txBody>
      </p:sp>
      <p:sp>
        <p:nvSpPr>
          <p:cNvPr id="3081" name="Rectangle 9"/>
          <p:cNvSpPr>
            <a:spLocks noGrp="1" noChangeArrowheads="1"/>
          </p:cNvSpPr>
          <p:nvPr>
            <p:ph type="sldNum" sz="quarter" idx="4"/>
          </p:nvPr>
        </p:nvSpPr>
        <p:spPr/>
        <p:txBody>
          <a:bodyPr/>
          <a:lstStyle>
            <a:lvl1pPr>
              <a:defRPr/>
            </a:lvl1pPr>
          </a:lstStyle>
          <a:p>
            <a:fld id="{2D2179E9-425E-40F9-8B07-8FC9C263FC62}" type="slidenum">
              <a:rPr lang="en-US" altLang="ja-JP"/>
              <a:pPr/>
              <a:t>‹#›</a:t>
            </a:fld>
            <a:endParaRPr lang="en-US" altLang="ja-JP"/>
          </a:p>
        </p:txBody>
      </p:sp>
      <p:sp>
        <p:nvSpPr>
          <p:cNvPr id="3082" name="Rectangle 10"/>
          <p:cNvSpPr>
            <a:spLocks noChangeArrowheads="1"/>
          </p:cNvSpPr>
          <p:nvPr userDrawn="1"/>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3" name="Rectangle 11"/>
          <p:cNvSpPr>
            <a:spLocks noChangeArrowheads="1"/>
          </p:cNvSpPr>
          <p:nvPr userDrawn="1"/>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4" name="Rectangle 12"/>
          <p:cNvSpPr>
            <a:spLocks noChangeArrowheads="1"/>
          </p:cNvSpPr>
          <p:nvPr userDrawn="1"/>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3085" name="Group 13"/>
          <p:cNvGrpSpPr>
            <a:grpSpLocks/>
          </p:cNvGrpSpPr>
          <p:nvPr userDrawn="1"/>
        </p:nvGrpSpPr>
        <p:grpSpPr bwMode="auto">
          <a:xfrm rot="-10800000">
            <a:off x="85725" y="6465888"/>
            <a:ext cx="309563" cy="309562"/>
            <a:chOff x="113" y="4020"/>
            <a:chExt cx="195" cy="195"/>
          </a:xfrm>
        </p:grpSpPr>
        <p:sp>
          <p:nvSpPr>
            <p:cNvPr id="3086"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7"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88"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D32D375-7E17-4807-BD48-9097D1A691AC}" type="slidenum">
              <a:rPr lang="en-US" altLang="ja-JP"/>
              <a:pPr/>
              <a:t>‹#›</a:t>
            </a:fld>
            <a:endParaRPr lang="en-US" altLang="ja-JP"/>
          </a:p>
        </p:txBody>
      </p:sp>
    </p:spTree>
    <p:extLst>
      <p:ext uri="{BB962C8B-B14F-4D97-AF65-F5344CB8AC3E}">
        <p14:creationId xmlns:p14="http://schemas.microsoft.com/office/powerpoint/2010/main" val="269417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9F45C49-F96D-43D6-9506-02A225ECEA21}" type="slidenum">
              <a:rPr lang="en-US" altLang="ja-JP"/>
              <a:pPr/>
              <a:t>‹#›</a:t>
            </a:fld>
            <a:endParaRPr lang="en-US" altLang="ja-JP"/>
          </a:p>
        </p:txBody>
      </p:sp>
    </p:spTree>
    <p:extLst>
      <p:ext uri="{BB962C8B-B14F-4D97-AF65-F5344CB8AC3E}">
        <p14:creationId xmlns:p14="http://schemas.microsoft.com/office/powerpoint/2010/main" val="252027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3EB2D0A-B747-4CE5-865B-E5367722D1F0}" type="slidenum">
              <a:rPr lang="en-US" altLang="ja-JP"/>
              <a:pPr/>
              <a:t>‹#›</a:t>
            </a:fld>
            <a:endParaRPr lang="en-US" altLang="ja-JP"/>
          </a:p>
        </p:txBody>
      </p:sp>
    </p:spTree>
    <p:extLst>
      <p:ext uri="{BB962C8B-B14F-4D97-AF65-F5344CB8AC3E}">
        <p14:creationId xmlns:p14="http://schemas.microsoft.com/office/powerpoint/2010/main" val="300786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FD6042C-8342-4105-BE19-8F5F7CDA3F6B}" type="slidenum">
              <a:rPr lang="en-US" altLang="ja-JP"/>
              <a:pPr/>
              <a:t>‹#›</a:t>
            </a:fld>
            <a:endParaRPr lang="en-US" altLang="ja-JP"/>
          </a:p>
        </p:txBody>
      </p:sp>
    </p:spTree>
    <p:extLst>
      <p:ext uri="{BB962C8B-B14F-4D97-AF65-F5344CB8AC3E}">
        <p14:creationId xmlns:p14="http://schemas.microsoft.com/office/powerpoint/2010/main" val="423136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3A4A445E-117F-4ED4-BC9C-2455F7B58080}" type="slidenum">
              <a:rPr lang="en-US" altLang="ja-JP"/>
              <a:pPr/>
              <a:t>‹#›</a:t>
            </a:fld>
            <a:endParaRPr lang="en-US" altLang="ja-JP"/>
          </a:p>
        </p:txBody>
      </p:sp>
    </p:spTree>
    <p:extLst>
      <p:ext uri="{BB962C8B-B14F-4D97-AF65-F5344CB8AC3E}">
        <p14:creationId xmlns:p14="http://schemas.microsoft.com/office/powerpoint/2010/main" val="9217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79A458D-12FA-4379-AB6F-904F11D081FF}" type="slidenum">
              <a:rPr lang="en-US" altLang="ja-JP"/>
              <a:pPr/>
              <a:t>‹#›</a:t>
            </a:fld>
            <a:endParaRPr lang="en-US" altLang="ja-JP"/>
          </a:p>
        </p:txBody>
      </p:sp>
    </p:spTree>
    <p:extLst>
      <p:ext uri="{BB962C8B-B14F-4D97-AF65-F5344CB8AC3E}">
        <p14:creationId xmlns:p14="http://schemas.microsoft.com/office/powerpoint/2010/main" val="22999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B8888E36-0EC5-4931-882C-7E8F254DEFE1}" type="slidenum">
              <a:rPr lang="en-US" altLang="ja-JP"/>
              <a:pPr/>
              <a:t>‹#›</a:t>
            </a:fld>
            <a:endParaRPr lang="en-US" altLang="ja-JP"/>
          </a:p>
        </p:txBody>
      </p:sp>
    </p:spTree>
    <p:extLst>
      <p:ext uri="{BB962C8B-B14F-4D97-AF65-F5344CB8AC3E}">
        <p14:creationId xmlns:p14="http://schemas.microsoft.com/office/powerpoint/2010/main" val="105564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B00D3F2E-DE63-47B2-B880-D31FF3972C3E}" type="slidenum">
              <a:rPr lang="en-US" altLang="ja-JP"/>
              <a:pPr/>
              <a:t>‹#›</a:t>
            </a:fld>
            <a:endParaRPr lang="en-US" altLang="ja-JP"/>
          </a:p>
        </p:txBody>
      </p:sp>
    </p:spTree>
    <p:extLst>
      <p:ext uri="{BB962C8B-B14F-4D97-AF65-F5344CB8AC3E}">
        <p14:creationId xmlns:p14="http://schemas.microsoft.com/office/powerpoint/2010/main" val="348895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5CA06F9-0EC1-4048-A4E3-3A8B01750549}" type="slidenum">
              <a:rPr lang="en-US" altLang="ja-JP"/>
              <a:pPr/>
              <a:t>‹#›</a:t>
            </a:fld>
            <a:endParaRPr lang="en-US" altLang="ja-JP"/>
          </a:p>
        </p:txBody>
      </p:sp>
    </p:spTree>
    <p:extLst>
      <p:ext uri="{BB962C8B-B14F-4D97-AF65-F5344CB8AC3E}">
        <p14:creationId xmlns:p14="http://schemas.microsoft.com/office/powerpoint/2010/main" val="38805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F36D8F9-5216-4A4B-8BA2-E5241C40D79A}" type="slidenum">
              <a:rPr lang="en-US" altLang="ja-JP"/>
              <a:pPr/>
              <a:t>‹#›</a:t>
            </a:fld>
            <a:endParaRPr lang="en-US" altLang="ja-JP"/>
          </a:p>
        </p:txBody>
      </p:sp>
    </p:spTree>
    <p:extLst>
      <p:ext uri="{BB962C8B-B14F-4D97-AF65-F5344CB8AC3E}">
        <p14:creationId xmlns:p14="http://schemas.microsoft.com/office/powerpoint/2010/main" val="6481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250825" y="1341438"/>
            <a:ext cx="8642350" cy="71437"/>
          </a:xfrm>
          <a:prstGeom prst="rect">
            <a:avLst/>
          </a:prstGeom>
          <a:solidFill>
            <a:srgbClr val="883A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4" name="Rectangle 10"/>
          <p:cNvSpPr>
            <a:spLocks noChangeArrowheads="1"/>
          </p:cNvSpPr>
          <p:nvPr/>
        </p:nvSpPr>
        <p:spPr bwMode="auto">
          <a:xfrm>
            <a:off x="468313" y="1196975"/>
            <a:ext cx="1366837" cy="144463"/>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2" name="Rectangle 18"/>
          <p:cNvSpPr>
            <a:spLocks noChangeArrowheads="1"/>
          </p:cNvSpPr>
          <p:nvPr/>
        </p:nvSpPr>
        <p:spPr bwMode="auto">
          <a:xfrm>
            <a:off x="8280400" y="6453188"/>
            <a:ext cx="863600" cy="714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E66D756-FE35-4A0F-B083-B3EFC40B70F9}" type="slidenum">
              <a:rPr lang="en-US" altLang="ja-JP"/>
              <a:pPr/>
              <a:t>‹#›</a:t>
            </a:fld>
            <a:endParaRPr lang="en-US" altLang="ja-JP"/>
          </a:p>
        </p:txBody>
      </p:sp>
      <p:sp>
        <p:nvSpPr>
          <p:cNvPr id="1035" name="Rectangle 11"/>
          <p:cNvSpPr>
            <a:spLocks noChangeArrowheads="1"/>
          </p:cNvSpPr>
          <p:nvPr/>
        </p:nvSpPr>
        <p:spPr bwMode="auto">
          <a:xfrm>
            <a:off x="8893175"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6" name="Rectangle 12"/>
          <p:cNvSpPr>
            <a:spLocks noChangeArrowheads="1"/>
          </p:cNvSpPr>
          <p:nvPr/>
        </p:nvSpPr>
        <p:spPr bwMode="auto">
          <a:xfrm>
            <a:off x="8726488" y="1158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7" name="Rectangle 13"/>
          <p:cNvSpPr>
            <a:spLocks noChangeArrowheads="1"/>
          </p:cNvSpPr>
          <p:nvPr/>
        </p:nvSpPr>
        <p:spPr bwMode="auto">
          <a:xfrm>
            <a:off x="8893175" y="280988"/>
            <a:ext cx="142875" cy="1444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nvGrpSpPr>
          <p:cNvPr id="1041" name="Group 17"/>
          <p:cNvGrpSpPr>
            <a:grpSpLocks/>
          </p:cNvGrpSpPr>
          <p:nvPr/>
        </p:nvGrpSpPr>
        <p:grpSpPr bwMode="auto">
          <a:xfrm rot="-10800000">
            <a:off x="85725" y="6465888"/>
            <a:ext cx="309563" cy="309562"/>
            <a:chOff x="113" y="4020"/>
            <a:chExt cx="195" cy="195"/>
          </a:xfrm>
        </p:grpSpPr>
        <p:sp>
          <p:nvSpPr>
            <p:cNvPr id="1038" name="Rectangle 14"/>
            <p:cNvSpPr>
              <a:spLocks noChangeArrowheads="1"/>
            </p:cNvSpPr>
            <p:nvPr userDrawn="1"/>
          </p:nvSpPr>
          <p:spPr bwMode="auto">
            <a:xfrm>
              <a:off x="218"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39" name="Rectangle 15"/>
            <p:cNvSpPr>
              <a:spLocks noChangeArrowheads="1"/>
            </p:cNvSpPr>
            <p:nvPr userDrawn="1"/>
          </p:nvSpPr>
          <p:spPr bwMode="auto">
            <a:xfrm>
              <a:off x="113" y="4020"/>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40" name="Rectangle 16"/>
            <p:cNvSpPr>
              <a:spLocks noChangeArrowheads="1"/>
            </p:cNvSpPr>
            <p:nvPr userDrawn="1"/>
          </p:nvSpPr>
          <p:spPr bwMode="auto">
            <a:xfrm>
              <a:off x="218" y="4124"/>
              <a:ext cx="90" cy="91"/>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883A3A"/>
        </a:buClr>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883A3A"/>
        </a:buClr>
        <a:buFont typeface="Arial"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rgbClr val="883A3A"/>
        </a:buClr>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883A3A"/>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0425"/>
            <a:ext cx="8206680" cy="1470025"/>
          </a:xfrm>
        </p:spPr>
        <p:txBody>
          <a:bodyPr/>
          <a:lstStyle/>
          <a:p>
            <a:r>
              <a:rPr lang="ja-JP" altLang="en-US" sz="3600" dirty="0"/>
              <a:t>バージョン</a:t>
            </a:r>
            <a:r>
              <a:rPr lang="ja-JP" altLang="en-US" sz="3600" dirty="0" smtClean="0"/>
              <a:t>管理ホスティングサービスと</a:t>
            </a:r>
            <a:r>
              <a:rPr lang="en-US" altLang="ja-JP" sz="3600" dirty="0" smtClean="0"/>
              <a:t/>
            </a:r>
            <a:br>
              <a:rPr lang="en-US" altLang="ja-JP" sz="3600" dirty="0" smtClean="0"/>
            </a:br>
            <a:r>
              <a:rPr lang="ja-JP" altLang="en-US" sz="3600" dirty="0" smtClean="0"/>
              <a:t>連携するコース管理システムの開発</a:t>
            </a:r>
            <a:endParaRPr lang="en-US" altLang="ja-JP" sz="3600" dirty="0"/>
          </a:p>
        </p:txBody>
      </p:sp>
      <p:sp>
        <p:nvSpPr>
          <p:cNvPr id="6147" name="Rectangle 3"/>
          <p:cNvSpPr>
            <a:spLocks noGrp="1" noChangeArrowheads="1"/>
          </p:cNvSpPr>
          <p:nvPr>
            <p:ph type="subTitle" idx="1"/>
          </p:nvPr>
        </p:nvSpPr>
        <p:spPr/>
        <p:txBody>
          <a:bodyPr/>
          <a:lstStyle/>
          <a:p>
            <a:r>
              <a:rPr lang="ja-JP" altLang="en-US" sz="2400" dirty="0" smtClean="0"/>
              <a:t>プロジェクトマネジメント学科</a:t>
            </a:r>
            <a:endParaRPr lang="en-US" altLang="ja-JP" sz="2400" dirty="0" smtClean="0"/>
          </a:p>
          <a:p>
            <a:r>
              <a:rPr lang="ja-JP" altLang="en-US" sz="2400" dirty="0" smtClean="0"/>
              <a:t>矢吹研究室</a:t>
            </a:r>
            <a:endParaRPr lang="en-US" altLang="ja-JP" sz="2400" dirty="0" smtClean="0"/>
          </a:p>
          <a:p>
            <a:r>
              <a:rPr lang="en-US" altLang="ja-JP" sz="2400" dirty="0" smtClean="0"/>
              <a:t>1042098 </a:t>
            </a:r>
            <a:r>
              <a:rPr lang="ja-JP" altLang="en-US" sz="2400" dirty="0" smtClean="0"/>
              <a:t>野口杏子</a:t>
            </a:r>
            <a:endParaRPr lang="en-US" altLang="ja-JP" sz="2400" dirty="0"/>
          </a:p>
        </p:txBody>
      </p:sp>
    </p:spTree>
  </p:cSld>
  <p:clrMapOvr>
    <a:masterClrMapping/>
  </p:clrMapOvr>
  <mc:AlternateContent xmlns:mc="http://schemas.openxmlformats.org/markup-compatibility/2006" xmlns:p14="http://schemas.microsoft.com/office/powerpoint/2010/main">
    <mc:Choice Requires="p14">
      <p:transition spd="slow" p14:dur="2000" advTm="2898"/>
    </mc:Choice>
    <mc:Fallback xmlns="">
      <p:transition spd="slow" advTm="28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Moodle</a:t>
            </a:r>
            <a:r>
              <a:rPr lang="ja-JP" altLang="en-US" sz="4000" dirty="0" smtClean="0"/>
              <a:t>のログ表示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10</a:t>
            </a:fld>
            <a:endParaRPr lang="en-US" altLang="ja-JP"/>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56792"/>
            <a:ext cx="5904656" cy="4844851"/>
          </a:xfrm>
          <a:prstGeom prst="rect">
            <a:avLst/>
          </a:prstGeom>
        </p:spPr>
      </p:pic>
      <p:sp>
        <p:nvSpPr>
          <p:cNvPr id="6" name="左矢印吹き出し 5"/>
          <p:cNvSpPr/>
          <p:nvPr/>
        </p:nvSpPr>
        <p:spPr>
          <a:xfrm>
            <a:off x="5436096" y="3789040"/>
            <a:ext cx="3471192" cy="2232248"/>
          </a:xfrm>
          <a:prstGeom prst="leftArrowCallout">
            <a:avLst>
              <a:gd name="adj1" fmla="val 13861"/>
              <a:gd name="adj2" fmla="val 25000"/>
              <a:gd name="adj3" fmla="val 25000"/>
              <a:gd name="adj4" fmla="val 61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000" dirty="0" smtClean="0"/>
              <a:t>Moodle</a:t>
            </a:r>
            <a:r>
              <a:rPr kumimoji="1" lang="ja-JP" altLang="en-US" sz="2000" dirty="0" smtClean="0"/>
              <a:t>のログは</a:t>
            </a:r>
            <a:endParaRPr kumimoji="1" lang="en-US" altLang="ja-JP" sz="2000" dirty="0" smtClean="0"/>
          </a:p>
          <a:p>
            <a:pPr algn="ctr"/>
            <a:r>
              <a:rPr lang="ja-JP" altLang="en-US" sz="2000" dirty="0"/>
              <a:t>このよう</a:t>
            </a:r>
            <a:r>
              <a:rPr lang="ja-JP" altLang="en-US" sz="2000" dirty="0" smtClean="0"/>
              <a:t>に</a:t>
            </a:r>
            <a:endParaRPr lang="en-US" altLang="ja-JP" sz="2000" dirty="0" smtClean="0"/>
          </a:p>
          <a:p>
            <a:pPr algn="ctr"/>
            <a:r>
              <a:rPr lang="ja-JP" altLang="en-US" sz="2000" dirty="0" smtClean="0"/>
              <a:t>表示される</a:t>
            </a:r>
            <a:endParaRPr lang="en-US" altLang="ja-JP" sz="2000" dirty="0" smtClean="0"/>
          </a:p>
        </p:txBody>
      </p:sp>
    </p:spTree>
    <p:extLst>
      <p:ext uri="{BB962C8B-B14F-4D97-AF65-F5344CB8AC3E}">
        <p14:creationId xmlns:p14="http://schemas.microsoft.com/office/powerpoint/2010/main" val="642538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GitHub</a:t>
            </a:r>
            <a:r>
              <a:rPr lang="ja-JP" altLang="en-US" sz="4000" dirty="0" smtClean="0"/>
              <a:t>のログ表示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11</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15864"/>
            <a:ext cx="3804906" cy="5112568"/>
          </a:xfrm>
          <a:prstGeom prst="rect">
            <a:avLst/>
          </a:prstGeom>
        </p:spPr>
      </p:pic>
      <p:sp>
        <p:nvSpPr>
          <p:cNvPr id="8" name="左矢印吹き出し 7"/>
          <p:cNvSpPr/>
          <p:nvPr/>
        </p:nvSpPr>
        <p:spPr>
          <a:xfrm>
            <a:off x="4499992" y="2492896"/>
            <a:ext cx="4248472" cy="2736304"/>
          </a:xfrm>
          <a:prstGeom prst="leftArrowCallout">
            <a:avLst>
              <a:gd name="adj1" fmla="val 13861"/>
              <a:gd name="adj2" fmla="val 25000"/>
              <a:gd name="adj3" fmla="val 25000"/>
              <a:gd name="adj4" fmla="val 7001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dirty="0" smtClean="0"/>
              <a:t>GitHub</a:t>
            </a:r>
            <a:r>
              <a:rPr kumimoji="1" lang="ja-JP" altLang="en-US" sz="2400" dirty="0" smtClean="0"/>
              <a:t>上のログは</a:t>
            </a:r>
            <a:endParaRPr kumimoji="1" lang="en-US" altLang="ja-JP" sz="2400" dirty="0" smtClean="0"/>
          </a:p>
          <a:p>
            <a:pPr algn="ctr"/>
            <a:r>
              <a:rPr lang="ja-JP" altLang="en-US" sz="2400" dirty="0"/>
              <a:t>このよう</a:t>
            </a:r>
            <a:r>
              <a:rPr lang="ja-JP" altLang="en-US" sz="2400" dirty="0" smtClean="0"/>
              <a:t>に表示され</a:t>
            </a:r>
            <a:endParaRPr lang="en-US" altLang="ja-JP" sz="2400" dirty="0" smtClean="0"/>
          </a:p>
          <a:p>
            <a:pPr algn="ctr"/>
            <a:r>
              <a:rPr kumimoji="1" lang="ja-JP" altLang="en-US" sz="2400" dirty="0" smtClean="0"/>
              <a:t>確認</a:t>
            </a:r>
            <a:r>
              <a:rPr kumimoji="1" lang="ja-JP" altLang="en-US" sz="2400" dirty="0"/>
              <a:t>すること</a:t>
            </a:r>
            <a:r>
              <a:rPr kumimoji="1" lang="ja-JP" altLang="en-US" sz="2400" dirty="0" smtClean="0"/>
              <a:t>ができる</a:t>
            </a:r>
            <a:endParaRPr kumimoji="1" lang="ja-JP" altLang="en-US" sz="2400" dirty="0"/>
          </a:p>
        </p:txBody>
      </p:sp>
    </p:spTree>
    <p:extLst>
      <p:ext uri="{BB962C8B-B14F-4D97-AF65-F5344CB8AC3E}">
        <p14:creationId xmlns:p14="http://schemas.microsoft.com/office/powerpoint/2010/main" val="1627996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開発するもの</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12</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8" name="角丸四角形 7"/>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19" name="左矢印 18"/>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sp>
        <p:nvSpPr>
          <p:cNvPr id="17" name="左右矢印 16"/>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045550" y="2680608"/>
            <a:ext cx="1063112" cy="369332"/>
          </a:xfrm>
          <a:prstGeom prst="rect">
            <a:avLst/>
          </a:prstGeom>
          <a:noFill/>
        </p:spPr>
        <p:txBody>
          <a:bodyPr wrap="none" rtlCol="0">
            <a:spAutoFit/>
          </a:bodyPr>
          <a:lstStyle/>
          <a:p>
            <a:r>
              <a:rPr kumimoji="1" lang="ja-JP" altLang="en-US" dirty="0" smtClean="0"/>
              <a:t>ログ表示</a:t>
            </a:r>
            <a:endParaRPr kumimoji="1" lang="ja-JP" altLang="en-US" dirty="0"/>
          </a:p>
        </p:txBody>
      </p:sp>
    </p:spTree>
    <p:extLst>
      <p:ext uri="{BB962C8B-B14F-4D97-AF65-F5344CB8AC3E}">
        <p14:creationId xmlns:p14="http://schemas.microsoft.com/office/powerpoint/2010/main" val="227921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方法</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13</a:t>
            </a:fld>
            <a:endParaRPr lang="en-US" altLang="ja-JP"/>
          </a:p>
        </p:txBody>
      </p:sp>
      <p:sp>
        <p:nvSpPr>
          <p:cNvPr id="5" name="角丸四角形 4"/>
          <p:cNvSpPr/>
          <p:nvPr/>
        </p:nvSpPr>
        <p:spPr>
          <a:xfrm>
            <a:off x="538860" y="1700808"/>
            <a:ext cx="2664296" cy="28803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角丸四角形 5"/>
          <p:cNvSpPr/>
          <p:nvPr/>
        </p:nvSpPr>
        <p:spPr>
          <a:xfrm>
            <a:off x="5940152" y="1700808"/>
            <a:ext cx="2664296" cy="288032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sp>
        <p:nvSpPr>
          <p:cNvPr id="7" name="左矢印 6"/>
          <p:cNvSpPr/>
          <p:nvPr/>
        </p:nvSpPr>
        <p:spPr>
          <a:xfrm>
            <a:off x="3552447" y="3001144"/>
            <a:ext cx="1975051" cy="5040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右矢印 7"/>
          <p:cNvSpPr/>
          <p:nvPr/>
        </p:nvSpPr>
        <p:spPr>
          <a:xfrm rot="19568521">
            <a:off x="5032597" y="4654832"/>
            <a:ext cx="1012684"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5252" y="4934276"/>
            <a:ext cx="1884284" cy="188428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98" y="2760538"/>
            <a:ext cx="2050420" cy="985267"/>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2612" y="2269430"/>
            <a:ext cx="2619375" cy="1743075"/>
          </a:xfrm>
          <a:prstGeom prst="rect">
            <a:avLst/>
          </a:prstGeom>
        </p:spPr>
      </p:pic>
      <p:sp>
        <p:nvSpPr>
          <p:cNvPr id="12" name="左矢印 11"/>
          <p:cNvSpPr/>
          <p:nvPr/>
        </p:nvSpPr>
        <p:spPr>
          <a:xfrm rot="2645161">
            <a:off x="2332569" y="4892873"/>
            <a:ext cx="86409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145526" y="2771636"/>
            <a:ext cx="787395" cy="369332"/>
          </a:xfrm>
          <a:prstGeom prst="rect">
            <a:avLst/>
          </a:prstGeom>
          <a:noFill/>
        </p:spPr>
        <p:txBody>
          <a:bodyPr wrap="none" rtlCol="0">
            <a:spAutoFit/>
          </a:bodyPr>
          <a:lstStyle/>
          <a:p>
            <a:r>
              <a:rPr kumimoji="1" lang="ja-JP" altLang="en-US" dirty="0" smtClean="0"/>
              <a:t>②</a:t>
            </a:r>
            <a:r>
              <a:rPr kumimoji="1" lang="en-US" altLang="ja-JP" dirty="0" smtClean="0"/>
              <a:t>API</a:t>
            </a:r>
            <a:endParaRPr kumimoji="1" lang="ja-JP" altLang="en-US" dirty="0"/>
          </a:p>
        </p:txBody>
      </p:sp>
      <p:sp>
        <p:nvSpPr>
          <p:cNvPr id="14" name="テキスト ボックス 13"/>
          <p:cNvSpPr txBox="1"/>
          <p:nvPr/>
        </p:nvSpPr>
        <p:spPr>
          <a:xfrm>
            <a:off x="1432426" y="2084764"/>
            <a:ext cx="877163" cy="369332"/>
          </a:xfrm>
          <a:prstGeom prst="rect">
            <a:avLst/>
          </a:prstGeom>
          <a:noFill/>
        </p:spPr>
        <p:txBody>
          <a:bodyPr wrap="none" rtlCol="0">
            <a:spAutoFit/>
          </a:bodyPr>
          <a:lstStyle/>
          <a:p>
            <a:r>
              <a:rPr kumimoji="1" lang="ja-JP" altLang="en-US" dirty="0" smtClean="0"/>
              <a:t>③表示</a:t>
            </a:r>
            <a:endParaRPr kumimoji="1" lang="ja-JP" altLang="en-US" dirty="0"/>
          </a:p>
        </p:txBody>
      </p:sp>
      <p:sp>
        <p:nvSpPr>
          <p:cNvPr id="15" name="テキスト ボックス 14"/>
          <p:cNvSpPr txBox="1"/>
          <p:nvPr/>
        </p:nvSpPr>
        <p:spPr>
          <a:xfrm>
            <a:off x="1259632" y="5266446"/>
            <a:ext cx="1763624" cy="646331"/>
          </a:xfrm>
          <a:prstGeom prst="rect">
            <a:avLst/>
          </a:prstGeom>
          <a:noFill/>
        </p:spPr>
        <p:txBody>
          <a:bodyPr wrap="none" rtlCol="0">
            <a:spAutoFit/>
          </a:bodyPr>
          <a:lstStyle/>
          <a:p>
            <a:r>
              <a:rPr kumimoji="1" lang="ja-JP" altLang="en-US" dirty="0" smtClean="0"/>
              <a:t>①</a:t>
            </a:r>
            <a:r>
              <a:rPr kumimoji="1" lang="en-US" altLang="ja-JP" dirty="0" smtClean="0"/>
              <a:t>GitHub</a:t>
            </a:r>
            <a:r>
              <a:rPr kumimoji="1" lang="ja-JP" altLang="en-US" dirty="0" smtClean="0"/>
              <a:t>の</a:t>
            </a:r>
            <a:endParaRPr kumimoji="1" lang="en-US" altLang="ja-JP" dirty="0" smtClean="0"/>
          </a:p>
          <a:p>
            <a:r>
              <a:rPr lang="ja-JP" altLang="en-US" dirty="0"/>
              <a:t>　</a:t>
            </a:r>
            <a:r>
              <a:rPr kumimoji="1" lang="ja-JP" altLang="en-US" dirty="0" smtClean="0"/>
              <a:t>アカウント登録</a:t>
            </a:r>
            <a:endParaRPr kumimoji="1" lang="ja-JP" altLang="en-US" dirty="0"/>
          </a:p>
        </p:txBody>
      </p:sp>
    </p:spTree>
    <p:extLst>
      <p:ext uri="{BB962C8B-B14F-4D97-AF65-F5344CB8AC3E}">
        <p14:creationId xmlns:p14="http://schemas.microsoft.com/office/powerpoint/2010/main" val="350869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smtClean="0"/>
              <a:t>①</a:t>
            </a:r>
            <a:r>
              <a:rPr lang="ja-JP" altLang="en-US" sz="4000" dirty="0" smtClean="0"/>
              <a:t>アカウントの登録</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LMS</a:t>
            </a:r>
            <a:r>
              <a:rPr kumimoji="1" lang="ja-JP" altLang="en-US" sz="2800" dirty="0" smtClean="0"/>
              <a:t>と</a:t>
            </a:r>
            <a:r>
              <a:rPr kumimoji="1" lang="en-US" altLang="ja-JP" sz="2800" dirty="0" smtClean="0"/>
              <a:t>GitHub</a:t>
            </a:r>
            <a:r>
              <a:rPr kumimoji="1" lang="ja-JP" altLang="en-US" sz="2800" dirty="0" smtClean="0"/>
              <a:t>のアカウント名が異なるため，紐付けが必要．</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14</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564904"/>
            <a:ext cx="6923210" cy="3456384"/>
          </a:xfrm>
          <a:prstGeom prst="rect">
            <a:avLst/>
          </a:prstGeom>
        </p:spPr>
      </p:pic>
    </p:spTree>
    <p:extLst>
      <p:ext uri="{BB962C8B-B14F-4D97-AF65-F5344CB8AC3E}">
        <p14:creationId xmlns:p14="http://schemas.microsoft.com/office/powerpoint/2010/main" val="62137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②</a:t>
            </a:r>
            <a:r>
              <a:rPr kumimoji="1" lang="en-US" altLang="ja-JP" sz="4000" dirty="0" smtClean="0"/>
              <a:t>API</a:t>
            </a:r>
            <a:endParaRPr kumimoji="1" lang="ja-JP" altLang="en-US" sz="4000" dirty="0"/>
          </a:p>
        </p:txBody>
      </p:sp>
      <p:sp>
        <p:nvSpPr>
          <p:cNvPr id="3" name="コンテンツ プレースホルダー 2"/>
          <p:cNvSpPr>
            <a:spLocks noGrp="1"/>
          </p:cNvSpPr>
          <p:nvPr>
            <p:ph idx="1"/>
          </p:nvPr>
        </p:nvSpPr>
        <p:spPr>
          <a:xfrm>
            <a:off x="288944" y="1556792"/>
            <a:ext cx="8229600" cy="4525963"/>
          </a:xfrm>
        </p:spPr>
        <p:txBody>
          <a:bodyPr/>
          <a:lstStyle/>
          <a:p>
            <a:r>
              <a:rPr kumimoji="1" lang="ja-JP" altLang="en-US" sz="2800" dirty="0" smtClean="0"/>
              <a:t>プログラムから</a:t>
            </a:r>
            <a:r>
              <a:rPr kumimoji="1" lang="en-US" altLang="ja-JP" sz="2800" dirty="0" smtClean="0"/>
              <a:t>GitHub</a:t>
            </a:r>
            <a:r>
              <a:rPr kumimoji="1" lang="ja-JP" altLang="en-US" sz="2800" dirty="0" smtClean="0"/>
              <a:t>にアクセスするもの</a:t>
            </a:r>
            <a:endParaRPr kumimoji="1" lang="en-US" altLang="ja-JP" sz="2800" dirty="0" smtClean="0"/>
          </a:p>
          <a:p>
            <a:r>
              <a:rPr lang="en-US" altLang="ja-JP" sz="2800" dirty="0" smtClean="0"/>
              <a:t>Issue</a:t>
            </a:r>
            <a:r>
              <a:rPr lang="ja-JP" altLang="en-US" sz="2800" dirty="0" err="1" smtClean="0"/>
              <a:t>，</a:t>
            </a:r>
            <a:r>
              <a:rPr lang="en-US" altLang="ja-JP" sz="2800" dirty="0" smtClean="0"/>
              <a:t>commit</a:t>
            </a:r>
            <a:r>
              <a:rPr lang="ja-JP" altLang="en-US" sz="2800" dirty="0" smtClean="0"/>
              <a:t>など機能によってたくさんある</a:t>
            </a:r>
            <a:endParaRPr lang="en-US" altLang="ja-JP" sz="2800" dirty="0" smtClean="0"/>
          </a:p>
          <a:p>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15</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878137859"/>
              </p:ext>
            </p:extLst>
          </p:nvPr>
        </p:nvGraphicFramePr>
        <p:xfrm>
          <a:off x="440963" y="2780925"/>
          <a:ext cx="7933565" cy="3561639"/>
        </p:xfrm>
        <a:graphic>
          <a:graphicData uri="http://schemas.openxmlformats.org/drawingml/2006/table">
            <a:tbl>
              <a:tblPr firstRow="1" firstCol="1" bandRow="1">
                <a:tableStyleId>{5DA37D80-6434-44D0-A028-1B22A696006F}</a:tableStyleId>
              </a:tblPr>
              <a:tblGrid>
                <a:gridCol w="656642"/>
                <a:gridCol w="2772487"/>
                <a:gridCol w="4504436"/>
              </a:tblGrid>
              <a:tr h="432051">
                <a:tc>
                  <a:txBody>
                    <a:bodyPr/>
                    <a:lstStyle/>
                    <a:p>
                      <a:pPr algn="ctr">
                        <a:spcAft>
                          <a:spcPts val="0"/>
                        </a:spcAft>
                      </a:pPr>
                      <a:r>
                        <a:rPr lang="en-US" sz="1050" kern="100" dirty="0">
                          <a:effectLst/>
                        </a:rPr>
                        <a:t>API</a:t>
                      </a:r>
                      <a:r>
                        <a:rPr lang="ja-JP" sz="1050" kern="100" dirty="0" smtClean="0">
                          <a:effectLst/>
                        </a:rPr>
                        <a:t>の</a:t>
                      </a:r>
                      <a:endParaRPr lang="en-US" altLang="ja-JP" sz="1050" kern="100" dirty="0" smtClean="0">
                        <a:effectLst/>
                      </a:endParaRPr>
                    </a:p>
                    <a:p>
                      <a:pPr algn="ctr">
                        <a:spcAft>
                          <a:spcPts val="0"/>
                        </a:spcAft>
                      </a:pPr>
                      <a:r>
                        <a:rPr lang="ja-JP" sz="1050" kern="100" dirty="0" smtClean="0">
                          <a:effectLst/>
                        </a:rPr>
                        <a:t>種類</a:t>
                      </a:r>
                      <a:endParaRPr lang="en-US" altLang="ja-JP" sz="1050" kern="100" dirty="0" smtClean="0">
                        <a:effectLst/>
                      </a:endParaRPr>
                    </a:p>
                  </a:txBody>
                  <a:tcPr marL="68580" marR="68580" marT="0" marB="0"/>
                </a:tc>
                <a:tc>
                  <a:txBody>
                    <a:bodyPr/>
                    <a:lstStyle/>
                    <a:p>
                      <a:pPr algn="ctr">
                        <a:spcAft>
                          <a:spcPts val="0"/>
                        </a:spcAft>
                      </a:pPr>
                      <a:r>
                        <a:rPr lang="en-US" sz="1050" kern="100" dirty="0">
                          <a:effectLst/>
                        </a:rPr>
                        <a:t>API</a:t>
                      </a:r>
                      <a:endParaRPr lang="ja-JP" sz="1050" kern="100" dirty="0">
                        <a:effectLst/>
                        <a:latin typeface="Century"/>
                        <a:ea typeface="ＭＳ 明朝"/>
                        <a:cs typeface="Times New Roman"/>
                      </a:endParaRPr>
                    </a:p>
                  </a:txBody>
                  <a:tcPr marL="68580" marR="68580" marT="0" marB="0" anchor="ctr"/>
                </a:tc>
                <a:tc>
                  <a:txBody>
                    <a:bodyPr/>
                    <a:lstStyle/>
                    <a:p>
                      <a:pPr algn="ctr">
                        <a:spcAft>
                          <a:spcPts val="0"/>
                        </a:spcAft>
                      </a:pPr>
                      <a:r>
                        <a:rPr lang="ja-JP" sz="1050" kern="100" dirty="0">
                          <a:effectLst/>
                        </a:rPr>
                        <a:t>意味</a:t>
                      </a:r>
                      <a:endParaRPr lang="ja-JP" sz="1050" kern="100" dirty="0">
                        <a:effectLst/>
                        <a:latin typeface="Century"/>
                        <a:ea typeface="ＭＳ 明朝"/>
                        <a:cs typeface="Times New Roman"/>
                      </a:endParaRPr>
                    </a:p>
                  </a:txBody>
                  <a:tcPr marL="68580" marR="68580" marT="0" marB="0" anchor="ctr"/>
                </a:tc>
              </a:tr>
              <a:tr h="280110">
                <a:tc>
                  <a:txBody>
                    <a:bodyPr/>
                    <a:lstStyle/>
                    <a:p>
                      <a:pPr algn="just">
                        <a:spcAft>
                          <a:spcPts val="0"/>
                        </a:spcAft>
                      </a:pPr>
                      <a:r>
                        <a:rPr lang="en-US" sz="1800" kern="100" dirty="0">
                          <a:effectLst/>
                        </a:rPr>
                        <a:t>GET</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800" kern="100" dirty="0">
                          <a:effectLst/>
                        </a:rPr>
                        <a:t>/users/{</a:t>
                      </a:r>
                      <a:r>
                        <a:rPr lang="en-US" sz="1800" kern="100" dirty="0" err="1">
                          <a:effectLst/>
                        </a:rPr>
                        <a:t>sername</a:t>
                      </a:r>
                      <a:r>
                        <a:rPr lang="en-US" sz="1800" kern="100" dirty="0">
                          <a:effectLst/>
                        </a:rPr>
                        <a:t>}/events</a:t>
                      </a:r>
                      <a:endParaRPr lang="ja-JP" sz="180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800" kern="100" dirty="0">
                          <a:effectLst/>
                        </a:rPr>
                        <a:t>ユーザが実行したイベントの一覧を取得する．</a:t>
                      </a:r>
                      <a:endParaRPr lang="ja-JP" sz="1800" kern="100" dirty="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/networks/{</a:t>
                      </a:r>
                      <a:r>
                        <a:rPr lang="en-US" sz="1050" kern="100" dirty="0" err="1">
                          <a:effectLst/>
                        </a:rPr>
                        <a:t>sername</a:t>
                      </a:r>
                      <a:r>
                        <a:rPr lang="en-US" sz="1050" kern="100" dirty="0">
                          <a:effectLst/>
                        </a:rPr>
                        <a:t>}/{</a:t>
                      </a:r>
                      <a:r>
                        <a:rPr lang="en-US" sz="1050" kern="100" dirty="0" err="1">
                          <a:effectLst/>
                        </a:rPr>
                        <a:t>repoName</a:t>
                      </a:r>
                      <a:r>
                        <a:rPr lang="en-US" sz="1050" kern="100" dirty="0">
                          <a:effectLst/>
                        </a:rPr>
                        <a:t>}/events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endParaRPr lang="en-US" altLang="ja-JP" sz="1050" kern="100" dirty="0" smtClean="0">
                        <a:effectLst/>
                      </a:endParaRPr>
                    </a:p>
                    <a:p>
                      <a:pPr algn="just">
                        <a:spcAft>
                          <a:spcPts val="0"/>
                        </a:spcAft>
                      </a:pPr>
                      <a:r>
                        <a:rPr lang="ja-JP" sz="1050" kern="100" dirty="0" smtClean="0">
                          <a:effectLst/>
                        </a:rPr>
                        <a:t>ネットワーク内</a:t>
                      </a:r>
                      <a:r>
                        <a:rPr lang="ja-JP" sz="1050" kern="100" dirty="0">
                          <a:effectLst/>
                        </a:rPr>
                        <a:t>でユーザが実行したリポジトリの共有イベントの一覧を取得する．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dirty="0">
                          <a:effectLst/>
                        </a:rPr>
                        <a:t>/orgs/{org}/events</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組織の共有イベントの一覧を取得する．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dirty="0">
                          <a:effectLst/>
                        </a:rPr>
                        <a:t>GET</a:t>
                      </a:r>
                      <a:endParaRPr lang="ja-JP" sz="1050" kern="100" dirty="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ユーザが実行したリポジトリのイベントを取得する．</a:t>
                      </a:r>
                      <a:endParaRPr lang="ja-JP" sz="1050" kern="100" dirty="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共有イベント名を取得する．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/users/{sername}/events/orgs/{org}</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組織でユーザが実行したイベントの一覧を取得する．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/repos/{sername}/{repoName}/issues/events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リポジトリでユーザが実行したイベントの一覧を取得する．</a:t>
                      </a:r>
                      <a:endParaRPr lang="ja-JP" sz="1050" kern="100">
                        <a:effectLst/>
                        <a:latin typeface="Century"/>
                        <a:ea typeface="ＭＳ 明朝"/>
                        <a:cs typeface="Times New Roman"/>
                      </a:endParaRPr>
                    </a:p>
                  </a:txBody>
                  <a:tcPr marL="68580" marR="68580" marT="0" marB="0"/>
                </a:tc>
              </a:tr>
              <a:tr h="43838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/users/{sername}/received_events</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a:effectLst/>
                        </a:rPr>
                        <a:t>ユーザが受信したイベントの一覧を取得する．</a:t>
                      </a:r>
                      <a:endParaRPr lang="ja-JP" sz="1050" kern="100">
                        <a:effectLst/>
                        <a:latin typeface="Century"/>
                        <a:ea typeface="ＭＳ 明朝"/>
                        <a:cs typeface="Times New Roman"/>
                      </a:endParaRPr>
                    </a:p>
                  </a:txBody>
                  <a:tcPr marL="68580" marR="68580" marT="0" marB="0"/>
                </a:tc>
              </a:tr>
              <a:tr h="219191">
                <a:tc>
                  <a:txBody>
                    <a:bodyPr/>
                    <a:lstStyle/>
                    <a:p>
                      <a:pPr algn="just">
                        <a:spcAft>
                          <a:spcPts val="0"/>
                        </a:spcAft>
                      </a:pPr>
                      <a:r>
                        <a:rPr lang="en-US" sz="1050" kern="100">
                          <a:effectLst/>
                        </a:rPr>
                        <a:t>GET</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en-US" sz="1050" kern="100">
                          <a:effectLst/>
                        </a:rPr>
                        <a:t>/users/{sername}/events/public</a:t>
                      </a:r>
                      <a:endParaRPr lang="ja-JP" sz="1050" kern="100">
                        <a:effectLst/>
                        <a:latin typeface="Century"/>
                        <a:ea typeface="ＭＳ 明朝"/>
                        <a:cs typeface="Times New Roman"/>
                      </a:endParaRPr>
                    </a:p>
                  </a:txBody>
                  <a:tcPr marL="68580" marR="68580" marT="0" marB="0" anchor="ctr"/>
                </a:tc>
                <a:tc>
                  <a:txBody>
                    <a:bodyPr/>
                    <a:lstStyle/>
                    <a:p>
                      <a:pPr algn="just">
                        <a:spcAft>
                          <a:spcPts val="0"/>
                        </a:spcAft>
                      </a:pPr>
                      <a:r>
                        <a:rPr lang="ja-JP" sz="1050" kern="100" dirty="0">
                          <a:effectLst/>
                        </a:rPr>
                        <a:t>ユーザの共有イベント名の一覧を取得する．</a:t>
                      </a:r>
                      <a:endParaRPr lang="ja-JP" sz="105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323528" y="3171448"/>
            <a:ext cx="8195016" cy="36004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0705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③表示</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16</a:t>
            </a:fld>
            <a:endParaRPr lang="en-US" altLang="ja-JP"/>
          </a:p>
        </p:txBody>
      </p:sp>
      <p:sp>
        <p:nvSpPr>
          <p:cNvPr id="10" name="角丸四角形 9"/>
          <p:cNvSpPr/>
          <p:nvPr/>
        </p:nvSpPr>
        <p:spPr>
          <a:xfrm>
            <a:off x="539552"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2" name="正方形/長方形 11"/>
          <p:cNvSpPr/>
          <p:nvPr/>
        </p:nvSpPr>
        <p:spPr>
          <a:xfrm>
            <a:off x="1007604" y="2690918"/>
            <a:ext cx="2520280" cy="22682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学習者の行動</a:t>
            </a:r>
            <a:endParaRPr kumimoji="1" lang="ja-JP" altLang="en-US" dirty="0"/>
          </a:p>
        </p:txBody>
      </p:sp>
      <p:sp>
        <p:nvSpPr>
          <p:cNvPr id="13" name="右矢印 12"/>
          <p:cNvSpPr/>
          <p:nvPr/>
        </p:nvSpPr>
        <p:spPr>
          <a:xfrm>
            <a:off x="4211960" y="3530306"/>
            <a:ext cx="936104" cy="576064"/>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364088" y="1772816"/>
            <a:ext cx="3456384"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Moodle</a:t>
            </a:r>
            <a:endParaRPr kumimoji="1" lang="ja-JP" altLang="en-US" dirty="0"/>
          </a:p>
        </p:txBody>
      </p:sp>
      <p:sp>
        <p:nvSpPr>
          <p:cNvPr id="16" name="正方形/長方形 15"/>
          <p:cNvSpPr/>
          <p:nvPr/>
        </p:nvSpPr>
        <p:spPr>
          <a:xfrm>
            <a:off x="5832140" y="2492896"/>
            <a:ext cx="2520280" cy="14221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t>GitHub</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
        <p:nvSpPr>
          <p:cNvPr id="17" name="正方形/長方形 16"/>
          <p:cNvSpPr/>
          <p:nvPr/>
        </p:nvSpPr>
        <p:spPr>
          <a:xfrm>
            <a:off x="5832140" y="4113076"/>
            <a:ext cx="2520280" cy="142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Moodle</a:t>
            </a:r>
            <a:r>
              <a:rPr kumimoji="1" lang="ja-JP" altLang="en-US" dirty="0" smtClean="0"/>
              <a:t>上の</a:t>
            </a:r>
            <a:endParaRPr kumimoji="1" lang="en-US" altLang="ja-JP" dirty="0" smtClean="0"/>
          </a:p>
          <a:p>
            <a:pPr algn="ctr"/>
            <a:r>
              <a:rPr kumimoji="1" lang="ja-JP" altLang="en-US" dirty="0" smtClean="0"/>
              <a:t>学習者の行動</a:t>
            </a:r>
            <a:endParaRPr kumimoji="1" lang="ja-JP" altLang="en-US" dirty="0"/>
          </a:p>
        </p:txBody>
      </p:sp>
    </p:spTree>
    <p:extLst>
      <p:ext uri="{BB962C8B-B14F-4D97-AF65-F5344CB8AC3E}">
        <p14:creationId xmlns:p14="http://schemas.microsoft.com/office/powerpoint/2010/main" val="392507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結果</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17</a:t>
            </a:fld>
            <a:endParaRPr lang="en-US" altLang="ja-JP"/>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415473"/>
            <a:ext cx="3484701" cy="31683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574" y="1628800"/>
            <a:ext cx="4201855" cy="4536504"/>
          </a:xfrm>
          <a:prstGeom prst="rect">
            <a:avLst/>
          </a:prstGeom>
          <a:ln w="38100" cap="sq">
            <a:solidFill>
              <a:srgbClr val="FF7C80"/>
            </a:solidFill>
            <a:prstDash val="solid"/>
            <a:miter lim="800000"/>
          </a:ln>
          <a:effectLst>
            <a:outerShdw blurRad="50800" dist="38100" dir="2700000" algn="tl" rotWithShape="0">
              <a:srgbClr val="000000">
                <a:alpha val="43000"/>
              </a:srgbClr>
            </a:outerShdw>
          </a:effectLst>
        </p:spPr>
      </p:pic>
      <p:sp>
        <p:nvSpPr>
          <p:cNvPr id="12" name="右矢印 11"/>
          <p:cNvSpPr/>
          <p:nvPr/>
        </p:nvSpPr>
        <p:spPr>
          <a:xfrm>
            <a:off x="3923928" y="3645024"/>
            <a:ext cx="720080" cy="504056"/>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808228" y="3275692"/>
            <a:ext cx="877163" cy="369332"/>
          </a:xfrm>
          <a:prstGeom prst="rect">
            <a:avLst/>
          </a:prstGeom>
          <a:noFill/>
        </p:spPr>
        <p:txBody>
          <a:bodyPr wrap="none" rtlCol="0">
            <a:spAutoFit/>
          </a:bodyPr>
          <a:lstStyle/>
          <a:p>
            <a:r>
              <a:rPr kumimoji="1" lang="ja-JP" altLang="en-US" dirty="0" smtClean="0"/>
              <a:t>変更後</a:t>
            </a:r>
            <a:endParaRPr kumimoji="1" lang="ja-JP" altLang="en-US" dirty="0"/>
          </a:p>
        </p:txBody>
      </p:sp>
    </p:spTree>
    <p:extLst>
      <p:ext uri="{BB962C8B-B14F-4D97-AF65-F5344CB8AC3E}">
        <p14:creationId xmlns:p14="http://schemas.microsoft.com/office/powerpoint/2010/main" val="1812723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展望</a:t>
            </a:r>
            <a:endParaRPr kumimoji="1" lang="ja-JP" altLang="en-US" sz="4000" dirty="0"/>
          </a:p>
        </p:txBody>
      </p:sp>
      <p:sp>
        <p:nvSpPr>
          <p:cNvPr id="3" name="コンテンツ プレースホルダー 2"/>
          <p:cNvSpPr>
            <a:spLocks noGrp="1"/>
          </p:cNvSpPr>
          <p:nvPr>
            <p:ph idx="1"/>
          </p:nvPr>
        </p:nvSpPr>
        <p:spPr/>
        <p:txBody>
          <a:bodyPr/>
          <a:lstStyle/>
          <a:p>
            <a:r>
              <a:rPr lang="ja-JP" altLang="en-US" sz="2800" dirty="0"/>
              <a:t>本手法を応用すれば，教育の現場に</a:t>
            </a:r>
            <a:r>
              <a:rPr lang="en-US" altLang="ja-JP" sz="2800" dirty="0"/>
              <a:t>GitHub</a:t>
            </a:r>
            <a:r>
              <a:rPr lang="ja-JP" altLang="en-US" sz="2800" dirty="0"/>
              <a:t>以外のサービスを導入しても，学習者</a:t>
            </a:r>
            <a:r>
              <a:rPr lang="ja-JP" altLang="en-US" sz="2800" dirty="0" smtClean="0"/>
              <a:t>の行動を</a:t>
            </a:r>
            <a:r>
              <a:rPr lang="ja-JP" altLang="en-US" sz="2800" dirty="0"/>
              <a:t>，教師は詳細に把握できるように</a:t>
            </a:r>
            <a:r>
              <a:rPr lang="ja-JP" altLang="en-US" sz="2800" dirty="0" smtClean="0"/>
              <a:t>なると考えられる．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18</a:t>
            </a:fld>
            <a:endParaRPr lang="en-US" altLang="ja-JP"/>
          </a:p>
        </p:txBody>
      </p:sp>
      <p:sp>
        <p:nvSpPr>
          <p:cNvPr id="5" name="角丸四角形 4"/>
          <p:cNvSpPr/>
          <p:nvPr/>
        </p:nvSpPr>
        <p:spPr>
          <a:xfrm>
            <a:off x="935308" y="3522186"/>
            <a:ext cx="2160241" cy="247877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smtClean="0"/>
              <a:t>LMS</a:t>
            </a:r>
            <a:r>
              <a:rPr kumimoji="1" lang="ja-JP" altLang="en-US" dirty="0" smtClean="0"/>
              <a:t>システム</a:t>
            </a:r>
            <a:endParaRPr kumimoji="1" lang="ja-JP" altLang="en-US" dirty="0"/>
          </a:p>
        </p:txBody>
      </p:sp>
      <p:sp>
        <p:nvSpPr>
          <p:cNvPr id="6" name="左右矢印 5"/>
          <p:cNvSpPr/>
          <p:nvPr/>
        </p:nvSpPr>
        <p:spPr>
          <a:xfrm>
            <a:off x="3226336" y="4509120"/>
            <a:ext cx="1944216"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267" y="3958062"/>
            <a:ext cx="1656184" cy="1102115"/>
          </a:xfrm>
          <a:prstGeom prst="rect">
            <a:avLst/>
          </a:prstGeom>
        </p:spPr>
      </p:pic>
      <p:sp>
        <p:nvSpPr>
          <p:cNvPr id="8" name="角丸四角形 7"/>
          <p:cNvSpPr/>
          <p:nvPr/>
        </p:nvSpPr>
        <p:spPr>
          <a:xfrm>
            <a:off x="5508104" y="3521762"/>
            <a:ext cx="2232248" cy="247877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r>
              <a:rPr kumimoji="1" lang="ja-JP" altLang="en-US" dirty="0" smtClean="0"/>
              <a:t>外部サービス</a:t>
            </a:r>
            <a:endParaRPr kumimoji="1" lang="ja-JP" altLang="en-US" dirty="0"/>
          </a:p>
        </p:txBody>
      </p:sp>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694" y="4509120"/>
            <a:ext cx="1801467" cy="740469"/>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4228" y="4681394"/>
            <a:ext cx="946991" cy="1136389"/>
          </a:xfrm>
          <a:prstGeom prst="rect">
            <a:avLst/>
          </a:prstGeom>
        </p:spPr>
      </p:pic>
    </p:spTree>
    <p:extLst>
      <p:ext uri="{BB962C8B-B14F-4D97-AF65-F5344CB8AC3E}">
        <p14:creationId xmlns:p14="http://schemas.microsoft.com/office/powerpoint/2010/main" val="3478883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まとめ</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z="2800" dirty="0" smtClean="0"/>
              <a:t>API</a:t>
            </a:r>
            <a:r>
              <a:rPr kumimoji="1" lang="ja-JP" altLang="en-US" sz="2800" dirty="0" smtClean="0"/>
              <a:t>を利用して，</a:t>
            </a:r>
            <a:r>
              <a:rPr kumimoji="1" lang="en-US" altLang="ja-JP" sz="2800" dirty="0" smtClean="0"/>
              <a:t>LMS</a:t>
            </a:r>
            <a:r>
              <a:rPr lang="ja-JP" altLang="en-US" sz="2800" dirty="0" smtClean="0"/>
              <a:t>と外部サービスの連携</a:t>
            </a:r>
            <a:endParaRPr lang="en-US" altLang="ja-JP" sz="2800" dirty="0"/>
          </a:p>
          <a:p>
            <a:pPr lvl="1"/>
            <a:r>
              <a:rPr lang="ja-JP" altLang="en-US" sz="2400" dirty="0" smtClean="0"/>
              <a:t>教師の負担軽減</a:t>
            </a:r>
            <a:endParaRPr lang="en-US" altLang="ja-JP" sz="2400" dirty="0" smtClean="0"/>
          </a:p>
          <a:p>
            <a:pPr lvl="1"/>
            <a:endParaRPr lang="en-US" altLang="ja-JP" sz="2400" dirty="0"/>
          </a:p>
          <a:p>
            <a:r>
              <a:rPr lang="en-US" altLang="ja-JP" sz="2800" dirty="0" smtClean="0"/>
              <a:t>Moodle</a:t>
            </a:r>
            <a:r>
              <a:rPr lang="ja-JP" altLang="en-US" sz="2800" dirty="0" smtClean="0"/>
              <a:t>と</a:t>
            </a:r>
            <a:r>
              <a:rPr lang="en-US" altLang="ja-JP" sz="2800" dirty="0" smtClean="0"/>
              <a:t>GitHub</a:t>
            </a:r>
            <a:r>
              <a:rPr lang="ja-JP" altLang="en-US" sz="2800" dirty="0" smtClean="0"/>
              <a:t>の結合</a:t>
            </a:r>
            <a:endParaRPr lang="en-US" altLang="ja-JP" sz="2800" dirty="0" smtClean="0"/>
          </a:p>
          <a:p>
            <a:pPr lvl="1"/>
            <a:r>
              <a:rPr lang="ja-JP" altLang="en-US" sz="2400" dirty="0" smtClean="0"/>
              <a:t>ソフトウェア開発の教育で利用</a:t>
            </a:r>
            <a:endParaRPr lang="en-US" altLang="ja-JP" sz="2400" dirty="0" smtClean="0"/>
          </a:p>
          <a:p>
            <a:pPr lvl="1"/>
            <a:r>
              <a:rPr lang="ja-JP" altLang="en-US" sz="2400" dirty="0"/>
              <a:t>外部</a:t>
            </a:r>
            <a:r>
              <a:rPr lang="ja-JP" altLang="en-US" sz="2400" dirty="0" smtClean="0"/>
              <a:t>サービスでも学習者の行動を把握</a:t>
            </a:r>
            <a:endParaRPr lang="en-US" altLang="ja-JP" sz="24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19</a:t>
            </a:fld>
            <a:endParaRPr lang="en-US" altLang="ja-JP"/>
          </a:p>
        </p:txBody>
      </p:sp>
    </p:spTree>
    <p:extLst>
      <p:ext uri="{BB962C8B-B14F-4D97-AF65-F5344CB8AC3E}">
        <p14:creationId xmlns:p14="http://schemas.microsoft.com/office/powerpoint/2010/main" val="2228062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目次</a:t>
            </a:r>
            <a:endParaRPr kumimoji="1" lang="ja-JP" altLang="en-US" sz="4000" dirty="0"/>
          </a:p>
        </p:txBody>
      </p:sp>
      <p:sp>
        <p:nvSpPr>
          <p:cNvPr id="3" name="コンテンツ プレースホルダー 2"/>
          <p:cNvSpPr>
            <a:spLocks noGrp="1"/>
          </p:cNvSpPr>
          <p:nvPr>
            <p:ph idx="1"/>
          </p:nvPr>
        </p:nvSpPr>
        <p:spPr/>
        <p:txBody>
          <a:bodyPr/>
          <a:lstStyle/>
          <a:p>
            <a:r>
              <a:rPr kumimoji="1" lang="ja-JP" altLang="en-US" sz="2800" dirty="0" smtClean="0"/>
              <a:t>背景</a:t>
            </a:r>
            <a:endParaRPr lang="en-US" altLang="ja-JP" sz="2800" dirty="0"/>
          </a:p>
          <a:p>
            <a:pPr lvl="1"/>
            <a:r>
              <a:rPr lang="en-US" altLang="ja-JP" sz="2400" dirty="0"/>
              <a:t>e</a:t>
            </a:r>
            <a:r>
              <a:rPr kumimoji="1" lang="ja-JP" altLang="en-US" sz="2400" dirty="0" smtClean="0"/>
              <a:t>ラーニング</a:t>
            </a:r>
            <a:endParaRPr kumimoji="1" lang="en-US" altLang="ja-JP" sz="2400" dirty="0" smtClean="0"/>
          </a:p>
          <a:p>
            <a:pPr lvl="1"/>
            <a:r>
              <a:rPr lang="en-US" altLang="ja-JP" sz="2400" dirty="0" smtClean="0"/>
              <a:t>LMS</a:t>
            </a:r>
          </a:p>
          <a:p>
            <a:pPr lvl="1"/>
            <a:r>
              <a:rPr lang="ja-JP" altLang="en-US" sz="2400" dirty="0"/>
              <a:t>現状</a:t>
            </a:r>
            <a:endParaRPr lang="en-US" altLang="ja-JP" sz="2400" dirty="0" smtClean="0"/>
          </a:p>
          <a:p>
            <a:r>
              <a:rPr kumimoji="1" lang="ja-JP" altLang="en-US" sz="2800" dirty="0" smtClean="0"/>
              <a:t>目的</a:t>
            </a:r>
            <a:endParaRPr kumimoji="1" lang="en-US" altLang="ja-JP" sz="2400" dirty="0" smtClean="0"/>
          </a:p>
          <a:p>
            <a:r>
              <a:rPr kumimoji="1" lang="ja-JP" altLang="en-US" sz="2800" dirty="0" smtClean="0"/>
              <a:t>開発するもの</a:t>
            </a:r>
            <a:endParaRPr kumimoji="1" lang="en-US" altLang="ja-JP" sz="2800" dirty="0" smtClean="0"/>
          </a:p>
          <a:p>
            <a:r>
              <a:rPr lang="ja-JP" altLang="en-US" sz="2800" dirty="0"/>
              <a:t>方法</a:t>
            </a:r>
            <a:endParaRPr kumimoji="1" lang="en-US" altLang="ja-JP" sz="2800" dirty="0" smtClean="0"/>
          </a:p>
          <a:p>
            <a:r>
              <a:rPr lang="ja-JP" altLang="en-US" sz="2800" dirty="0"/>
              <a:t>展望</a:t>
            </a:r>
            <a:endParaRPr kumimoji="1" lang="en-US" altLang="ja-JP" sz="2800" dirty="0" smtClean="0"/>
          </a:p>
          <a:p>
            <a:r>
              <a:rPr lang="ja-JP" altLang="en-US" sz="2800" dirty="0"/>
              <a:t>まとめ</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a:t>
            </a:fld>
            <a:endParaRPr lang="en-US" altLang="ja-JP"/>
          </a:p>
        </p:txBody>
      </p:sp>
    </p:spTree>
    <p:extLst>
      <p:ext uri="{BB962C8B-B14F-4D97-AF65-F5344CB8AC3E}">
        <p14:creationId xmlns:p14="http://schemas.microsoft.com/office/powerpoint/2010/main" val="23184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プログラム</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20</a:t>
            </a:fld>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43" y="1493256"/>
            <a:ext cx="5574378" cy="5176103"/>
          </a:xfrm>
          <a:prstGeom prst="rect">
            <a:avLst/>
          </a:prstGeom>
        </p:spPr>
      </p:pic>
    </p:spTree>
    <p:extLst>
      <p:ext uri="{BB962C8B-B14F-4D97-AF65-F5344CB8AC3E}">
        <p14:creationId xmlns:p14="http://schemas.microsoft.com/office/powerpoint/2010/main" val="59905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e</a:t>
            </a:r>
            <a:r>
              <a:rPr lang="ja-JP" altLang="en-US" sz="4000" dirty="0" smtClean="0"/>
              <a:t>ラーニング</a:t>
            </a:r>
            <a:endParaRPr kumimoji="1" lang="ja-JP" altLang="en-US" sz="4000" dirty="0"/>
          </a:p>
        </p:txBody>
      </p:sp>
      <p:sp>
        <p:nvSpPr>
          <p:cNvPr id="3" name="コンテンツ プレースホルダー 2"/>
          <p:cNvSpPr>
            <a:spLocks noGrp="1"/>
          </p:cNvSpPr>
          <p:nvPr>
            <p:ph idx="1"/>
          </p:nvPr>
        </p:nvSpPr>
        <p:spPr/>
        <p:txBody>
          <a:bodyPr/>
          <a:lstStyle/>
          <a:p>
            <a:pPr marL="0" indent="0">
              <a:buNone/>
            </a:pPr>
            <a:r>
              <a:rPr lang="ja-JP" altLang="en-US" sz="2800" dirty="0" smtClean="0"/>
              <a:t>　近年インターネットの</a:t>
            </a:r>
            <a:r>
              <a:rPr kumimoji="1" lang="ja-JP" altLang="en-US" sz="2800" dirty="0" smtClean="0"/>
              <a:t>普及により，パソコンを利用した学習である，</a:t>
            </a:r>
            <a:r>
              <a:rPr kumimoji="1" lang="en-US" altLang="ja-JP" sz="2800" dirty="0" smtClean="0"/>
              <a:t>e</a:t>
            </a:r>
            <a:r>
              <a:rPr kumimoji="1" lang="ja-JP" altLang="en-US" sz="2800" dirty="0" smtClean="0"/>
              <a:t>ラーニング増えてきている．</a:t>
            </a:r>
            <a:endParaRPr kumimoji="1" lang="en-US" altLang="ja-JP" sz="2800"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3</a:t>
            </a:fld>
            <a:endParaRPr lang="en-US" altLang="ja-JP"/>
          </a:p>
        </p:txBody>
      </p:sp>
      <p:graphicFrame>
        <p:nvGraphicFramePr>
          <p:cNvPr id="8" name="図表 7"/>
          <p:cNvGraphicFramePr/>
          <p:nvPr>
            <p:extLst>
              <p:ext uri="{D42A27DB-BD31-4B8C-83A1-F6EECF244321}">
                <p14:modId xmlns:p14="http://schemas.microsoft.com/office/powerpoint/2010/main" val="2903195894"/>
              </p:ext>
            </p:extLst>
          </p:nvPr>
        </p:nvGraphicFramePr>
        <p:xfrm>
          <a:off x="827584" y="3042672"/>
          <a:ext cx="7272808" cy="34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角丸四角形 8"/>
          <p:cNvSpPr/>
          <p:nvPr/>
        </p:nvSpPr>
        <p:spPr>
          <a:xfrm>
            <a:off x="3572768" y="2823984"/>
            <a:ext cx="1728192" cy="4320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e</a:t>
            </a:r>
            <a:r>
              <a:rPr kumimoji="1" lang="ja-JP" altLang="en-US" dirty="0" smtClean="0"/>
              <a:t>ラーニング</a:t>
            </a:r>
            <a:endParaRPr kumimoji="1" lang="ja-JP" altLang="en-US" dirty="0"/>
          </a:p>
        </p:txBody>
      </p:sp>
    </p:spTree>
    <p:extLst>
      <p:ext uri="{BB962C8B-B14F-4D97-AF65-F5344CB8AC3E}">
        <p14:creationId xmlns:p14="http://schemas.microsoft.com/office/powerpoint/2010/main" val="4260147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4000" dirty="0" smtClean="0"/>
              <a:t>LMS</a:t>
            </a:r>
            <a:endParaRPr kumimoji="1" lang="ja-JP" altLang="en-US" sz="40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4</a:t>
            </a:fld>
            <a:endParaRPr lang="en-US" altLang="ja-JP"/>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700808"/>
            <a:ext cx="2304256" cy="1107240"/>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47916639"/>
              </p:ext>
            </p:extLst>
          </p:nvPr>
        </p:nvGraphicFramePr>
        <p:xfrm>
          <a:off x="5796136" y="1988840"/>
          <a:ext cx="2232248" cy="4320486"/>
        </p:xfrm>
        <a:graphic>
          <a:graphicData uri="http://schemas.openxmlformats.org/drawingml/2006/table">
            <a:tbl>
              <a:tblPr firstRow="1" firstCol="1" bandRow="1">
                <a:tableStyleId>{9DCAF9ED-07DC-4A11-8D7F-57B35C25682E}</a:tableStyleId>
              </a:tblPr>
              <a:tblGrid>
                <a:gridCol w="2232248"/>
              </a:tblGrid>
              <a:tr h="227394">
                <a:tc>
                  <a:txBody>
                    <a:bodyPr/>
                    <a:lstStyle/>
                    <a:p>
                      <a:pPr algn="l">
                        <a:spcAft>
                          <a:spcPts val="0"/>
                        </a:spcAft>
                      </a:pPr>
                      <a:r>
                        <a:rPr lang="ja-JP" sz="1400" kern="100" dirty="0">
                          <a:effectLst/>
                        </a:rPr>
                        <a:t>機能名</a:t>
                      </a:r>
                      <a:endParaRPr lang="ja-JP" sz="140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SCORM</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Wiki</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チャット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データベース</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フォーラム</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レッスン</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課題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ワークショップ</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外部ツール</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小テスト</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調査</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投票</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用語集</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日誌</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LAMS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en-US" sz="1400" kern="100" dirty="0">
                          <a:effectLst/>
                        </a:rPr>
                        <a:t>Hot Potatoes</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エクササイズ</a:t>
                      </a:r>
                      <a:endParaRPr lang="ja-JP" sz="1400" b="0" kern="100" dirty="0">
                        <a:effectLst/>
                        <a:latin typeface="Century"/>
                        <a:ea typeface="ＭＳ 明朝"/>
                        <a:cs typeface="Times New Roman"/>
                      </a:endParaRPr>
                    </a:p>
                  </a:txBody>
                  <a:tcPr marL="68580" marR="68580" marT="0" marB="0"/>
                </a:tc>
              </a:tr>
              <a:tr h="227394">
                <a:tc>
                  <a:txBody>
                    <a:bodyPr/>
                    <a:lstStyle/>
                    <a:p>
                      <a:pPr algn="l">
                        <a:spcAft>
                          <a:spcPts val="0"/>
                        </a:spcAft>
                      </a:pPr>
                      <a:r>
                        <a:rPr lang="ja-JP" sz="1400" kern="100" dirty="0">
                          <a:effectLst/>
                        </a:rPr>
                        <a:t>カレンダー</a:t>
                      </a:r>
                      <a:endParaRPr lang="ja-JP" sz="1400" b="0" kern="100" dirty="0">
                        <a:effectLst/>
                        <a:latin typeface="Century"/>
                        <a:ea typeface="ＭＳ 明朝"/>
                        <a:cs typeface="Times New Roman"/>
                      </a:endParaRPr>
                    </a:p>
                  </a:txBody>
                  <a:tcPr marL="68580" marR="68580" marT="0" marB="0"/>
                </a:tc>
              </a:tr>
            </a:tbl>
          </a:graphicData>
        </a:graphic>
      </p:graphicFrame>
      <p:sp>
        <p:nvSpPr>
          <p:cNvPr id="9" name="テキスト ボックス 8"/>
          <p:cNvSpPr txBox="1"/>
          <p:nvPr/>
        </p:nvSpPr>
        <p:spPr>
          <a:xfrm>
            <a:off x="899592" y="2681044"/>
            <a:ext cx="4608511" cy="184665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オープンソース</a:t>
            </a:r>
            <a:r>
              <a:rPr lang="ja-JP" altLang="en-US" sz="2400" dirty="0" smtClean="0"/>
              <a:t>の</a:t>
            </a:r>
            <a:r>
              <a:rPr lang="en-US" altLang="ja-JP" sz="2400" dirty="0" smtClean="0"/>
              <a:t>e</a:t>
            </a:r>
            <a:r>
              <a:rPr lang="ja-JP" altLang="en-US" sz="2400" dirty="0" smtClean="0"/>
              <a:t>ラーニング</a:t>
            </a:r>
            <a:endParaRPr lang="en-US" altLang="ja-JP" sz="2400" dirty="0" smtClean="0"/>
          </a:p>
          <a:p>
            <a:r>
              <a:rPr lang="ja-JP" altLang="en-US" sz="2400" dirty="0"/>
              <a:t>　</a:t>
            </a:r>
            <a:r>
              <a:rPr lang="ja-JP" altLang="en-US" sz="2400" dirty="0" smtClean="0"/>
              <a:t>　プラットフォーム．</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よく利用されている</a:t>
            </a:r>
            <a:r>
              <a:rPr lang="en-US" altLang="ja-JP" sz="2400" dirty="0" smtClean="0"/>
              <a:t>LMS</a:t>
            </a:r>
            <a:r>
              <a:rPr lang="ja-JP" altLang="en-US" sz="2400" dirty="0" smtClean="0"/>
              <a:t>である．</a:t>
            </a:r>
            <a:endParaRPr lang="en-US" altLang="ja-JP" sz="2400" dirty="0" smtClean="0"/>
          </a:p>
          <a:p>
            <a:endParaRPr kumimoji="1" lang="ja-JP" altLang="en-US" dirty="0"/>
          </a:p>
        </p:txBody>
      </p:sp>
    </p:spTree>
    <p:extLst>
      <p:ext uri="{BB962C8B-B14F-4D97-AF65-F5344CB8AC3E}">
        <p14:creationId xmlns:p14="http://schemas.microsoft.com/office/powerpoint/2010/main" val="61167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LMS</a:t>
            </a:r>
            <a:endParaRPr kumimoji="1" lang="ja-JP" altLang="en-US" sz="4000" dirty="0"/>
          </a:p>
        </p:txBody>
      </p:sp>
      <p:sp>
        <p:nvSpPr>
          <p:cNvPr id="3" name="コンテンツ プレースホルダー 2"/>
          <p:cNvSpPr>
            <a:spLocks noGrp="1"/>
          </p:cNvSpPr>
          <p:nvPr>
            <p:ph idx="1"/>
          </p:nvPr>
        </p:nvSpPr>
        <p:spPr>
          <a:xfrm>
            <a:off x="457200" y="1600200"/>
            <a:ext cx="8229600" cy="4709120"/>
          </a:xfrm>
        </p:spPr>
        <p:txBody>
          <a:bodyPr/>
          <a:lstStyle/>
          <a:p>
            <a:pPr marL="0" indent="0">
              <a:buNone/>
            </a:pPr>
            <a:r>
              <a:rPr lang="en-US" altLang="ja-JP" sz="2800" dirty="0" smtClean="0"/>
              <a:t>LMS</a:t>
            </a:r>
            <a:r>
              <a:rPr lang="ja-JP" altLang="en-US" sz="2800" dirty="0" smtClean="0"/>
              <a:t>を利用すると．．．</a:t>
            </a:r>
            <a:endParaRPr lang="en-US" altLang="ja-JP" sz="2800" dirty="0" smtClean="0"/>
          </a:p>
          <a:p>
            <a:pPr marL="0" indent="0">
              <a:buNone/>
            </a:pPr>
            <a:endParaRPr kumimoji="1" lang="en-US" altLang="ja-JP" sz="2800" dirty="0" smtClean="0"/>
          </a:p>
          <a:p>
            <a:r>
              <a:rPr kumimoji="1" lang="ja-JP" altLang="en-US" sz="2800" dirty="0" smtClean="0"/>
              <a:t>時間や場所に縛られない</a:t>
            </a:r>
            <a:endParaRPr kumimoji="1" lang="en-US" altLang="ja-JP" sz="2800" dirty="0" smtClean="0"/>
          </a:p>
          <a:p>
            <a:r>
              <a:rPr lang="ja-JP" altLang="en-US" sz="2800" dirty="0" smtClean="0"/>
              <a:t>簡単に行動の詳細が把握できる</a:t>
            </a:r>
            <a:endParaRPr lang="en-US" altLang="ja-JP" sz="2800" dirty="0" smtClean="0"/>
          </a:p>
          <a:p>
            <a:pPr marL="0" indent="0">
              <a:buNone/>
            </a:pPr>
            <a:r>
              <a:rPr kumimoji="1" lang="ja-JP" altLang="en-US" sz="2800" dirty="0" smtClean="0"/>
              <a:t>　</a:t>
            </a:r>
            <a:r>
              <a:rPr lang="ja-JP" altLang="en-US" sz="2800" dirty="0"/>
              <a:t>　</a:t>
            </a:r>
            <a:r>
              <a:rPr lang="ja-JP" altLang="en-US" sz="2800" dirty="0" smtClean="0"/>
              <a:t>（</a:t>
            </a:r>
            <a:r>
              <a:rPr kumimoji="1" lang="ja-JP" altLang="en-US" sz="2800" dirty="0" smtClean="0"/>
              <a:t>サーバ</a:t>
            </a:r>
            <a:r>
              <a:rPr kumimoji="1" lang="ja-JP" altLang="en-US" sz="2800" dirty="0" smtClean="0"/>
              <a:t>に行動が記録</a:t>
            </a:r>
            <a:r>
              <a:rPr kumimoji="1" lang="ja-JP" altLang="en-US" sz="2800" dirty="0" smtClean="0"/>
              <a:t>される）</a:t>
            </a:r>
            <a:endParaRPr kumimoji="1" lang="en-US" altLang="ja-JP" sz="2800" dirty="0" smtClean="0"/>
          </a:p>
          <a:p>
            <a:pPr marL="0" indent="0">
              <a:buNone/>
            </a:pPr>
            <a:endParaRPr lang="en-US" altLang="ja-JP" sz="2800" dirty="0"/>
          </a:p>
          <a:p>
            <a:pPr marL="0" indent="0">
              <a:buNone/>
            </a:pPr>
            <a:endParaRPr kumimoji="1" lang="en-US" altLang="ja-JP" sz="2800" dirty="0" smtClean="0"/>
          </a:p>
          <a:p>
            <a:r>
              <a:rPr lang="ja-JP" altLang="en-US" sz="2800" dirty="0" smtClean="0"/>
              <a:t>ポートフォリオ</a:t>
            </a:r>
            <a:r>
              <a:rPr lang="ja-JP" altLang="en-US" sz="2800" dirty="0" smtClean="0"/>
              <a:t>を作成することが可能</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5</a:t>
            </a:fld>
            <a:endParaRPr lang="en-US" altLang="ja-JP"/>
          </a:p>
        </p:txBody>
      </p:sp>
      <p:sp>
        <p:nvSpPr>
          <p:cNvPr id="5" name="下矢印 4"/>
          <p:cNvSpPr/>
          <p:nvPr/>
        </p:nvSpPr>
        <p:spPr>
          <a:xfrm>
            <a:off x="3131840" y="4391498"/>
            <a:ext cx="576066" cy="576062"/>
          </a:xfrm>
          <a:prstGeom prst="downArrow">
            <a:avLst>
              <a:gd name="adj1" fmla="val 50000"/>
              <a:gd name="adj2" fmla="val 48432"/>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833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smtClean="0"/>
              <a:t>LMS</a:t>
            </a:r>
            <a:r>
              <a:rPr lang="ja-JP" altLang="en-US" sz="4000" dirty="0" smtClean="0"/>
              <a:t>の万能性</a:t>
            </a:r>
            <a:endParaRPr kumimoji="1" lang="ja-JP" altLang="en-US" sz="4000" dirty="0"/>
          </a:p>
        </p:txBody>
      </p:sp>
      <p:sp>
        <p:nvSpPr>
          <p:cNvPr id="3" name="コンテンツ プレースホルダー 2"/>
          <p:cNvSpPr>
            <a:spLocks noGrp="1"/>
          </p:cNvSpPr>
          <p:nvPr>
            <p:ph idx="1"/>
          </p:nvPr>
        </p:nvSpPr>
        <p:spPr/>
        <p:txBody>
          <a:bodyPr/>
          <a:lstStyle/>
          <a:p>
            <a:pPr marL="0" indent="0" algn="ctr">
              <a:buNone/>
            </a:pPr>
            <a:endParaRPr kumimoji="1" lang="en-US" altLang="ja-JP" sz="2800" dirty="0" smtClean="0"/>
          </a:p>
          <a:p>
            <a:pPr marL="0" indent="0" algn="ctr">
              <a:buNone/>
            </a:pPr>
            <a:r>
              <a:rPr kumimoji="1" lang="ja-JP" altLang="en-US" sz="2800" dirty="0" smtClean="0"/>
              <a:t>しかし，</a:t>
            </a:r>
            <a:r>
              <a:rPr kumimoji="1" lang="en-US" altLang="ja-JP" sz="2800" dirty="0" smtClean="0"/>
              <a:t>LMS</a:t>
            </a:r>
            <a:r>
              <a:rPr kumimoji="1" lang="ja-JP" altLang="en-US" sz="2800" dirty="0" smtClean="0"/>
              <a:t>は一般的なツールを集めたもので</a:t>
            </a:r>
            <a:endParaRPr kumimoji="1" lang="en-US" altLang="ja-JP" sz="2800" dirty="0" smtClean="0"/>
          </a:p>
          <a:p>
            <a:pPr marL="0" indent="0" algn="ctr">
              <a:buNone/>
            </a:pPr>
            <a:r>
              <a:rPr lang="ja-JP" altLang="en-US" sz="2800" dirty="0" smtClean="0"/>
              <a:t>特化しているわけではない！</a:t>
            </a:r>
            <a:endParaRPr lang="en-US" altLang="ja-JP" sz="2800" dirty="0" smtClean="0"/>
          </a:p>
          <a:p>
            <a:pPr marL="0" indent="0" algn="ctr">
              <a:buNone/>
            </a:pPr>
            <a:endParaRPr lang="en-US" altLang="ja-JP" sz="2800" dirty="0" smtClean="0"/>
          </a:p>
          <a:p>
            <a:pPr marL="0" indent="0" algn="ctr">
              <a:buNone/>
            </a:pPr>
            <a:endParaRPr kumimoji="1" lang="en-US" altLang="ja-JP" sz="2800" dirty="0"/>
          </a:p>
          <a:p>
            <a:pPr marL="0" indent="0" algn="ctr">
              <a:buNone/>
            </a:pPr>
            <a:endParaRPr kumimoji="1" lang="en-US" altLang="ja-JP" sz="2800" dirty="0" smtClean="0"/>
          </a:p>
          <a:p>
            <a:pPr marL="0" indent="0" algn="ctr">
              <a:buNone/>
            </a:pPr>
            <a:endParaRPr lang="en-US" altLang="ja-JP" sz="2800" dirty="0"/>
          </a:p>
          <a:p>
            <a:pPr marL="0" indent="0" algn="ctr">
              <a:buNone/>
            </a:pPr>
            <a:endParaRPr kumimoji="1" lang="en-US" altLang="ja-JP" sz="2800" dirty="0"/>
          </a:p>
          <a:p>
            <a:pPr marL="0" indent="0" algn="ctr">
              <a:buNone/>
            </a:pPr>
            <a:r>
              <a:rPr lang="en-US" altLang="ja-JP" sz="2800" dirty="0" smtClean="0"/>
              <a:t>LMS</a:t>
            </a:r>
            <a:r>
              <a:rPr lang="ja-JP" altLang="en-US" sz="2800" dirty="0" smtClean="0"/>
              <a:t>は対応していない．</a:t>
            </a:r>
            <a:endParaRPr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6</a:t>
            </a:fld>
            <a:endParaRPr lang="en-US" altLang="ja-JP" dirty="0"/>
          </a:p>
        </p:txBody>
      </p:sp>
      <p:sp>
        <p:nvSpPr>
          <p:cNvPr id="5" name="角丸四角形 4"/>
          <p:cNvSpPr/>
          <p:nvPr/>
        </p:nvSpPr>
        <p:spPr>
          <a:xfrm>
            <a:off x="1691680" y="3501008"/>
            <a:ext cx="5828060"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a:t>ソフトウェア開発を学ぶ上で，</a:t>
            </a:r>
          </a:p>
          <a:p>
            <a:pPr algn="ctr"/>
            <a:r>
              <a:rPr lang="ja-JP" altLang="en-US" sz="2400" dirty="0"/>
              <a:t>さまざまな</a:t>
            </a:r>
            <a:r>
              <a:rPr lang="ja-JP" altLang="en-US" sz="2400" dirty="0" smtClean="0"/>
              <a:t>ツール（バージョン</a:t>
            </a:r>
            <a:r>
              <a:rPr lang="ja-JP" altLang="en-US" sz="2400" dirty="0" smtClean="0"/>
              <a:t>管理</a:t>
            </a:r>
            <a:r>
              <a:rPr lang="ja-JP" altLang="en-US" sz="2400" dirty="0"/>
              <a:t>など</a:t>
            </a:r>
            <a:r>
              <a:rPr lang="ja-JP" altLang="en-US" sz="2400" dirty="0" smtClean="0"/>
              <a:t>）</a:t>
            </a:r>
            <a:r>
              <a:rPr lang="ja-JP" altLang="en-US" sz="2400" dirty="0" smtClean="0"/>
              <a:t>を</a:t>
            </a:r>
            <a:endParaRPr lang="ja-JP" altLang="en-US" sz="2400" dirty="0"/>
          </a:p>
          <a:p>
            <a:pPr algn="ctr"/>
            <a:r>
              <a:rPr lang="ja-JP" altLang="en-US" sz="2400" dirty="0"/>
              <a:t>利用してみることが必要</a:t>
            </a:r>
          </a:p>
        </p:txBody>
      </p:sp>
    </p:spTree>
    <p:extLst>
      <p:ext uri="{BB962C8B-B14F-4D97-AF65-F5344CB8AC3E}">
        <p14:creationId xmlns:p14="http://schemas.microsoft.com/office/powerpoint/2010/main" val="12850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230779570"/>
              </p:ext>
            </p:extLst>
          </p:nvPr>
        </p:nvGraphicFramePr>
        <p:xfrm>
          <a:off x="395536" y="1309410"/>
          <a:ext cx="5040600" cy="4966922"/>
        </p:xfrm>
        <a:graphic>
          <a:graphicData uri="http://schemas.openxmlformats.org/drawingml/2006/table">
            <a:tbl>
              <a:tblPr firstRow="1" firstCol="1" bandRow="1">
                <a:tableStyleId>{5DA37D80-6434-44D0-A028-1B22A696006F}</a:tableStyleId>
              </a:tblPr>
              <a:tblGrid>
                <a:gridCol w="1639640"/>
                <a:gridCol w="3400960"/>
              </a:tblGrid>
              <a:tr h="193549">
                <a:tc>
                  <a:txBody>
                    <a:bodyPr/>
                    <a:lstStyle/>
                    <a:p>
                      <a:pPr algn="just">
                        <a:spcAft>
                          <a:spcPts val="0"/>
                        </a:spcAft>
                      </a:pPr>
                      <a:r>
                        <a:rPr lang="ja-JP" sz="1600" kern="0" dirty="0">
                          <a:effectLst/>
                        </a:rPr>
                        <a:t>ツール</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600" kern="0" dirty="0">
                          <a:effectLst/>
                        </a:rPr>
                        <a:t>内容</a:t>
                      </a:r>
                      <a:endParaRPr lang="ja-JP" sz="16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ソースコード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ソースコードを開発し実行可能なモジュールに</a:t>
                      </a:r>
                      <a:r>
                        <a:rPr lang="ja-JP" sz="1200" kern="0" dirty="0" smtClean="0">
                          <a:effectLst/>
                        </a:rPr>
                        <a:t>変換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307810">
                <a:tc>
                  <a:txBody>
                    <a:bodyPr/>
                    <a:lstStyle/>
                    <a:p>
                      <a:pPr algn="just">
                        <a:spcAft>
                          <a:spcPts val="0"/>
                        </a:spcAft>
                      </a:pPr>
                      <a:r>
                        <a:rPr lang="ja-JP" sz="1600" kern="0" dirty="0" smtClean="0">
                          <a:effectLst/>
                        </a:rPr>
                        <a:t>コード</a:t>
                      </a:r>
                      <a:endParaRPr lang="en-US" altLang="ja-JP" sz="1600" kern="0" dirty="0" smtClean="0">
                        <a:effectLst/>
                      </a:endParaRPr>
                    </a:p>
                    <a:p>
                      <a:pPr algn="just">
                        <a:spcAft>
                          <a:spcPts val="0"/>
                        </a:spcAft>
                      </a:pPr>
                      <a:r>
                        <a:rPr lang="ja-JP" sz="1600" kern="0" dirty="0" smtClean="0">
                          <a:effectLst/>
                        </a:rPr>
                        <a:t>インスペクション</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開発されたソースコードが，コーディング等に則しているか</a:t>
                      </a:r>
                      <a:r>
                        <a:rPr lang="ja-JP" sz="1200" kern="0" dirty="0" smtClean="0">
                          <a:effectLst/>
                        </a:rPr>
                        <a:t>検査</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193549">
                <a:tc>
                  <a:txBody>
                    <a:bodyPr/>
                    <a:lstStyle/>
                    <a:p>
                      <a:pPr algn="just">
                        <a:spcAft>
                          <a:spcPts val="0"/>
                        </a:spcAft>
                      </a:pPr>
                      <a:r>
                        <a:rPr lang="ja-JP" sz="1600" kern="0" dirty="0">
                          <a:effectLst/>
                        </a:rPr>
                        <a:t>タスクボード</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未作業・作業中・作業済が一目でわかる</a:t>
                      </a:r>
                      <a:r>
                        <a:rPr lang="ja-JP" sz="1200" kern="0" dirty="0" smtClean="0">
                          <a:effectLst/>
                        </a:rPr>
                        <a:t>ボード</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smtClean="0">
                          <a:effectLst/>
                        </a:rPr>
                        <a:t>バーン</a:t>
                      </a:r>
                      <a:endParaRPr lang="en-US" altLang="ja-JP" sz="1600" kern="0" dirty="0" smtClean="0">
                        <a:effectLst/>
                      </a:endParaRPr>
                    </a:p>
                    <a:p>
                      <a:pPr algn="just">
                        <a:spcAft>
                          <a:spcPts val="0"/>
                        </a:spcAft>
                      </a:pPr>
                      <a:r>
                        <a:rPr lang="ja-JP" sz="1600" kern="0" dirty="0" smtClean="0">
                          <a:effectLst/>
                        </a:rPr>
                        <a:t>ダウンチャート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縦軸に残作業，横軸に時間を表したチャート．これにより，どれだけ作業が行ったか，どれだけ作業が残っているかが</a:t>
                      </a:r>
                      <a:r>
                        <a:rPr lang="ja-JP" sz="1200" kern="0" dirty="0" smtClean="0">
                          <a:effectLst/>
                        </a:rPr>
                        <a:t>わかる</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ビルド</a:t>
                      </a:r>
                      <a:r>
                        <a:rPr lang="ja-JP" sz="1600" kern="0" dirty="0" smtClean="0">
                          <a:effectLst/>
                        </a:rPr>
                        <a:t>，</a:t>
                      </a:r>
                      <a:endParaRPr lang="en-US" altLang="ja-JP" sz="1600" kern="0" dirty="0" smtClean="0">
                        <a:effectLst/>
                      </a:endParaRPr>
                    </a:p>
                    <a:p>
                      <a:pPr algn="just">
                        <a:spcAft>
                          <a:spcPts val="0"/>
                        </a:spcAft>
                      </a:pPr>
                      <a:r>
                        <a:rPr lang="ja-JP" sz="1600" kern="0" dirty="0" smtClean="0">
                          <a:effectLst/>
                        </a:rPr>
                        <a:t>デプロイ</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実行可能なファイルやリソースファイルをひとまとめにパッケージングし，実行環境（検証環境や本番環境）に</a:t>
                      </a:r>
                      <a:r>
                        <a:rPr lang="ja-JP" sz="1200" kern="0" dirty="0" smtClean="0">
                          <a:effectLst/>
                        </a:rPr>
                        <a:t>デプロイ</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テスト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開発したモジュールが正しく動作するか確認する作業（テスト）をサポート．特に，繰り返しテストをする場合の作業負荷を</a:t>
                      </a:r>
                      <a:r>
                        <a:rPr lang="ja-JP" sz="1200" kern="0" dirty="0" smtClean="0">
                          <a:effectLst/>
                        </a:rPr>
                        <a:t>軽減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61714">
                <a:tc>
                  <a:txBody>
                    <a:bodyPr/>
                    <a:lstStyle/>
                    <a:p>
                      <a:pPr algn="just">
                        <a:spcAft>
                          <a:spcPts val="0"/>
                        </a:spcAft>
                      </a:pPr>
                      <a:r>
                        <a:rPr lang="ja-JP" sz="1600" kern="0" dirty="0">
                          <a:effectLst/>
                        </a:rPr>
                        <a:t>常時結合</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バージョン管理ツールやビルド，テストツールと連携し，開発したアプリケーションのビルド・テストを常に動かすための仕組みを</a:t>
                      </a:r>
                      <a:r>
                        <a:rPr lang="ja-JP" sz="1200" kern="0" dirty="0" smtClean="0">
                          <a:effectLst/>
                        </a:rPr>
                        <a:t>提供</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580645">
                <a:tc>
                  <a:txBody>
                    <a:bodyPr/>
                    <a:lstStyle/>
                    <a:p>
                      <a:pPr algn="just">
                        <a:spcAft>
                          <a:spcPts val="0"/>
                        </a:spcAft>
                      </a:pPr>
                      <a:r>
                        <a:rPr lang="ja-JP" sz="1600" kern="0" dirty="0">
                          <a:effectLst/>
                        </a:rPr>
                        <a:t>バージョン管理</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sz="1200" kern="0" dirty="0">
                          <a:effectLst/>
                        </a:rPr>
                        <a:t>成果物の変更履歴を管理し，ある時点の状態に復元することが可能．特にソースコードの変更履歴管理に利用され，並列開発にも</a:t>
                      </a:r>
                      <a:r>
                        <a:rPr lang="ja-JP" sz="1200" kern="0" dirty="0" smtClean="0">
                          <a:effectLst/>
                        </a:rPr>
                        <a:t>対応</a:t>
                      </a:r>
                      <a:r>
                        <a:rPr lang="en-US" altLang="ja-JP" sz="1200" kern="0" dirty="0" smtClean="0">
                          <a:effectLst/>
                        </a:rPr>
                        <a:t>.</a:t>
                      </a:r>
                      <a:endParaRPr lang="ja-JP" sz="1200" kern="100" dirty="0">
                        <a:effectLst/>
                        <a:latin typeface="Century"/>
                        <a:ea typeface="ＭＳ 明朝"/>
                        <a:cs typeface="Times New Roman"/>
                      </a:endParaRPr>
                    </a:p>
                  </a:txBody>
                  <a:tcPr marL="68580" marR="68580" marT="0" marB="0"/>
                </a:tc>
              </a:tr>
              <a:tr h="423877">
                <a:tc>
                  <a:txBody>
                    <a:bodyPr/>
                    <a:lstStyle/>
                    <a:p>
                      <a:pPr algn="just">
                        <a:spcAft>
                          <a:spcPts val="0"/>
                        </a:spcAft>
                      </a:pPr>
                      <a:r>
                        <a:rPr lang="ja-JP" altLang="en-US" sz="1600" kern="100" dirty="0" smtClean="0">
                          <a:effectLst/>
                        </a:rPr>
                        <a:t>リファクタリング</a:t>
                      </a:r>
                      <a:endParaRPr lang="ja-JP" sz="1600" kern="100" dirty="0">
                        <a:effectLst/>
                        <a:latin typeface="Century"/>
                        <a:ea typeface="ＭＳ 明朝"/>
                        <a:cs typeface="Times New Roman"/>
                      </a:endParaRPr>
                    </a:p>
                  </a:txBody>
                  <a:tcPr marL="68580" marR="68580" marT="0" marB="0"/>
                </a:tc>
                <a:tc>
                  <a:txBody>
                    <a:bodyPr/>
                    <a:lstStyle/>
                    <a:p>
                      <a:pPr algn="just">
                        <a:spcAft>
                          <a:spcPts val="0"/>
                        </a:spcAft>
                      </a:pPr>
                      <a:r>
                        <a:rPr lang="ja-JP" altLang="en-US" sz="1200" kern="100" dirty="0" smtClean="0">
                          <a:effectLst/>
                        </a:rPr>
                        <a:t>コードの意図をつかみやすく，変更しやすくしたりして改善すること．</a:t>
                      </a:r>
                      <a:endParaRPr lang="en-US" altLang="ja-JP" sz="1200" kern="100" dirty="0" smtClean="0">
                        <a:effectLst/>
                      </a:endParaRPr>
                    </a:p>
                  </a:txBody>
                  <a:tcPr marL="68580" marR="68580" marT="0" marB="0"/>
                </a:tc>
              </a:tr>
              <a:tr h="423023">
                <a:tc>
                  <a:txBody>
                    <a:bodyPr/>
                    <a:lstStyle/>
                    <a:p>
                      <a:pPr algn="just">
                        <a:spcAft>
                          <a:spcPts val="0"/>
                        </a:spcAft>
                      </a:pPr>
                      <a:r>
                        <a:rPr lang="en-US" altLang="ja-JP" sz="1600" b="1" kern="100" dirty="0" smtClean="0">
                          <a:effectLst/>
                          <a:latin typeface="ＭＳ Ｐゴシック" panose="020B0600070205080204" pitchFamily="50" charset="-128"/>
                          <a:ea typeface="ＭＳ Ｐゴシック" panose="020B0600070205080204" pitchFamily="50" charset="-128"/>
                          <a:cs typeface="Times New Roman"/>
                        </a:rPr>
                        <a:t>wiki</a:t>
                      </a:r>
                      <a:endParaRPr lang="ja-JP" sz="1600" b="1" kern="100" dirty="0">
                        <a:effectLst/>
                        <a:latin typeface="ＭＳ Ｐゴシック" panose="020B0600070205080204" pitchFamily="50" charset="-128"/>
                        <a:ea typeface="ＭＳ Ｐゴシック" panose="020B0600070205080204" pitchFamily="50" charset="-128"/>
                        <a:cs typeface="Times New Roman"/>
                      </a:endParaRPr>
                    </a:p>
                  </a:txBody>
                  <a:tcPr marL="68580" marR="68580" marT="0" marB="0"/>
                </a:tc>
                <a:tc>
                  <a:txBody>
                    <a:bodyPr/>
                    <a:lstStyle/>
                    <a:p>
                      <a:pPr algn="just">
                        <a:spcAft>
                          <a:spcPts val="0"/>
                        </a:spcAft>
                      </a:pPr>
                      <a:r>
                        <a:rPr lang="en-US" altLang="ja-JP" sz="1200" kern="100" dirty="0" smtClean="0">
                          <a:effectLst/>
                        </a:rPr>
                        <a:t>Web</a:t>
                      </a:r>
                      <a:r>
                        <a:rPr lang="ja-JP" altLang="en-US" sz="1200" kern="100" dirty="0" smtClean="0">
                          <a:effectLst/>
                        </a:rPr>
                        <a:t>ブラウザから簡単に</a:t>
                      </a:r>
                      <a:r>
                        <a:rPr lang="en-US" altLang="ja-JP" sz="1200" kern="100" dirty="0" smtClean="0">
                          <a:effectLst/>
                        </a:rPr>
                        <a:t>Web</a:t>
                      </a:r>
                      <a:r>
                        <a:rPr lang="ja-JP" altLang="en-US" sz="1200" kern="100" dirty="0" smtClean="0">
                          <a:effectLst/>
                        </a:rPr>
                        <a:t>ページの発行・編集などが行える</a:t>
                      </a:r>
                      <a:r>
                        <a:rPr lang="en-US" altLang="ja-JP" sz="1200" kern="100" dirty="0" smtClean="0">
                          <a:effectLst/>
                        </a:rPr>
                        <a:t>,Web</a:t>
                      </a:r>
                      <a:r>
                        <a:rPr lang="ja-JP" altLang="en-US" sz="1200" kern="100" dirty="0" smtClean="0">
                          <a:effectLst/>
                        </a:rPr>
                        <a:t>コンテンツマネジメントシステム</a:t>
                      </a:r>
                      <a:r>
                        <a:rPr lang="en-US" altLang="ja-JP" sz="1200" kern="100" dirty="0" smtClean="0">
                          <a:effectLst/>
                        </a:rPr>
                        <a:t>(CMS)</a:t>
                      </a:r>
                      <a:r>
                        <a:rPr lang="ja-JP" altLang="en-US" sz="1200" kern="100" dirty="0" smtClean="0">
                          <a:effectLst/>
                        </a:rPr>
                        <a:t>の一つ</a:t>
                      </a:r>
                      <a:r>
                        <a:rPr lang="en-US" altLang="ja-JP" sz="1200" kern="100" dirty="0" smtClean="0">
                          <a:effectLst/>
                        </a:rPr>
                        <a:t>.</a:t>
                      </a:r>
                    </a:p>
                  </a:txBody>
                  <a:tcPr marL="68580" marR="68580" marT="0" marB="0"/>
                </a:tc>
              </a:tr>
            </a:tbl>
          </a:graphicData>
        </a:graphic>
      </p:graphicFrame>
      <p:sp>
        <p:nvSpPr>
          <p:cNvPr id="2" name="スライド番号プレースホルダー 1"/>
          <p:cNvSpPr>
            <a:spLocks noGrp="1"/>
          </p:cNvSpPr>
          <p:nvPr>
            <p:ph type="sldNum" sz="quarter" idx="12"/>
          </p:nvPr>
        </p:nvSpPr>
        <p:spPr/>
        <p:txBody>
          <a:bodyPr/>
          <a:lstStyle/>
          <a:p>
            <a:fld id="{B00D3F2E-DE63-47B2-B880-D31FF3972C3E}" type="slidenum">
              <a:rPr lang="en-US" altLang="ja-JP" smtClean="0"/>
              <a:pPr/>
              <a:t>7</a:t>
            </a:fld>
            <a:endParaRPr lang="en-US" altLang="ja-JP"/>
          </a:p>
        </p:txBody>
      </p:sp>
      <p:sp>
        <p:nvSpPr>
          <p:cNvPr id="9" name="テキスト ボックス 8"/>
          <p:cNvSpPr txBox="1"/>
          <p:nvPr/>
        </p:nvSpPr>
        <p:spPr>
          <a:xfrm>
            <a:off x="5616116" y="4213830"/>
            <a:ext cx="3276364" cy="830997"/>
          </a:xfrm>
          <a:prstGeom prst="rect">
            <a:avLst/>
          </a:prstGeom>
          <a:noFill/>
        </p:spPr>
        <p:txBody>
          <a:bodyPr wrap="square" rtlCol="0">
            <a:spAutoFit/>
          </a:bodyPr>
          <a:lstStyle/>
          <a:p>
            <a:pPr algn="ctr"/>
            <a:r>
              <a:rPr kumimoji="1" lang="en-US" altLang="ja-JP" sz="2400" dirty="0" smtClean="0"/>
              <a:t>LMS</a:t>
            </a:r>
            <a:r>
              <a:rPr kumimoji="1" lang="ja-JP" altLang="en-US" sz="2400" dirty="0" smtClean="0"/>
              <a:t>の機能にあるのは</a:t>
            </a:r>
            <a:r>
              <a:rPr kumimoji="1" lang="en-US" altLang="ja-JP" sz="2400" dirty="0" smtClean="0"/>
              <a:t>Wiki</a:t>
            </a:r>
            <a:r>
              <a:rPr kumimoji="1" lang="ja-JP" altLang="en-US" sz="2400" dirty="0" smtClean="0"/>
              <a:t>ぐらいである．</a:t>
            </a:r>
            <a:endParaRPr kumimoji="1" lang="ja-JP" altLang="en-US" sz="2400" dirty="0"/>
          </a:p>
        </p:txBody>
      </p:sp>
      <p:sp>
        <p:nvSpPr>
          <p:cNvPr id="4" name="テキスト ボックス 3"/>
          <p:cNvSpPr txBox="1"/>
          <p:nvPr/>
        </p:nvSpPr>
        <p:spPr>
          <a:xfrm>
            <a:off x="683568" y="764704"/>
            <a:ext cx="4347665" cy="461665"/>
          </a:xfrm>
          <a:prstGeom prst="rect">
            <a:avLst/>
          </a:prstGeom>
          <a:noFill/>
        </p:spPr>
        <p:txBody>
          <a:bodyPr wrap="none" rtlCol="0">
            <a:spAutoFit/>
          </a:bodyPr>
          <a:lstStyle/>
          <a:p>
            <a:r>
              <a:rPr lang="ja-JP" altLang="en-US" sz="2400" dirty="0" smtClean="0"/>
              <a:t>ソフトウェア開発に必要なツール</a:t>
            </a:r>
            <a:endParaRPr kumimoji="1" lang="ja-JP" altLang="en-US" sz="2400" dirty="0"/>
          </a:p>
        </p:txBody>
      </p:sp>
      <p:sp>
        <p:nvSpPr>
          <p:cNvPr id="10" name="四角形吹き出し 9"/>
          <p:cNvSpPr/>
          <p:nvPr/>
        </p:nvSpPr>
        <p:spPr>
          <a:xfrm>
            <a:off x="5778134" y="1124744"/>
            <a:ext cx="2952328" cy="2448272"/>
          </a:xfrm>
          <a:prstGeom prst="wedgeRectCallout">
            <a:avLst>
              <a:gd name="adj1" fmla="val -19801"/>
              <a:gd name="adj2" fmla="val 724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dirty="0"/>
              <a:t>多くのツールが必要だが</a:t>
            </a:r>
          </a:p>
          <a:p>
            <a:pPr algn="ctr"/>
            <a:endParaRPr lang="ja-JP" altLang="en-US" sz="2000" dirty="0"/>
          </a:p>
          <a:p>
            <a:pPr algn="ctr"/>
            <a:r>
              <a:rPr lang="en-US" altLang="ja-JP" sz="2000" dirty="0"/>
              <a:t>LMS</a:t>
            </a:r>
            <a:r>
              <a:rPr lang="ja-JP" altLang="en-US" sz="2000" dirty="0"/>
              <a:t>には，</a:t>
            </a:r>
          </a:p>
          <a:p>
            <a:pPr algn="ctr"/>
            <a:r>
              <a:rPr lang="ja-JP" altLang="en-US" sz="2000" dirty="0"/>
              <a:t>ほとんどの機能がない！</a:t>
            </a:r>
          </a:p>
        </p:txBody>
      </p:sp>
    </p:spTree>
    <p:extLst>
      <p:ext uri="{BB962C8B-B14F-4D97-AF65-F5344CB8AC3E}">
        <p14:creationId xmlns:p14="http://schemas.microsoft.com/office/powerpoint/2010/main" val="27465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a:t>
            </a:r>
            <a:endParaRPr kumimoji="1" lang="ja-JP" altLang="en-US" dirty="0"/>
          </a:p>
        </p:txBody>
      </p:sp>
      <p:sp>
        <p:nvSpPr>
          <p:cNvPr id="16" name="コンテンツ プレースホルダー 15"/>
          <p:cNvSpPr>
            <a:spLocks noGrp="1"/>
          </p:cNvSpPr>
          <p:nvPr>
            <p:ph idx="1"/>
          </p:nvPr>
        </p:nvSpPr>
        <p:spPr>
          <a:xfrm>
            <a:off x="6084168" y="2127312"/>
            <a:ext cx="2736408" cy="3678272"/>
          </a:xfrm>
        </p:spPr>
        <p:txBody>
          <a:bodyPr/>
          <a:lstStyle/>
          <a:p>
            <a:r>
              <a:rPr kumimoji="1" lang="en-US" altLang="ja-JP" sz="2800" dirty="0" smtClean="0"/>
              <a:t>LMS</a:t>
            </a:r>
            <a:endParaRPr lang="en-US" altLang="ja-JP" sz="2800" dirty="0" smtClean="0"/>
          </a:p>
          <a:p>
            <a:r>
              <a:rPr lang="ja-JP" altLang="en-US" sz="2800" dirty="0" smtClean="0"/>
              <a:t>開発ツール</a:t>
            </a:r>
            <a:endParaRPr lang="en-US" altLang="ja-JP" sz="2800" dirty="0" smtClean="0"/>
          </a:p>
          <a:p>
            <a:endParaRPr lang="en-US" altLang="ja-JP" sz="2800" dirty="0"/>
          </a:p>
          <a:p>
            <a:pPr marL="0" indent="0">
              <a:buNone/>
            </a:pPr>
            <a:r>
              <a:rPr lang="ja-JP" altLang="en-US" sz="2800" dirty="0" smtClean="0"/>
              <a:t>２つのシステムを</a:t>
            </a:r>
            <a:endParaRPr lang="en-US" altLang="ja-JP" sz="2800" dirty="0" smtClean="0"/>
          </a:p>
          <a:p>
            <a:pPr marL="0" indent="0">
              <a:buNone/>
            </a:pPr>
            <a:r>
              <a:rPr lang="ja-JP" altLang="en-US" sz="2800" dirty="0" smtClean="0"/>
              <a:t>利用すると，</a:t>
            </a:r>
            <a:endParaRPr lang="en-US" altLang="ja-JP" sz="2800" dirty="0" smtClean="0"/>
          </a:p>
          <a:p>
            <a:pPr marL="0" indent="0">
              <a:buNone/>
            </a:pPr>
            <a:r>
              <a:rPr lang="ja-JP" altLang="en-US" sz="2800" dirty="0" smtClean="0"/>
              <a:t>学習者の行動が</a:t>
            </a:r>
            <a:endParaRPr lang="en-US" altLang="ja-JP" sz="2800" dirty="0" smtClean="0"/>
          </a:p>
          <a:p>
            <a:pPr marL="0" indent="0">
              <a:buNone/>
            </a:pPr>
            <a:r>
              <a:rPr lang="ja-JP" altLang="en-US" sz="2800" dirty="0"/>
              <a:t>把握</a:t>
            </a:r>
            <a:r>
              <a:rPr lang="ja-JP" altLang="en-US" sz="2800" dirty="0" smtClean="0"/>
              <a:t>しにくい．</a:t>
            </a:r>
            <a:endParaRPr lang="en-US" altLang="ja-JP" sz="2800" dirty="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8</a:t>
            </a:fld>
            <a:endParaRPr lang="en-US" altLang="ja-JP"/>
          </a:p>
        </p:txBody>
      </p:sp>
      <p:sp>
        <p:nvSpPr>
          <p:cNvPr id="6" name="角丸四角形 5"/>
          <p:cNvSpPr/>
          <p:nvPr/>
        </p:nvSpPr>
        <p:spPr>
          <a:xfrm>
            <a:off x="598135" y="2238256"/>
            <a:ext cx="1656184"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LMS</a:t>
            </a:r>
            <a:endParaRPr kumimoji="1" lang="ja-JP" altLang="en-US" dirty="0"/>
          </a:p>
        </p:txBody>
      </p:sp>
      <p:sp>
        <p:nvSpPr>
          <p:cNvPr id="7" name="角丸四角形 6"/>
          <p:cNvSpPr/>
          <p:nvPr/>
        </p:nvSpPr>
        <p:spPr>
          <a:xfrm>
            <a:off x="4139952" y="2238256"/>
            <a:ext cx="1656184" cy="17281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開発ツール</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180" y="5013176"/>
            <a:ext cx="2367808" cy="1440160"/>
          </a:xfrm>
          <a:prstGeom prst="rect">
            <a:avLst/>
          </a:prstGeom>
        </p:spPr>
      </p:pic>
      <p:sp>
        <p:nvSpPr>
          <p:cNvPr id="12" name="右矢印 11"/>
          <p:cNvSpPr/>
          <p:nvPr/>
        </p:nvSpPr>
        <p:spPr>
          <a:xfrm rot="13822161">
            <a:off x="2079582" y="4429756"/>
            <a:ext cx="803352" cy="334662"/>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7945966">
            <a:off x="3481750" y="4413492"/>
            <a:ext cx="803352" cy="334662"/>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740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目的</a:t>
            </a:r>
            <a:endParaRPr kumimoji="1" lang="ja-JP" altLang="en-US" sz="4000" dirty="0"/>
          </a:p>
        </p:txBody>
      </p:sp>
      <p:sp>
        <p:nvSpPr>
          <p:cNvPr id="3" name="コンテンツ プレースホルダー 2"/>
          <p:cNvSpPr>
            <a:spLocks noGrp="1"/>
          </p:cNvSpPr>
          <p:nvPr>
            <p:ph idx="1"/>
          </p:nvPr>
        </p:nvSpPr>
        <p:spPr/>
        <p:txBody>
          <a:bodyPr anchor="t"/>
          <a:lstStyle/>
          <a:p>
            <a:r>
              <a:rPr lang="en-US" altLang="ja-JP" sz="2800" dirty="0" smtClean="0"/>
              <a:t>LMS</a:t>
            </a:r>
            <a:r>
              <a:rPr lang="ja-JP" altLang="en-US" sz="2800" dirty="0"/>
              <a:t>である</a:t>
            </a:r>
            <a:r>
              <a:rPr lang="en-US" altLang="ja-JP" sz="2800" dirty="0" smtClean="0"/>
              <a:t>Moodle</a:t>
            </a:r>
            <a:r>
              <a:rPr lang="ja-JP" altLang="en-US" sz="2800" dirty="0" smtClean="0"/>
              <a:t>と</a:t>
            </a:r>
            <a:r>
              <a:rPr lang="en-US" altLang="ja-JP" sz="2800" dirty="0" smtClean="0"/>
              <a:t>GitHub</a:t>
            </a:r>
            <a:r>
              <a:rPr lang="ja-JP" altLang="en-US" sz="2800" dirty="0" smtClean="0"/>
              <a:t>の連携．</a:t>
            </a:r>
            <a:endParaRPr lang="en-US" altLang="ja-JP" sz="2800" dirty="0" smtClean="0"/>
          </a:p>
          <a:p>
            <a:pPr marL="457200" lvl="1" indent="0">
              <a:buNone/>
            </a:pPr>
            <a:endParaRPr kumimoji="1" lang="en-US" altLang="ja-JP" sz="2400" dirty="0" smtClean="0"/>
          </a:p>
          <a:p>
            <a:pPr marL="457200" lvl="1" indent="0">
              <a:buNone/>
            </a:pPr>
            <a:endParaRPr kumimoji="1" lang="ja-JP" altLang="en-US" sz="2400" dirty="0" smtClean="0"/>
          </a:p>
          <a:p>
            <a:r>
              <a:rPr lang="en-US" altLang="ja-JP" sz="2800" dirty="0" smtClean="0"/>
              <a:t>GitHub</a:t>
            </a:r>
            <a:r>
              <a:rPr lang="ja-JP" altLang="en-US" sz="2800" dirty="0" smtClean="0"/>
              <a:t>のログ</a:t>
            </a:r>
            <a:r>
              <a:rPr lang="ja-JP" altLang="en-US" sz="2800" dirty="0" smtClean="0"/>
              <a:t>を</a:t>
            </a:r>
            <a:r>
              <a:rPr lang="en-US" altLang="ja-JP" sz="2800" dirty="0" smtClean="0"/>
              <a:t>Moodle</a:t>
            </a:r>
            <a:r>
              <a:rPr lang="ja-JP" altLang="en-US" sz="2800" dirty="0" smtClean="0"/>
              <a:t>に</a:t>
            </a:r>
            <a:r>
              <a:rPr lang="ja-JP" altLang="en-US" sz="2800" dirty="0" smtClean="0"/>
              <a:t>表示</a:t>
            </a:r>
            <a:r>
              <a:rPr lang="ja-JP" altLang="en-US" sz="2800" dirty="0"/>
              <a:t>．</a:t>
            </a:r>
            <a:endParaRPr lang="en-US" altLang="ja-JP" sz="2800" dirty="0" smtClean="0"/>
          </a:p>
          <a:p>
            <a:pPr marL="0" indent="0">
              <a:buNone/>
            </a:pP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03EB2D0A-B747-4CE5-865B-E5367722D1F0}" type="slidenum">
              <a:rPr lang="en-US" altLang="ja-JP" smtClean="0"/>
              <a:pPr/>
              <a:t>9</a:t>
            </a:fld>
            <a:endParaRPr lang="en-US" altLang="ja-JP"/>
          </a:p>
        </p:txBody>
      </p:sp>
    </p:spTree>
    <p:extLst>
      <p:ext uri="{BB962C8B-B14F-4D97-AF65-F5344CB8AC3E}">
        <p14:creationId xmlns:p14="http://schemas.microsoft.com/office/powerpoint/2010/main" val="151831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6-simple red-">
  <a:themeElements>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design006-simple red-</Template>
  <TotalTime>1202</TotalTime>
  <Words>1747</Words>
  <Application>Microsoft Office PowerPoint</Application>
  <PresentationFormat>画面に合わせる (4:3)</PresentationFormat>
  <Paragraphs>286</Paragraphs>
  <Slides>20</Slides>
  <Notes>18</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design006-simple red-</vt:lpstr>
      <vt:lpstr>バージョン管理ホスティングサービスと 連携するコース管理システムの開発</vt:lpstr>
      <vt:lpstr>目次</vt:lpstr>
      <vt:lpstr>eラーニング</vt:lpstr>
      <vt:lpstr>LMS</vt:lpstr>
      <vt:lpstr>LMS</vt:lpstr>
      <vt:lpstr>LMSの万能性</vt:lpstr>
      <vt:lpstr>PowerPoint プレゼンテーション</vt:lpstr>
      <vt:lpstr>現状</vt:lpstr>
      <vt:lpstr>目的</vt:lpstr>
      <vt:lpstr>Moodleのログ表示</vt:lpstr>
      <vt:lpstr>GitHubのログ表示</vt:lpstr>
      <vt:lpstr>開発するもの</vt:lpstr>
      <vt:lpstr>方法</vt:lpstr>
      <vt:lpstr>①アカウントの登録</vt:lpstr>
      <vt:lpstr>②API</vt:lpstr>
      <vt:lpstr>③表示</vt:lpstr>
      <vt:lpstr>結果</vt:lpstr>
      <vt:lpstr>展望</vt:lpstr>
      <vt:lpstr>まとめ</vt:lpstr>
      <vt:lpstr>プログラム</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バージョン管理ホスティングサービスと 連携するコース管理システムの開発</dc:title>
  <dc:creator>kyoko</dc:creator>
  <cp:lastModifiedBy>kyoko</cp:lastModifiedBy>
  <cp:revision>76</cp:revision>
  <dcterms:created xsi:type="dcterms:W3CDTF">2014-01-30T12:28:35Z</dcterms:created>
  <dcterms:modified xsi:type="dcterms:W3CDTF">2014-02-04T16:05:52Z</dcterms:modified>
</cp:coreProperties>
</file>