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21386800" cy="30279975"/>
  <p:notesSz cx="20920075" cy="2981325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5" autoAdjust="0"/>
    <p:restoredTop sz="94641" autoAdjust="0"/>
  </p:normalViewPr>
  <p:slideViewPr>
    <p:cSldViewPr>
      <p:cViewPr>
        <p:scale>
          <a:sx n="25" d="100"/>
          <a:sy n="25" d="100"/>
        </p:scale>
        <p:origin x="-2244" y="66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268121678304914"/>
          <c:y val="0.217738254341323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0.43</c:v>
                </c:pt>
                <c:pt idx="1">
                  <c:v>0.18</c:v>
                </c:pt>
                <c:pt idx="2">
                  <c:v>0.22</c:v>
                </c:pt>
                <c:pt idx="3">
                  <c:v>0.12</c:v>
                </c:pt>
                <c:pt idx="4">
                  <c:v>0.02</c:v>
                </c:pt>
                <c:pt idx="5">
                  <c:v>0.02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073995316868553"/>
          <c:y val="9.8343364838977224E-2"/>
          <c:w val="0.30139644781153119"/>
          <c:h val="0.90165663516102279"/>
        </c:manualLayout>
      </c:layout>
      <c:overlay val="0"/>
      <c:txPr>
        <a:bodyPr/>
        <a:lstStyle/>
        <a:p>
          <a:pPr>
            <a:defRPr sz="3300" baseline="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3000" baseline="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txPr>
              <a:bodyPr/>
              <a:lstStyle/>
              <a:p>
                <a:pPr>
                  <a:defRPr sz="3300" baseline="0"/>
                </a:pPr>
                <a:endParaRPr lang="ja-JP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0.63</c:v>
                </c:pt>
                <c:pt idx="1">
                  <c:v>0.19</c:v>
                </c:pt>
                <c:pt idx="2">
                  <c:v>0.06</c:v>
                </c:pt>
                <c:pt idx="3">
                  <c:v>0.05</c:v>
                </c:pt>
                <c:pt idx="4">
                  <c:v>0.03</c:v>
                </c:pt>
                <c:pt idx="5">
                  <c:v>0.03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35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8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6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27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29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0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538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0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32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70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58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グラフ 15"/>
          <p:cNvGraphicFramePr/>
          <p:nvPr>
            <p:extLst>
              <p:ext uri="{D42A27DB-BD31-4B8C-83A1-F6EECF244321}">
                <p14:modId xmlns:p14="http://schemas.microsoft.com/office/powerpoint/2010/main" val="3604209105"/>
              </p:ext>
            </p:extLst>
          </p:nvPr>
        </p:nvGraphicFramePr>
        <p:xfrm>
          <a:off x="12463942" y="5377721"/>
          <a:ext cx="11305256" cy="849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角丸四角形 14"/>
          <p:cNvSpPr/>
          <p:nvPr/>
        </p:nvSpPr>
        <p:spPr>
          <a:xfrm>
            <a:off x="-39623" y="15084658"/>
            <a:ext cx="7995587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端末＜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アプリ＞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385529" y="20230043"/>
            <a:ext cx="5582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n-ea"/>
              </a:rPr>
              <a:t>研究方法</a:t>
            </a:r>
            <a:endParaRPr kumimoji="1" lang="ja-JP" altLang="en-US" sz="9600" dirty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58104" y="21653806"/>
            <a:ext cx="19636277" cy="8110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5000" dirty="0" smtClean="0">
              <a:solidFill>
                <a:schemeClr val="tx1"/>
              </a:solidFill>
            </a:endParaRPr>
          </a:p>
          <a:p>
            <a:endParaRPr lang="en-US" altLang="ja-JP" sz="5000" dirty="0">
              <a:solidFill>
                <a:schemeClr val="tx1"/>
              </a:solidFill>
            </a:endParaRPr>
          </a:p>
          <a:p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の無料・有料ランキングデータを毎日</a:t>
            </a:r>
            <a:r>
              <a:rPr lang="en-US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時に取得データをする．取得したデータをもとに，アプリの売上げを決めるモデルを構築する．</a:t>
            </a:r>
          </a:p>
          <a:p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たとえば，個々のレビューがアプリに与える影響は，レビューの数が少ないときや，ランキングが低いときには大きく，レビューの数が多いときや，ランキングが高いときには，小さいことが予想される．</a:t>
            </a:r>
          </a:p>
          <a:p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するデータの各層度がランキングに与える影響をモデルのパラメータとして，実データを最もよく再現するようなパラメータの組み合わせを見つければ，それによってアプリの売上を説明することができると期待される．</a:t>
            </a:r>
          </a:p>
          <a:p>
            <a:pPr lvl="0"/>
            <a:endParaRPr lang="en-US" altLang="ja-JP" sz="5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5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1065430" y="3118546"/>
            <a:ext cx="2138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5200" dirty="0" smtClean="0">
                <a:latin typeface="+mn-ea"/>
              </a:rPr>
              <a:t>プロジェクトマネジメントコース</a:t>
            </a:r>
            <a:r>
              <a:rPr lang="ja-JP" altLang="en-US" sz="5200" dirty="0">
                <a:latin typeface="+mn-ea"/>
              </a:rPr>
              <a:t>　</a:t>
            </a:r>
            <a:r>
              <a:rPr kumimoji="1" lang="ja-JP" altLang="en-US" sz="5200" dirty="0" smtClean="0">
                <a:latin typeface="+mn-ea"/>
              </a:rPr>
              <a:t>矢吹研究室　</a:t>
            </a:r>
            <a:r>
              <a:rPr kumimoji="1" lang="en-US" altLang="ja-JP" sz="5200" dirty="0" smtClean="0">
                <a:latin typeface="+mn-ea"/>
              </a:rPr>
              <a:t>0942112</a:t>
            </a:r>
            <a:r>
              <a:rPr kumimoji="1" lang="ja-JP" altLang="en-US" sz="5200" dirty="0" smtClean="0">
                <a:latin typeface="+mn-ea"/>
              </a:rPr>
              <a:t>　増田知之</a:t>
            </a:r>
            <a:endParaRPr kumimoji="1" lang="ja-JP" altLang="en-US" sz="52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0008" y="0"/>
            <a:ext cx="20566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atin typeface="ＭＳ Ｐゴシック" pitchFamily="50" charset="-128"/>
                <a:ea typeface="ＭＳ Ｐゴシック" pitchFamily="50" charset="-128"/>
              </a:rPr>
              <a:t>モバイルアプリケーションの製造・販売・配布工程と普及率の関係に関する研究</a:t>
            </a:r>
            <a:endParaRPr kumimoji="1" lang="ja-JP" altLang="en-US" sz="9600" dirty="0"/>
          </a:p>
        </p:txBody>
      </p:sp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2750092599"/>
              </p:ext>
            </p:extLst>
          </p:nvPr>
        </p:nvGraphicFramePr>
        <p:xfrm>
          <a:off x="-137458" y="6007793"/>
          <a:ext cx="13596409" cy="68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グラフ 19"/>
          <p:cNvGraphicFramePr/>
          <p:nvPr>
            <p:extLst>
              <p:ext uri="{D42A27DB-BD31-4B8C-83A1-F6EECF244321}">
                <p14:modId xmlns:p14="http://schemas.microsoft.com/office/powerpoint/2010/main" val="1202499784"/>
              </p:ext>
            </p:extLst>
          </p:nvPr>
        </p:nvGraphicFramePr>
        <p:xfrm>
          <a:off x="11878258" y="5130875"/>
          <a:ext cx="11305256" cy="849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テキスト ボックス 21"/>
          <p:cNvSpPr txBox="1"/>
          <p:nvPr/>
        </p:nvSpPr>
        <p:spPr>
          <a:xfrm>
            <a:off x="7523916" y="4041876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j-ea"/>
                <a:ea typeface="+mj-ea"/>
              </a:rPr>
              <a:t>研究背景</a:t>
            </a:r>
            <a:endParaRPr kumimoji="1" lang="ja-JP" altLang="en-US" sz="9600" dirty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0900" y="4865957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2011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895371" y="4865957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2012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8029457" y="14386714"/>
            <a:ext cx="7416406" cy="5893912"/>
          </a:xfrm>
          <a:prstGeom prst="rightArrow">
            <a:avLst>
              <a:gd name="adj1" fmla="val 50000"/>
              <a:gd name="adj2" fmla="val 310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ランキングデータを解析することで</a:t>
            </a:r>
            <a:endParaRPr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5445863" y="14956997"/>
            <a:ext cx="6048672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アプリ開発の</a:t>
            </a:r>
            <a:r>
              <a:rPr lang="ja-JP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最善策を理解できると考える．</a:t>
            </a:r>
            <a:endParaRPr lang="ja-JP" altLang="ja-JP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サブタイトル 2"/>
          <p:cNvSpPr>
            <a:spLocks noGrp="1"/>
          </p:cNvSpPr>
          <p:nvPr>
            <p:ph type="subTitle" idx="1"/>
          </p:nvPr>
        </p:nvSpPr>
        <p:spPr>
          <a:xfrm>
            <a:off x="-146920" y="12767063"/>
            <a:ext cx="21386800" cy="1217601"/>
          </a:xfrm>
        </p:spPr>
        <p:txBody>
          <a:bodyPr>
            <a:noAutofit/>
          </a:bodyPr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スマートフォン向け </a:t>
            </a:r>
            <a:r>
              <a:rPr lang="en-US" altLang="ja-JP" sz="4800" dirty="0">
                <a:solidFill>
                  <a:schemeClr val="tx1"/>
                </a:solidFill>
                <a:latin typeface="+mn-ea"/>
              </a:rPr>
              <a:t>OS </a:t>
            </a:r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市場の普及率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　　　　　　出典：インターネットコム</a:t>
            </a:r>
            <a:endParaRPr lang="en-US" altLang="ja-JP" sz="4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69703" y="-2"/>
            <a:ext cx="14695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>
                <a:latin typeface="+mj-ea"/>
                <a:ea typeface="+mj-ea"/>
              </a:rPr>
              <a:t>OS</a:t>
            </a:r>
            <a:r>
              <a:rPr kumimoji="1" lang="ja-JP" altLang="en-US" sz="8000" dirty="0" smtClean="0">
                <a:latin typeface="+mj-ea"/>
                <a:ea typeface="+mj-ea"/>
              </a:rPr>
              <a:t>別のアプリの違いについて</a:t>
            </a:r>
            <a:endParaRPr kumimoji="1" lang="en-US" altLang="ja-JP" sz="8000" dirty="0" smtClean="0">
              <a:latin typeface="+mj-ea"/>
              <a:ea typeface="+mj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62682"/>
              </p:ext>
            </p:extLst>
          </p:nvPr>
        </p:nvGraphicFramePr>
        <p:xfrm>
          <a:off x="11557496" y="21897975"/>
          <a:ext cx="9540913" cy="83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15"/>
                <a:gridCol w="8401698"/>
              </a:tblGrid>
              <a:tr h="980113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4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0" dirty="0" smtClean="0">
                          <a:solidFill>
                            <a:schemeClr val="tx1"/>
                          </a:solidFill>
                        </a:rPr>
                        <a:t>今後の展望</a:t>
                      </a:r>
                      <a:endParaRPr kumimoji="1" lang="en-US" altLang="ja-JP" sz="8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71287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①</a:t>
                      </a:r>
                      <a:endParaRPr kumimoji="1" lang="en-US" altLang="ja-JP" sz="4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レビューのデータを取得する方法を確認する</a:t>
                      </a:r>
                      <a:r>
                        <a:rPr kumimoji="1" lang="ja-JP" altLang="en-US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．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72740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②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ランキングとレビューを自動的に取得するプログラムを開発し，データを取得する</a:t>
                      </a:r>
                      <a:r>
                        <a:rPr kumimoji="1" lang="ja-JP" altLang="en-US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．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71287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③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ランキングとレビューの関係を表現するようなモデルを考える．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74193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モデルをデータにあてはめ、レビューとランキングの関係を明らかにする．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7921"/>
              </p:ext>
            </p:extLst>
          </p:nvPr>
        </p:nvGraphicFramePr>
        <p:xfrm>
          <a:off x="24567" y="1323437"/>
          <a:ext cx="2108240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5311"/>
                <a:gridCol w="6260988"/>
                <a:gridCol w="7296107"/>
              </a:tblGrid>
              <a:tr h="585153">
                <a:tc>
                  <a:txBody>
                    <a:bodyPr/>
                    <a:lstStyle/>
                    <a:p>
                      <a:pPr algn="ctr"/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AppStore(iOS)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r>
                        <a:rPr kumimoji="1" lang="ja-JP" altLang="en-US" sz="4800" baseline="0" dirty="0" smtClean="0">
                          <a:solidFill>
                            <a:sysClr val="windowText" lastClr="000000"/>
                          </a:solidFill>
                        </a:rPr>
                        <a:t> ストア</a:t>
                      </a:r>
                      <a:r>
                        <a:rPr kumimoji="1" lang="en-US" altLang="ja-JP" sz="4800" baseline="0" dirty="0" smtClean="0">
                          <a:solidFill>
                            <a:sysClr val="windowText" lastClr="000000"/>
                          </a:solidFill>
                        </a:rPr>
                        <a:t>(Android)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製造方法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単一機種向け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端末別開発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配布方法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審査が厳重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審査なし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販売方法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AppleID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アカウントを利用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アプリ内課金の仕方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が代行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自由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98153"/>
              </p:ext>
            </p:extLst>
          </p:nvPr>
        </p:nvGraphicFramePr>
        <p:xfrm>
          <a:off x="1836416" y="6586621"/>
          <a:ext cx="18410109" cy="1482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/>
                <a:gridCol w="4500620"/>
                <a:gridCol w="4342703"/>
                <a:gridCol w="4342703"/>
                <a:gridCol w="43427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麻雀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Plague </a:t>
                      </a:r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（ライン）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ATOK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iOS7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用のアプリ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application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でろーん 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FANTASY V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誓いのキスは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突然に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ウォーリー　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ポコパン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Poweramp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Full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ゴールデンエッグス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釣り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RPG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ドラゴンフィッシ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裏ワザ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iPhone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Sight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Recover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３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 craft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619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雲を走れ！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スクリーン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改造計画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パズル＆ドラゴン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プロ無料音楽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アルバム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 Movie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アニメ全話無料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アプリアイコン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camera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Titanium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Backup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激狩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Jigty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ジグソーパズル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Raziko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拡張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無料で音楽聞き放題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PIECE</a:t>
                      </a:r>
                    </a:p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RUNNING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DEER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HUNTER </a:t>
                      </a:r>
                    </a:p>
                    <a:p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スロット機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217444" y="5274891"/>
            <a:ext cx="8436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 smtClean="0">
                <a:latin typeface="+mj-ea"/>
                <a:ea typeface="+mj-ea"/>
              </a:rPr>
              <a:t>OS</a:t>
            </a:r>
            <a:r>
              <a:rPr lang="ja-JP" altLang="en-US" sz="8000" dirty="0" smtClean="0">
                <a:latin typeface="+mj-ea"/>
                <a:ea typeface="+mj-ea"/>
              </a:rPr>
              <a:t>別アプリデータ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84288" y="22052755"/>
            <a:ext cx="10333295" cy="7920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14400" indent="-914400">
              <a:buFont typeface="+mj-lt"/>
              <a:buAutoNum type="arabicPeriod"/>
            </a:pPr>
            <a:r>
              <a:rPr lang="ja-JP" altLang="en-US" sz="4800" smtClean="0"/>
              <a:t>「</a:t>
            </a:r>
            <a:r>
              <a:rPr lang="en-US" altLang="ja-JP" sz="4800" dirty="0"/>
              <a:t>OS</a:t>
            </a:r>
            <a:r>
              <a:rPr lang="ja-JP" altLang="en-US" sz="4800" dirty="0"/>
              <a:t>別アプリ」とは，</a:t>
            </a:r>
            <a:r>
              <a:rPr lang="en-US" altLang="ja-JP" sz="4800" dirty="0"/>
              <a:t>App Store</a:t>
            </a:r>
            <a:r>
              <a:rPr lang="ja-JP" altLang="en-US" sz="4800" dirty="0"/>
              <a:t>・</a:t>
            </a:r>
            <a:r>
              <a:rPr lang="en-US" altLang="ja-JP" sz="4800" dirty="0"/>
              <a:t>Play</a:t>
            </a:r>
            <a:r>
              <a:rPr lang="ja-JP" altLang="en-US" sz="4800" dirty="0"/>
              <a:t>ストアの有料・無料のランキングを</a:t>
            </a:r>
            <a:r>
              <a:rPr lang="en-US" altLang="ja-JP" sz="4800" dirty="0"/>
              <a:t>10</a:t>
            </a:r>
            <a:r>
              <a:rPr lang="ja-JP" altLang="en-US" sz="4800" dirty="0"/>
              <a:t>月</a:t>
            </a:r>
            <a:r>
              <a:rPr lang="en-US" altLang="ja-JP" sz="4800" dirty="0"/>
              <a:t>1</a:t>
            </a:r>
            <a:r>
              <a:rPr lang="ja-JP" altLang="en-US" sz="4800" dirty="0"/>
              <a:t>日から</a:t>
            </a:r>
            <a:r>
              <a:rPr lang="en-US" altLang="ja-JP" sz="4800" dirty="0"/>
              <a:t>10</a:t>
            </a:r>
            <a:r>
              <a:rPr lang="ja-JP" altLang="en-US" sz="4800" dirty="0"/>
              <a:t>月</a:t>
            </a:r>
            <a:r>
              <a:rPr lang="en-US" altLang="ja-JP" sz="4800" dirty="0"/>
              <a:t>8</a:t>
            </a:r>
            <a:r>
              <a:rPr lang="ja-JP" altLang="en-US" sz="4800" dirty="0"/>
              <a:t>日の現時点での最新のデータである．</a:t>
            </a:r>
            <a:endParaRPr lang="en-US" altLang="ja-JP" sz="4800" dirty="0"/>
          </a:p>
          <a:p>
            <a:pPr marL="914400" indent="-914400">
              <a:buFont typeface="+mj-lt"/>
              <a:buAutoNum type="arabicPeriod"/>
            </a:pPr>
            <a:r>
              <a:rPr lang="ja-JP" altLang="en-US" sz="4800" dirty="0"/>
              <a:t>このデータからランキングやレビューを読み取る．</a:t>
            </a:r>
            <a:endParaRPr lang="en-US" altLang="ja-JP" sz="4800" dirty="0"/>
          </a:p>
          <a:p>
            <a:pPr marL="914400" indent="-914400">
              <a:buFont typeface="+mj-lt"/>
              <a:buAutoNum type="arabicPeriod"/>
            </a:pPr>
            <a:r>
              <a:rPr lang="ja-JP" altLang="en-US" sz="4800" dirty="0"/>
              <a:t>どのような自動取得プログラムが最適なのか・上位にあるアプリのランキングとレビューの関係性を調査する．</a:t>
            </a:r>
          </a:p>
        </p:txBody>
      </p:sp>
    </p:spTree>
    <p:extLst>
      <p:ext uri="{BB962C8B-B14F-4D97-AF65-F5344CB8AC3E}">
        <p14:creationId xmlns:p14="http://schemas.microsoft.com/office/powerpoint/2010/main" val="15994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8528</TotalTime>
  <Words>367</Words>
  <Application>Microsoft Office PowerPoint</Application>
  <PresentationFormat>ユーザー設定</PresentationFormat>
  <Paragraphs>111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masuda</dc:creator>
  <cp:lastModifiedBy>masuda</cp:lastModifiedBy>
  <cp:revision>99</cp:revision>
  <cp:lastPrinted>2012-12-13T11:56:14Z</cp:lastPrinted>
  <dcterms:created xsi:type="dcterms:W3CDTF">2012-12-05T05:38:25Z</dcterms:created>
  <dcterms:modified xsi:type="dcterms:W3CDTF">2013-10-10T05:50:18Z</dcterms:modified>
</cp:coreProperties>
</file>