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3"/>
  </p:notesMasterIdLst>
  <p:sldIdLst>
    <p:sldId id="264" r:id="rId2"/>
  </p:sldIdLst>
  <p:sldSz cx="21386800" cy="30279975"/>
  <p:notesSz cx="6797675" cy="9926638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70"/>
    <a:srgbClr val="0FD6DB"/>
    <a:srgbClr val="001812"/>
    <a:srgbClr val="FFFFFF"/>
    <a:srgbClr val="F8F8F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25" autoAdjust="0"/>
    <p:restoredTop sz="96429" autoAdjust="0"/>
  </p:normalViewPr>
  <p:slideViewPr>
    <p:cSldViewPr>
      <p:cViewPr>
        <p:scale>
          <a:sx n="20" d="100"/>
          <a:sy n="20" d="100"/>
        </p:scale>
        <p:origin x="4242" y="62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2016/12/14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22964-6963-45B4-9F39-6B1745C822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91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3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4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9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5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1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2016/12/14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7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正方形/長方形 90"/>
          <p:cNvSpPr/>
          <p:nvPr/>
        </p:nvSpPr>
        <p:spPr>
          <a:xfrm>
            <a:off x="0" y="14894687"/>
            <a:ext cx="21437938" cy="8236036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942" y="19584521"/>
            <a:ext cx="20876805" cy="33060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9" name="正方形/長方形 98"/>
          <p:cNvSpPr/>
          <p:nvPr/>
        </p:nvSpPr>
        <p:spPr>
          <a:xfrm>
            <a:off x="0" y="10610112"/>
            <a:ext cx="21437938" cy="4672702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10718345" y="10857122"/>
            <a:ext cx="10297144" cy="4110467"/>
          </a:xfrm>
          <a:prstGeom prst="rect">
            <a:avLst/>
          </a:prstGeom>
          <a:solidFill>
            <a:schemeClr val="bg1"/>
          </a:solidFill>
          <a:ln w="76200">
            <a:solidFill>
              <a:srgbClr val="0FD6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6E0"/>
              </a:clrFrom>
              <a:clrTo>
                <a:srgbClr val="FFF6E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9703" y="10888114"/>
            <a:ext cx="10297144" cy="4069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stelsSmooth/>
                    </a14:imgEffect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135" y="10901330"/>
            <a:ext cx="10142119" cy="40618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6" name="テキスト ボックス 115"/>
          <p:cNvSpPr txBox="1"/>
          <p:nvPr/>
        </p:nvSpPr>
        <p:spPr>
          <a:xfrm>
            <a:off x="918900" y="19423945"/>
            <a:ext cx="92476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7200" dirty="0" smtClean="0">
              <a:solidFill>
                <a:srgbClr val="0FD6DB"/>
              </a:solidFill>
            </a:endParaRPr>
          </a:p>
          <a:p>
            <a:r>
              <a:rPr lang="ja-JP" altLang="en-US" sz="4000" dirty="0" smtClean="0"/>
              <a:t>手書きの数字</a:t>
            </a:r>
            <a:r>
              <a:rPr lang="en-US" altLang="ja-JP" sz="4000" dirty="0"/>
              <a:t>(</a:t>
            </a:r>
            <a:r>
              <a:rPr lang="en-US" altLang="ja-JP" sz="4000" dirty="0" smtClean="0"/>
              <a:t>0~9)</a:t>
            </a:r>
            <a:r>
              <a:rPr lang="ja-JP" altLang="en-US" sz="4000" dirty="0" smtClean="0"/>
              <a:t>の画像が大量</a:t>
            </a:r>
            <a:r>
              <a:rPr lang="ja-JP" altLang="en-US" sz="4000" dirty="0" smtClean="0"/>
              <a:t>に</a:t>
            </a:r>
            <a:endParaRPr lang="en-US" altLang="ja-JP" sz="4000" dirty="0" smtClean="0"/>
          </a:p>
          <a:p>
            <a:r>
              <a:rPr lang="ja-JP" altLang="en-US" sz="4000" dirty="0" smtClean="0"/>
              <a:t>入った</a:t>
            </a:r>
            <a:r>
              <a:rPr lang="ja-JP" altLang="en-US" sz="4000" dirty="0" smtClean="0"/>
              <a:t>データセット，</a:t>
            </a:r>
            <a:r>
              <a:rPr lang="en-US" altLang="ja-JP" sz="4800" dirty="0" smtClean="0"/>
              <a:t>MNIST</a:t>
            </a:r>
            <a:r>
              <a:rPr lang="ja-JP" altLang="en-US" sz="4000" dirty="0" smtClean="0"/>
              <a:t>を</a:t>
            </a:r>
            <a:endParaRPr lang="en-US" altLang="ja-JP" sz="4000" dirty="0" smtClean="0"/>
          </a:p>
          <a:p>
            <a:r>
              <a:rPr lang="ja-JP" altLang="en-US" sz="5400" u="sng" dirty="0" smtClean="0">
                <a:solidFill>
                  <a:schemeClr val="bg2">
                    <a:lumMod val="10000"/>
                  </a:schemeClr>
                </a:solidFill>
              </a:rPr>
              <a:t>サンプルとして</a:t>
            </a:r>
            <a:r>
              <a:rPr lang="ja-JP" altLang="en-US" sz="5400" u="sng" dirty="0">
                <a:solidFill>
                  <a:schemeClr val="bg2">
                    <a:lumMod val="10000"/>
                  </a:schemeClr>
                </a:solidFill>
              </a:rPr>
              <a:t>解析</a:t>
            </a:r>
            <a:r>
              <a:rPr lang="ja-JP" altLang="en-US" sz="5400" u="sng" dirty="0" smtClean="0">
                <a:solidFill>
                  <a:schemeClr val="bg2">
                    <a:lumMod val="10000"/>
                  </a:schemeClr>
                </a:solidFill>
              </a:rPr>
              <a:t>してみる</a:t>
            </a:r>
            <a:endParaRPr kumimoji="1" lang="en-US" altLang="ja-JP" sz="5400" u="sng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1595073" y="9822940"/>
            <a:ext cx="5166730" cy="16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7073" y="8743342"/>
            <a:ext cx="1304925" cy="514350"/>
          </a:xfrm>
          <a:prstGeom prst="rect">
            <a:avLst/>
          </a:prstGeom>
        </p:spPr>
      </p:pic>
      <p:sp>
        <p:nvSpPr>
          <p:cNvPr id="55" name="円/楕円 54"/>
          <p:cNvSpPr/>
          <p:nvPr/>
        </p:nvSpPr>
        <p:spPr>
          <a:xfrm>
            <a:off x="8799379" y="7299367"/>
            <a:ext cx="3387302" cy="3392620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FD6DB"/>
                </a:solidFill>
              </a:ln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3368303" y="7396816"/>
            <a:ext cx="585139" cy="546606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2791112" y="10104560"/>
            <a:ext cx="548250" cy="569432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743669" y="8710659"/>
            <a:ext cx="1764196" cy="1853062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299783" y="7612260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21386800" cy="4209721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587095" y="223789"/>
            <a:ext cx="2153039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8000" b="1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ディープラーニングによる </a:t>
            </a:r>
            <a:endParaRPr lang="en-US" altLang="ja-JP" sz="8000" b="1" dirty="0" smtClean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lvl="1"/>
            <a:r>
              <a:rPr lang="en-US" altLang="ja-JP" sz="8000" b="1" dirty="0" smtClean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Web </a:t>
            </a:r>
            <a:r>
              <a:rPr lang="ja-JP" altLang="en-US" sz="8000" b="1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デザイン解析</a:t>
            </a:r>
          </a:p>
          <a:p>
            <a:endParaRPr kumimoji="1" lang="ja-JP" altLang="en-US" sz="6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3536" y="2868295"/>
            <a:ext cx="97930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矢吹研究室</a:t>
            </a:r>
            <a:r>
              <a:rPr kumimoji="1" lang="en-US" altLang="ja-JP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1442104</a:t>
            </a:r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増田準</a:t>
            </a:r>
            <a:endParaRPr kumimoji="1" lang="ja-JP" altLang="en-US" u="sng" dirty="0">
              <a:solidFill>
                <a:schemeClr val="bg1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7144780" y="951758"/>
            <a:ext cx="4789167" cy="48983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758" y="2220080"/>
            <a:ext cx="1888282" cy="1888282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-2202" y="4502559"/>
            <a:ext cx="21386800" cy="1082990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2632" y="5665343"/>
            <a:ext cx="2255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機械学習の一つで，人間の神経経路を基に</a:t>
            </a:r>
            <a:r>
              <a:rPr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したアルゴリズム</a:t>
            </a:r>
            <a:endParaRPr lang="en-US" altLang="ja-JP" sz="5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632" y="6590009"/>
            <a:ext cx="20450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入力された学習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データ（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画像や音声等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）の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特徴を積み重ね，出力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する．</a:t>
            </a:r>
            <a:endParaRPr lang="en-US" altLang="ja-JP" sz="44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403" y="4542966"/>
            <a:ext cx="14557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kumimoji="1" lang="ja-JP" altLang="en-US" sz="6000" b="1" dirty="0" smtClean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ディープラーニングとは</a:t>
            </a:r>
            <a:endParaRPr kumimoji="1" lang="ja-JP" altLang="en-US" sz="6000" b="1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4" y="7934646"/>
            <a:ext cx="1443807" cy="1443807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21" y="9054001"/>
            <a:ext cx="1150305" cy="1150305"/>
          </a:xfrm>
          <a:prstGeom prst="rect">
            <a:avLst/>
          </a:prstGeom>
        </p:spPr>
      </p:pic>
      <p:sp>
        <p:nvSpPr>
          <p:cNvPr id="49" name="円/楕円 48"/>
          <p:cNvSpPr/>
          <p:nvPr/>
        </p:nvSpPr>
        <p:spPr>
          <a:xfrm>
            <a:off x="3339362" y="7699433"/>
            <a:ext cx="1242138" cy="1324277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28" y="7905424"/>
            <a:ext cx="909043" cy="909043"/>
          </a:xfrm>
          <a:prstGeom prst="rect">
            <a:avLst/>
          </a:prstGeom>
        </p:spPr>
      </p:pic>
      <p:sp>
        <p:nvSpPr>
          <p:cNvPr id="51" name="円/楕円 50"/>
          <p:cNvSpPr/>
          <p:nvPr/>
        </p:nvSpPr>
        <p:spPr>
          <a:xfrm>
            <a:off x="908953" y="8541467"/>
            <a:ext cx="713981" cy="73500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05" y="8138941"/>
            <a:ext cx="2026932" cy="2026932"/>
          </a:xfrm>
          <a:prstGeom prst="rect">
            <a:avLst/>
          </a:prstGeom>
        </p:spPr>
      </p:pic>
      <p:sp>
        <p:nvSpPr>
          <p:cNvPr id="57" name="正方形/長方形 56"/>
          <p:cNvSpPr/>
          <p:nvPr/>
        </p:nvSpPr>
        <p:spPr>
          <a:xfrm>
            <a:off x="3714706" y="8932834"/>
            <a:ext cx="4150494" cy="152243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16016165" y="7351726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18002687" y="8620387"/>
            <a:ext cx="2232248" cy="2196798"/>
          </a:xfrm>
          <a:prstGeom prst="ellipse">
            <a:avLst/>
          </a:prstGeom>
          <a:solidFill>
            <a:schemeClr val="bg1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827" y="7618739"/>
            <a:ext cx="1443807" cy="1443807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50923" y="8993534"/>
            <a:ext cx="1307496" cy="1450504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1638119" y="8434909"/>
            <a:ext cx="3384785" cy="185478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79875" y="8308749"/>
            <a:ext cx="910705" cy="430972"/>
          </a:xfrm>
          <a:prstGeom prst="rect">
            <a:avLst/>
          </a:prstGeom>
        </p:spPr>
      </p:pic>
      <p:sp>
        <p:nvSpPr>
          <p:cNvPr id="69" name="二等辺三角形 68"/>
          <p:cNvSpPr/>
          <p:nvPr/>
        </p:nvSpPr>
        <p:spPr>
          <a:xfrm rot="5400000">
            <a:off x="16996855" y="9371967"/>
            <a:ext cx="511632" cy="1051795"/>
          </a:xfrm>
          <a:prstGeom prst="triangle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6687442" y="9856402"/>
            <a:ext cx="195611" cy="7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6663997" y="9913563"/>
            <a:ext cx="19561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4785181" y="7755337"/>
            <a:ext cx="2953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Learning!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2753229" y="7326708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Match!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2925642" y="8697848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Another!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362891" y="10880815"/>
            <a:ext cx="42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背景・目的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5010711" y="10844785"/>
            <a:ext cx="42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手法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87903" y="11595576"/>
            <a:ext cx="107642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sz="4800" dirty="0" smtClean="0"/>
              <a:t>Web</a:t>
            </a:r>
            <a:r>
              <a:rPr kumimoji="1" lang="ja-JP" altLang="en-US" sz="4800" dirty="0" smtClean="0"/>
              <a:t>デザインにも</a:t>
            </a:r>
            <a:r>
              <a:rPr lang="ja-JP" altLang="en-US" sz="4800" dirty="0" smtClean="0"/>
              <a:t>ト</a:t>
            </a:r>
            <a:r>
              <a:rPr kumimoji="1" lang="ja-JP" altLang="en-US" sz="4800" dirty="0" smtClean="0"/>
              <a:t>レンドがある？</a:t>
            </a:r>
            <a:endParaRPr kumimoji="1" lang="en-US" altLang="ja-JP" sz="4800" dirty="0" smtClean="0"/>
          </a:p>
          <a:p>
            <a:r>
              <a:rPr lang="ja-JP" altLang="en-US" sz="3600" dirty="0"/>
              <a:t>　</a:t>
            </a:r>
            <a:r>
              <a:rPr lang="ja-JP" altLang="en-US" sz="3600" dirty="0" smtClean="0"/>
              <a:t>トレンドとは人間の感性によって成り立つも</a:t>
            </a:r>
            <a:r>
              <a:rPr lang="ja-JP" altLang="en-US" sz="3600" dirty="0"/>
              <a:t>の</a:t>
            </a:r>
            <a:endParaRPr kumimoji="1" lang="ja-JP" altLang="en-US" sz="36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62144" y="13118675"/>
            <a:ext cx="11374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001570"/>
                </a:solidFill>
              </a:rPr>
              <a:t>→</a:t>
            </a:r>
            <a:r>
              <a:rPr kumimoji="1" lang="ja-JP" altLang="en-US" sz="5400" u="sng" dirty="0" smtClean="0">
                <a:solidFill>
                  <a:srgbClr val="001570"/>
                </a:solidFill>
              </a:rPr>
              <a:t>ディープラーニング</a:t>
            </a:r>
            <a:r>
              <a:rPr lang="ja-JP" altLang="en-US" sz="5400" u="sng" dirty="0" smtClean="0">
                <a:solidFill>
                  <a:srgbClr val="001570"/>
                </a:solidFill>
              </a:rPr>
              <a:t>を使えば</a:t>
            </a:r>
            <a:endParaRPr lang="en-US" altLang="ja-JP" sz="5400" u="sng" dirty="0" smtClean="0">
              <a:solidFill>
                <a:srgbClr val="001570"/>
              </a:solidFill>
            </a:endParaRPr>
          </a:p>
          <a:p>
            <a:r>
              <a:rPr lang="ja-JP" altLang="en-US" sz="5400" u="sng" dirty="0" smtClean="0">
                <a:solidFill>
                  <a:srgbClr val="001570"/>
                </a:solidFill>
              </a:rPr>
              <a:t>トレンドの</a:t>
            </a:r>
            <a:r>
              <a:rPr lang="ja-JP" altLang="en-US" sz="5400" u="sng" dirty="0">
                <a:solidFill>
                  <a:srgbClr val="001570"/>
                </a:solidFill>
              </a:rPr>
              <a:t>存在</a:t>
            </a:r>
            <a:r>
              <a:rPr lang="ja-JP" altLang="en-US" sz="5400" u="sng" dirty="0" smtClean="0">
                <a:solidFill>
                  <a:srgbClr val="001570"/>
                </a:solidFill>
              </a:rPr>
              <a:t>を証明できる！</a:t>
            </a:r>
            <a:endParaRPr kumimoji="1" lang="ja-JP" altLang="en-US" sz="5400" u="sng" dirty="0">
              <a:solidFill>
                <a:srgbClr val="001570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0993455" y="11621223"/>
            <a:ext cx="998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4000" dirty="0" smtClean="0">
              <a:solidFill>
                <a:srgbClr val="001570"/>
              </a:solidFill>
            </a:endParaRPr>
          </a:p>
        </p:txBody>
      </p:sp>
      <p:sp>
        <p:nvSpPr>
          <p:cNvPr id="100" name="円/楕円 99"/>
          <p:cNvSpPr/>
          <p:nvPr/>
        </p:nvSpPr>
        <p:spPr>
          <a:xfrm>
            <a:off x="1599796" y="7456494"/>
            <a:ext cx="604926" cy="655592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2923007" y="10339467"/>
            <a:ext cx="497600" cy="199145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2930676" y="9650776"/>
            <a:ext cx="155045" cy="90699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2881625" y="10138604"/>
            <a:ext cx="142209" cy="26687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05102" y="19431951"/>
            <a:ext cx="3563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 smtClean="0">
                <a:solidFill>
                  <a:srgbClr val="00157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MNIST</a:t>
            </a:r>
            <a:endParaRPr kumimoji="1" lang="ja-JP" altLang="en-US" sz="8000" dirty="0">
              <a:solidFill>
                <a:srgbClr val="00157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5" name="二等辺三角形 14"/>
          <p:cNvSpPr/>
          <p:nvPr/>
        </p:nvSpPr>
        <p:spPr>
          <a:xfrm rot="5400000">
            <a:off x="9680655" y="20911713"/>
            <a:ext cx="1632588" cy="772690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47740" y="20186027"/>
            <a:ext cx="775032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500" dirty="0" smtClean="0">
                <a:solidFill>
                  <a:srgbClr val="001570"/>
                </a:solidFill>
                <a:latin typeface="Impact" panose="020B0806030902050204" pitchFamily="34" charset="0"/>
              </a:rPr>
              <a:t>99.04</a:t>
            </a:r>
            <a:r>
              <a:rPr lang="en-US" altLang="ja-JP" sz="12500" dirty="0">
                <a:solidFill>
                  <a:srgbClr val="001570"/>
                </a:solidFill>
                <a:latin typeface="Impact" panose="020B0806030902050204" pitchFamily="34" charset="0"/>
              </a:rPr>
              <a:t>%</a:t>
            </a:r>
            <a:endParaRPr kumimoji="1" lang="ja-JP" altLang="en-US" sz="12500" dirty="0">
              <a:solidFill>
                <a:srgbClr val="001570"/>
              </a:solidFill>
              <a:latin typeface="Impact" panose="020B080603090205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549499" y="19446753"/>
            <a:ext cx="3615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solidFill>
                  <a:srgbClr val="001570"/>
                </a:solidFill>
              </a:rPr>
              <a:t>Caffe</a:t>
            </a:r>
            <a:r>
              <a:rPr lang="ja-JP" altLang="en-US" sz="3600" dirty="0">
                <a:solidFill>
                  <a:srgbClr val="001570"/>
                </a:solidFill>
              </a:rPr>
              <a:t>の</a:t>
            </a:r>
            <a:r>
              <a:rPr lang="ja-JP" altLang="en-US" sz="3600" dirty="0" smtClean="0">
                <a:solidFill>
                  <a:srgbClr val="001570"/>
                </a:solidFill>
              </a:rPr>
              <a:t>正解率</a:t>
            </a:r>
            <a:endParaRPr lang="en-US" altLang="ja-JP" sz="3600" dirty="0">
              <a:solidFill>
                <a:srgbClr val="00157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915541" y="21969313"/>
            <a:ext cx="614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rgbClr val="001570"/>
                </a:solidFill>
              </a:rPr>
              <a:t>※</a:t>
            </a:r>
            <a:r>
              <a:rPr lang="ja-JP" altLang="en-US" sz="3200" dirty="0" smtClean="0">
                <a:solidFill>
                  <a:srgbClr val="001570"/>
                </a:solidFill>
              </a:rPr>
              <a:t>学習</a:t>
            </a:r>
            <a:r>
              <a:rPr lang="en-US" altLang="ja-JP" sz="3200" dirty="0" smtClean="0">
                <a:solidFill>
                  <a:srgbClr val="001570"/>
                </a:solidFill>
              </a:rPr>
              <a:t>6000</a:t>
            </a:r>
            <a:r>
              <a:rPr lang="ja-JP" altLang="en-US" sz="3200" dirty="0" smtClean="0">
                <a:solidFill>
                  <a:srgbClr val="001570"/>
                </a:solidFill>
              </a:rPr>
              <a:t>枚／テスト</a:t>
            </a:r>
            <a:r>
              <a:rPr lang="en-US" altLang="ja-JP" sz="3200" dirty="0" smtClean="0">
                <a:solidFill>
                  <a:srgbClr val="001570"/>
                </a:solidFill>
              </a:rPr>
              <a:t>10000</a:t>
            </a:r>
            <a:r>
              <a:rPr lang="ja-JP" altLang="en-US" sz="3200" dirty="0" smtClean="0">
                <a:solidFill>
                  <a:srgbClr val="001570"/>
                </a:solidFill>
              </a:rPr>
              <a:t>枚</a:t>
            </a:r>
            <a:endParaRPr kumimoji="1" lang="ja-JP" altLang="en-US" sz="3200" dirty="0">
              <a:solidFill>
                <a:srgbClr val="001570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6548266" y="19805853"/>
            <a:ext cx="1048520" cy="2746953"/>
          </a:xfrm>
          <a:prstGeom prst="line">
            <a:avLst/>
          </a:prstGeom>
          <a:ln w="76200">
            <a:solidFill>
              <a:srgbClr val="0015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7449839" y="19730262"/>
            <a:ext cx="4054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　　　　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比較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r>
              <a:rPr kumimoji="1" lang="en-US" altLang="ja-JP" sz="4000" dirty="0" err="1" smtClean="0"/>
              <a:t>Tensorflow</a:t>
            </a:r>
            <a:r>
              <a:rPr kumimoji="1" lang="ja-JP" altLang="en-US" sz="2400" dirty="0" smtClean="0"/>
              <a:t>の正解率</a:t>
            </a:r>
            <a:endParaRPr kumimoji="1" lang="ja-JP" altLang="en-US" sz="24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7510918" y="21008095"/>
            <a:ext cx="36015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dirty="0" smtClean="0">
                <a:solidFill>
                  <a:srgbClr val="001570"/>
                </a:solidFill>
                <a:latin typeface="Impact" panose="020B0806030902050204" pitchFamily="34" charset="0"/>
              </a:rPr>
              <a:t>91.59%</a:t>
            </a:r>
            <a:endParaRPr kumimoji="1" lang="ja-JP" altLang="en-US" sz="8800" dirty="0">
              <a:solidFill>
                <a:srgbClr val="001570"/>
              </a:solidFill>
              <a:latin typeface="Impact" panose="020B0806030902050204" pitchFamily="34" charset="0"/>
            </a:endParaRPr>
          </a:p>
        </p:txBody>
      </p:sp>
      <p:sp>
        <p:nvSpPr>
          <p:cNvPr id="98" name="二等辺三角形 97"/>
          <p:cNvSpPr/>
          <p:nvPr/>
        </p:nvSpPr>
        <p:spPr>
          <a:xfrm rot="5400000">
            <a:off x="9092817" y="20911714"/>
            <a:ext cx="1632588" cy="772690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端子 13"/>
          <p:cNvSpPr/>
          <p:nvPr/>
        </p:nvSpPr>
        <p:spPr>
          <a:xfrm>
            <a:off x="780897" y="23368751"/>
            <a:ext cx="6530985" cy="1051260"/>
          </a:xfrm>
          <a:prstGeom prst="flowChartTerminator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rgbClr val="FFFFFF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Web</a:t>
            </a:r>
            <a:r>
              <a:rPr kumimoji="1" lang="ja-JP" altLang="en-US" sz="5400" dirty="0" smtClean="0">
                <a:solidFill>
                  <a:srgbClr val="FFFFFF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デザイン解析</a:t>
            </a:r>
            <a:endParaRPr kumimoji="1" lang="ja-JP" altLang="en-US" sz="5400" dirty="0">
              <a:solidFill>
                <a:srgbClr val="FFFFFF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8" y="24658039"/>
            <a:ext cx="2291188" cy="188343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03" y="24644454"/>
            <a:ext cx="2291188" cy="1883435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38" y="26564811"/>
            <a:ext cx="2291188" cy="1883435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38" y="24644453"/>
            <a:ext cx="2291188" cy="1883435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03" y="26564810"/>
            <a:ext cx="2291188" cy="1883435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1" y="26564811"/>
            <a:ext cx="2291188" cy="1883435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378" y="25010876"/>
            <a:ext cx="2359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YouTube</a:t>
            </a:r>
            <a:endParaRPr kumimoji="1" lang="ja-JP" altLang="en-US" sz="4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806186" y="25010876"/>
            <a:ext cx="2590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Wikipedia</a:t>
            </a:r>
            <a:endParaRPr kumimoji="1" lang="ja-JP" altLang="en-US" sz="4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277633" y="24894933"/>
            <a:ext cx="2035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/>
              <a:t>Yaho</a:t>
            </a:r>
            <a:r>
              <a:rPr lang="en-US" altLang="ja-JP" sz="5400" dirty="0"/>
              <a:t>o</a:t>
            </a:r>
            <a:endParaRPr kumimoji="1" lang="ja-JP" altLang="en-US" sz="5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14745" y="26928733"/>
            <a:ext cx="2035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Amazon</a:t>
            </a:r>
            <a:endParaRPr kumimoji="1" lang="ja-JP" altLang="en-US" sz="44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911917" y="26989217"/>
            <a:ext cx="205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Micro</a:t>
            </a:r>
            <a:r>
              <a:rPr lang="en-US" altLang="ja-JP" sz="3600" dirty="0"/>
              <a:t>soft</a:t>
            </a:r>
            <a:endParaRPr kumimoji="1" lang="ja-JP" altLang="en-US" sz="36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239388" y="26867177"/>
            <a:ext cx="2035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/>
              <a:t>Google</a:t>
            </a:r>
            <a:endParaRPr kumimoji="1" lang="ja-JP" altLang="en-US" sz="4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7544" y="28458124"/>
            <a:ext cx="8220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1996</a:t>
            </a:r>
            <a:r>
              <a:rPr lang="en-US" altLang="ja-JP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~</a:t>
            </a:r>
            <a:r>
              <a:rPr kumimoji="1" lang="en-US" altLang="ja-JP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2016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ページ計</a:t>
            </a:r>
            <a:r>
              <a:rPr kumimoji="1" lang="en-US" altLang="ja-JP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56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枚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を</a:t>
            </a:r>
            <a:endParaRPr kumimoji="1" lang="en-US" altLang="ja-JP" sz="4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キャプチャ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し，</a:t>
            </a:r>
            <a:r>
              <a:rPr lang="en-US" altLang="ja-JP" sz="4400" dirty="0" err="1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Caffe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で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</a:t>
            </a:r>
            <a:endParaRPr kumimoji="1" lang="en-US" altLang="ja-JP" sz="4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44239" y="26221324"/>
            <a:ext cx="81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i="1" dirty="0" smtClean="0">
                <a:latin typeface="Haettenschweiler" panose="020B0706040902060204" pitchFamily="34" charset="0"/>
              </a:rPr>
              <a:t>But…</a:t>
            </a:r>
            <a:endParaRPr kumimoji="1" lang="ja-JP" altLang="en-US" sz="3200" i="1" dirty="0">
              <a:latin typeface="Haettenschweiler" panose="020B0706040902060204" pitchFamily="34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7446204" y="26734091"/>
            <a:ext cx="904511" cy="144016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/>
          <p:cNvSpPr/>
          <p:nvPr/>
        </p:nvSpPr>
        <p:spPr>
          <a:xfrm rot="5400000">
            <a:off x="8416789" y="26473496"/>
            <a:ext cx="389013" cy="665206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8983802" y="23540536"/>
            <a:ext cx="12400795" cy="6739439"/>
          </a:xfrm>
          <a:prstGeom prst="rect">
            <a:avLst/>
          </a:prstGeom>
          <a:solidFill>
            <a:srgbClr val="0FD6DB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9128286" y="23732229"/>
            <a:ext cx="5857487" cy="6241405"/>
          </a:xfrm>
          <a:prstGeom prst="rect">
            <a:avLst/>
          </a:prstGeom>
          <a:solidFill>
            <a:srgbClr val="FFFFFF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3</a:t>
            </a:r>
            <a:r>
              <a:rPr lang="ja-JP" altLang="en-US" sz="32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日間プログラムを動かした</a:t>
            </a:r>
            <a:r>
              <a:rPr lang="ja-JP" altLang="en-US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が</a:t>
            </a:r>
            <a:endParaRPr lang="en-US" altLang="ja-JP" sz="32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学習は</a:t>
            </a:r>
            <a:r>
              <a:rPr lang="ja-JP" altLang="en-US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終わらなかった</a:t>
            </a:r>
            <a:r>
              <a:rPr lang="en-US" altLang="ja-JP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…</a:t>
            </a:r>
          </a:p>
          <a:p>
            <a:r>
              <a:rPr lang="ja-JP" altLang="en-US" sz="16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endParaRPr lang="en-US" altLang="ja-JP" sz="16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原因</a:t>
            </a:r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endParaRPr lang="en-US" altLang="ja-JP" sz="11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Web</a:t>
            </a:r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ページではサイズが</a:t>
            </a:r>
            <a:r>
              <a:rPr lang="ja-JP" altLang="en-US" sz="24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大きすぎた</a:t>
            </a:r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endParaRPr lang="en-US" altLang="ja-JP" sz="10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CPU</a:t>
            </a:r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のみの可動で処理が</a:t>
            </a:r>
            <a:r>
              <a:rPr lang="ja-JP" altLang="en-US" sz="24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遅れた</a:t>
            </a:r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1026" name="Picture 2" descr="http://www.scalescale.com/wp-content/uploads/2014/08/cpu-vs-gpu11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427" y="27506527"/>
            <a:ext cx="5651468" cy="22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15130256" y="23732229"/>
            <a:ext cx="6076312" cy="62414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1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レイヤーの設定を学び，学習画像のサイズ設定を変える． </a:t>
            </a: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1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動作環境に </a:t>
            </a:r>
            <a:r>
              <a:rPr lang="en-US" altLang="ja-JP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GPU </a:t>
            </a: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を導入する． </a:t>
            </a: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検証用データを与え，正解率を</a:t>
            </a:r>
            <a:r>
              <a:rPr lang="ja-JP" altLang="en-US" sz="28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出す．</a:t>
            </a:r>
            <a:endParaRPr lang="en-US" altLang="ja-JP" sz="28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その後</a:t>
            </a: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，必要に応じて学習画像の追加等を</a:t>
            </a:r>
            <a:r>
              <a:rPr lang="ja-JP" altLang="en-US" sz="28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行う．</a:t>
            </a:r>
            <a:endParaRPr kumimoji="1" lang="ja-JP" altLang="en-US" sz="36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9133721" y="23732229"/>
            <a:ext cx="2567065" cy="554007"/>
          </a:xfrm>
          <a:prstGeom prst="rect">
            <a:avLst/>
          </a:prstGeom>
          <a:solidFill>
            <a:srgbClr val="0FD6DB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</a:t>
            </a:r>
            <a:endParaRPr kumimoji="1" lang="ja-JP" altLang="en-US" sz="3600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5123392" y="23726633"/>
            <a:ext cx="2567065" cy="554007"/>
          </a:xfrm>
          <a:prstGeom prst="rect">
            <a:avLst/>
          </a:prstGeom>
          <a:solidFill>
            <a:srgbClr val="0FD6DB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今後</a:t>
            </a:r>
            <a:endParaRPr kumimoji="1" lang="ja-JP" altLang="en-US" sz="3600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37038" y="11499517"/>
            <a:ext cx="100062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001570"/>
                </a:solidFill>
              </a:rPr>
              <a:t>１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．インターネットアーカイブにある過去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~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現在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r>
              <a:rPr kumimoji="1" lang="ja-JP" altLang="en-US" sz="4000" dirty="0" smtClean="0">
                <a:solidFill>
                  <a:srgbClr val="001570"/>
                </a:solidFill>
              </a:rPr>
              <a:t>　　 </a:t>
            </a:r>
            <a:r>
              <a:rPr kumimoji="1" lang="ja-JP" altLang="en-US" sz="4000" dirty="0" err="1" smtClean="0">
                <a:solidFill>
                  <a:srgbClr val="001570"/>
                </a:solidFill>
              </a:rPr>
              <a:t>の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ページを複数</a:t>
            </a:r>
            <a:r>
              <a:rPr lang="ja-JP" altLang="en-US" sz="4000" dirty="0">
                <a:solidFill>
                  <a:srgbClr val="001570"/>
                </a:solidFill>
              </a:rPr>
              <a:t>枚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キャプチャ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r>
              <a:rPr lang="ja-JP" altLang="en-US" sz="4000" dirty="0" smtClean="0">
                <a:solidFill>
                  <a:srgbClr val="001570"/>
                </a:solidFill>
              </a:rPr>
              <a:t>２．</a:t>
            </a:r>
            <a:r>
              <a:rPr lang="en-US" altLang="ja-JP" sz="4000" dirty="0" smtClean="0">
                <a:solidFill>
                  <a:srgbClr val="001570"/>
                </a:solidFill>
              </a:rPr>
              <a:t>Web</a:t>
            </a:r>
            <a:r>
              <a:rPr lang="ja-JP" altLang="en-US" sz="4000" dirty="0" smtClean="0">
                <a:solidFill>
                  <a:srgbClr val="001570"/>
                </a:solidFill>
              </a:rPr>
              <a:t>ページの画像を年代別にタグ付けし，</a:t>
            </a:r>
            <a:endParaRPr lang="en-US" altLang="ja-JP" sz="4000" dirty="0" smtClean="0">
              <a:solidFill>
                <a:srgbClr val="001570"/>
              </a:solidFill>
            </a:endParaRPr>
          </a:p>
          <a:p>
            <a:r>
              <a:rPr lang="ja-JP" altLang="en-US" sz="4000" dirty="0">
                <a:solidFill>
                  <a:srgbClr val="001570"/>
                </a:solidFill>
              </a:rPr>
              <a:t>　</a:t>
            </a:r>
            <a:r>
              <a:rPr lang="ja-JP" altLang="en-US" sz="4000" dirty="0" smtClean="0">
                <a:solidFill>
                  <a:srgbClr val="001570"/>
                </a:solidFill>
              </a:rPr>
              <a:t>　ライブラリ</a:t>
            </a:r>
            <a:r>
              <a:rPr lang="en-US" altLang="ja-JP" sz="5400" dirty="0" smtClean="0">
                <a:solidFill>
                  <a:srgbClr val="001570"/>
                </a:solidFill>
              </a:rPr>
              <a:t>”</a:t>
            </a:r>
            <a:r>
              <a:rPr lang="en-US" altLang="ja-JP" sz="5400" dirty="0" err="1" smtClean="0">
                <a:solidFill>
                  <a:srgbClr val="001570"/>
                </a:solidFill>
              </a:rPr>
              <a:t>Caffe</a:t>
            </a:r>
            <a:r>
              <a:rPr lang="en-US" altLang="ja-JP" sz="5400" dirty="0" smtClean="0">
                <a:solidFill>
                  <a:srgbClr val="001570"/>
                </a:solidFill>
              </a:rPr>
              <a:t>”</a:t>
            </a:r>
            <a:r>
              <a:rPr lang="ja-JP" altLang="en-US" sz="4000" dirty="0" smtClean="0">
                <a:solidFill>
                  <a:srgbClr val="001570"/>
                </a:solidFill>
              </a:rPr>
              <a:t>で学習</a:t>
            </a:r>
            <a:endParaRPr lang="en-US" altLang="ja-JP" sz="4000" dirty="0" smtClean="0">
              <a:solidFill>
                <a:srgbClr val="001570"/>
              </a:solidFill>
            </a:endParaRPr>
          </a:p>
          <a:p>
            <a:r>
              <a:rPr kumimoji="1" lang="ja-JP" altLang="en-US" sz="4000" dirty="0" smtClean="0">
                <a:solidFill>
                  <a:srgbClr val="001570"/>
                </a:solidFill>
              </a:rPr>
              <a:t>３．別の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ページ画像を与え，年代を解析</a:t>
            </a:r>
            <a:endParaRPr kumimoji="1" lang="ja-JP" altLang="en-US" sz="4000" dirty="0">
              <a:solidFill>
                <a:srgbClr val="00157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80232" y="15205751"/>
            <a:ext cx="21026336" cy="41146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8900" y="16168629"/>
            <a:ext cx="19535895" cy="3025447"/>
          </a:xfrm>
          <a:prstGeom prst="rect">
            <a:avLst/>
          </a:prstGeom>
        </p:spPr>
      </p:pic>
      <p:sp>
        <p:nvSpPr>
          <p:cNvPr id="96" name="テキスト ボックス 95"/>
          <p:cNvSpPr txBox="1"/>
          <p:nvPr/>
        </p:nvSpPr>
        <p:spPr>
          <a:xfrm>
            <a:off x="1153563" y="15254358"/>
            <a:ext cx="529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デザイン</a:t>
            </a:r>
            <a:r>
              <a:rPr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の</a:t>
            </a:r>
            <a:r>
              <a:rPr lang="ja-JP" altLang="en-US" sz="54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変化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49152" y="15396180"/>
            <a:ext cx="1126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例．</a:t>
            </a:r>
            <a:r>
              <a:rPr kumimoji="1"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Yahoo.com  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1996 – 2006 – 2012 - 2016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のデザインの変化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25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</TotalTime>
  <Words>215</Words>
  <Application>Microsoft Office PowerPoint</Application>
  <PresentationFormat>ユーザー設定</PresentationFormat>
  <Paragraphs>70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ＭＳ Ｐゴシック</vt:lpstr>
      <vt:lpstr>小塚ゴシック Pr6N EL</vt:lpstr>
      <vt:lpstr>小塚ゴシック Pro R</vt:lpstr>
      <vt:lpstr>Arial</vt:lpstr>
      <vt:lpstr>Calibri</vt:lpstr>
      <vt:lpstr>Calibri Light</vt:lpstr>
      <vt:lpstr>Haettenschweiler</vt:lpstr>
      <vt:lpstr>Impact</vt:lpstr>
      <vt:lpstr>Leelawadee UI Semilight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masuda</cp:lastModifiedBy>
  <cp:revision>345</cp:revision>
  <cp:lastPrinted>2016-12-13T09:14:26Z</cp:lastPrinted>
  <dcterms:created xsi:type="dcterms:W3CDTF">2014-09-26T05:41:04Z</dcterms:created>
  <dcterms:modified xsi:type="dcterms:W3CDTF">2016-12-14T11:00:27Z</dcterms:modified>
</cp:coreProperties>
</file>