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8" r:id="rId7"/>
    <p:sldId id="260" r:id="rId8"/>
    <p:sldId id="269" r:id="rId9"/>
    <p:sldId id="273" r:id="rId10"/>
    <p:sldId id="261" r:id="rId11"/>
    <p:sldId id="270" r:id="rId12"/>
    <p:sldId id="262" r:id="rId13"/>
    <p:sldId id="271" r:id="rId14"/>
    <p:sldId id="272" r:id="rId15"/>
    <p:sldId id="263" r:id="rId16"/>
    <p:sldId id="266" r:id="rId17"/>
    <p:sldId id="267" r:id="rId18"/>
    <p:sldId id="274" r:id="rId1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CC"/>
    <a:srgbClr val="FFCCFF"/>
    <a:srgbClr val="CCCCFF"/>
    <a:srgbClr val="CCECFF"/>
    <a:srgbClr val="A1D0D5"/>
    <a:srgbClr val="883A3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042" y="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96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B9176-E723-473C-8ABA-F71397E5CD8C}" type="doc">
      <dgm:prSet loTypeId="urn:microsoft.com/office/officeart/2005/8/layout/funnel1" loCatId="relationship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kumimoji="1" lang="ja-JP" altLang="en-US"/>
        </a:p>
      </dgm:t>
    </dgm:pt>
    <dgm:pt modelId="{E7BC3302-BF9E-4678-8E78-8F5EBC923C44}">
      <dgm:prSet phldrT="[テキスト]"/>
      <dgm:spPr/>
      <dgm:t>
        <a:bodyPr/>
        <a:lstStyle/>
        <a:p>
          <a:r>
            <a:rPr kumimoji="1" lang="ja-JP" altLang="en-US" dirty="0" smtClean="0"/>
            <a:t>教材配布</a:t>
          </a:r>
          <a:endParaRPr kumimoji="1" lang="ja-JP" altLang="en-US" dirty="0"/>
        </a:p>
      </dgm:t>
    </dgm:pt>
    <dgm:pt modelId="{FED0DFB5-094F-4E8F-A6CA-0012D5AD84D4}" type="parTrans" cxnId="{80C1098B-2C6A-4C44-92DE-3BAFE0521CC2}">
      <dgm:prSet/>
      <dgm:spPr/>
      <dgm:t>
        <a:bodyPr/>
        <a:lstStyle/>
        <a:p>
          <a:endParaRPr kumimoji="1" lang="ja-JP" altLang="en-US"/>
        </a:p>
      </dgm:t>
    </dgm:pt>
    <dgm:pt modelId="{73006F11-28E4-4D49-B289-387C95E21A1A}" type="sibTrans" cxnId="{80C1098B-2C6A-4C44-92DE-3BAFE0521CC2}">
      <dgm:prSet/>
      <dgm:spPr/>
      <dgm:t>
        <a:bodyPr/>
        <a:lstStyle/>
        <a:p>
          <a:endParaRPr kumimoji="1" lang="ja-JP" altLang="en-US"/>
        </a:p>
      </dgm:t>
    </dgm:pt>
    <dgm:pt modelId="{100309DE-BE64-443F-AF59-A77CDA6360E9}">
      <dgm:prSet phldrT="[テキスト]"/>
      <dgm:spPr/>
      <dgm:t>
        <a:bodyPr/>
        <a:lstStyle/>
        <a:p>
          <a:r>
            <a:rPr kumimoji="1" lang="ja-JP" altLang="en-US" dirty="0" smtClean="0"/>
            <a:t>レポート提出</a:t>
          </a:r>
          <a:endParaRPr kumimoji="1" lang="ja-JP" altLang="en-US" dirty="0"/>
        </a:p>
      </dgm:t>
    </dgm:pt>
    <dgm:pt modelId="{11CB584C-A27E-4D8C-ACC6-1311E28E14A7}" type="parTrans" cxnId="{E48CB059-CA76-442E-9164-9C2929621472}">
      <dgm:prSet/>
      <dgm:spPr/>
      <dgm:t>
        <a:bodyPr/>
        <a:lstStyle/>
        <a:p>
          <a:endParaRPr kumimoji="1" lang="ja-JP" altLang="en-US"/>
        </a:p>
      </dgm:t>
    </dgm:pt>
    <dgm:pt modelId="{94D99DFD-A633-479B-8941-63D06E1D0567}" type="sibTrans" cxnId="{E48CB059-CA76-442E-9164-9C2929621472}">
      <dgm:prSet/>
      <dgm:spPr/>
      <dgm:t>
        <a:bodyPr/>
        <a:lstStyle/>
        <a:p>
          <a:endParaRPr kumimoji="1" lang="ja-JP" altLang="en-US"/>
        </a:p>
      </dgm:t>
    </dgm:pt>
    <dgm:pt modelId="{745B200E-A8C7-4AB2-B6A3-FCCE27016C69}">
      <dgm:prSet phldrT="[テキスト]"/>
      <dgm:spPr/>
      <dgm:t>
        <a:bodyPr/>
        <a:lstStyle/>
        <a:p>
          <a:r>
            <a:rPr kumimoji="1" lang="ja-JP" altLang="en-US" dirty="0" smtClean="0"/>
            <a:t>出席管理</a:t>
          </a:r>
          <a:endParaRPr kumimoji="1" lang="ja-JP" altLang="en-US" dirty="0"/>
        </a:p>
      </dgm:t>
    </dgm:pt>
    <dgm:pt modelId="{0E76563B-8DBA-4E76-9D97-91206D51E8CB}" type="parTrans" cxnId="{33368A0C-CC93-4353-B5FA-66415CDEAEC4}">
      <dgm:prSet/>
      <dgm:spPr/>
      <dgm:t>
        <a:bodyPr/>
        <a:lstStyle/>
        <a:p>
          <a:endParaRPr kumimoji="1" lang="ja-JP" altLang="en-US"/>
        </a:p>
      </dgm:t>
    </dgm:pt>
    <dgm:pt modelId="{BC424A46-B7E7-4DF0-A5FF-B7B3F7002E36}" type="sibTrans" cxnId="{33368A0C-CC93-4353-B5FA-66415CDEAEC4}">
      <dgm:prSet/>
      <dgm:spPr/>
      <dgm:t>
        <a:bodyPr/>
        <a:lstStyle/>
        <a:p>
          <a:endParaRPr kumimoji="1" lang="ja-JP" altLang="en-US"/>
        </a:p>
      </dgm:t>
    </dgm:pt>
    <dgm:pt modelId="{0BB87B6D-0565-4E58-B8C7-55EFA414F9CA}">
      <dgm:prSet phldrT="[テキスト]" custT="1"/>
      <dgm:spPr/>
      <dgm:t>
        <a:bodyPr/>
        <a:lstStyle/>
        <a:p>
          <a:r>
            <a:rPr kumimoji="1" lang="en-US" altLang="ja-JP" sz="2800" dirty="0" smtClean="0"/>
            <a:t>LMS</a:t>
          </a:r>
          <a:endParaRPr kumimoji="1" lang="ja-JP" altLang="en-US" sz="2800" dirty="0"/>
        </a:p>
      </dgm:t>
    </dgm:pt>
    <dgm:pt modelId="{B8C24FE8-7CFA-4F1B-B3A3-13649D8F7BDA}" type="parTrans" cxnId="{57572187-7019-4CCB-9287-D3B2848CD6AE}">
      <dgm:prSet/>
      <dgm:spPr/>
      <dgm:t>
        <a:bodyPr/>
        <a:lstStyle/>
        <a:p>
          <a:endParaRPr kumimoji="1" lang="ja-JP" altLang="en-US"/>
        </a:p>
      </dgm:t>
    </dgm:pt>
    <dgm:pt modelId="{07640786-21E1-4247-A758-4896C832CEA8}" type="sibTrans" cxnId="{57572187-7019-4CCB-9287-D3B2848CD6AE}">
      <dgm:prSet/>
      <dgm:spPr/>
      <dgm:t>
        <a:bodyPr/>
        <a:lstStyle/>
        <a:p>
          <a:endParaRPr kumimoji="1" lang="ja-JP" altLang="en-US"/>
        </a:p>
      </dgm:t>
    </dgm:pt>
    <dgm:pt modelId="{8BFCD8D6-FB5F-4BE3-8A06-ACF53F54EA32}" type="pres">
      <dgm:prSet presAssocID="{F29B9176-E723-473C-8ABA-F71397E5CD8C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A545A30-B454-4D4D-B08D-550033CA7477}" type="pres">
      <dgm:prSet presAssocID="{F29B9176-E723-473C-8ABA-F71397E5CD8C}" presName="ellipse" presStyleLbl="trBgShp" presStyleIdx="0" presStyleCnt="1"/>
      <dgm:spPr/>
    </dgm:pt>
    <dgm:pt modelId="{5C8C721D-C809-4BC6-B3FE-8F845CEF66A0}" type="pres">
      <dgm:prSet presAssocID="{F29B9176-E723-473C-8ABA-F71397E5CD8C}" presName="arrow1" presStyleLbl="fgShp" presStyleIdx="0" presStyleCnt="1"/>
      <dgm:spPr/>
    </dgm:pt>
    <dgm:pt modelId="{26EB2AF1-DA75-47FF-9393-D6C3CFE1BB45}" type="pres">
      <dgm:prSet presAssocID="{F29B9176-E723-473C-8ABA-F71397E5CD8C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273B09-BD83-425C-B4DC-AA0FB084F48F}" type="pres">
      <dgm:prSet presAssocID="{100309DE-BE64-443F-AF59-A77CDA6360E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1838541-45DC-43E8-9B13-4DDE24BD0928}" type="pres">
      <dgm:prSet presAssocID="{745B200E-A8C7-4AB2-B6A3-FCCE27016C6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F2FDB4C-373D-4CD2-AE1B-892DB77B621C}" type="pres">
      <dgm:prSet presAssocID="{0BB87B6D-0565-4E58-B8C7-55EFA414F9C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9B5228A-8E40-42EE-B2A7-976AFE67150A}" type="pres">
      <dgm:prSet presAssocID="{F29B9176-E723-473C-8ABA-F71397E5CD8C}" presName="funnel" presStyleLbl="trAlignAcc1" presStyleIdx="0" presStyleCnt="1"/>
      <dgm:spPr/>
    </dgm:pt>
  </dgm:ptLst>
  <dgm:cxnLst>
    <dgm:cxn modelId="{A0FAF2E8-1CC1-40D7-9CF9-203E40DEB4FC}" type="presOf" srcId="{F29B9176-E723-473C-8ABA-F71397E5CD8C}" destId="{8BFCD8D6-FB5F-4BE3-8A06-ACF53F54EA32}" srcOrd="0" destOrd="0" presId="urn:microsoft.com/office/officeart/2005/8/layout/funnel1"/>
    <dgm:cxn modelId="{B49C5EAB-BA28-4CB0-83B7-91845ED9C7BF}" type="presOf" srcId="{E7BC3302-BF9E-4678-8E78-8F5EBC923C44}" destId="{AF2FDB4C-373D-4CD2-AE1B-892DB77B621C}" srcOrd="0" destOrd="0" presId="urn:microsoft.com/office/officeart/2005/8/layout/funnel1"/>
    <dgm:cxn modelId="{33368A0C-CC93-4353-B5FA-66415CDEAEC4}" srcId="{F29B9176-E723-473C-8ABA-F71397E5CD8C}" destId="{745B200E-A8C7-4AB2-B6A3-FCCE27016C69}" srcOrd="2" destOrd="0" parTransId="{0E76563B-8DBA-4E76-9D97-91206D51E8CB}" sibTransId="{BC424A46-B7E7-4DF0-A5FF-B7B3F7002E36}"/>
    <dgm:cxn modelId="{18CB7C7A-0443-4C20-A654-4B5C9BCB28C9}" type="presOf" srcId="{100309DE-BE64-443F-AF59-A77CDA6360E9}" destId="{C1838541-45DC-43E8-9B13-4DDE24BD0928}" srcOrd="0" destOrd="0" presId="urn:microsoft.com/office/officeart/2005/8/layout/funnel1"/>
    <dgm:cxn modelId="{088DB25B-309F-4FAD-B6EA-AC2ED426EE97}" type="presOf" srcId="{745B200E-A8C7-4AB2-B6A3-FCCE27016C69}" destId="{87273B09-BD83-425C-B4DC-AA0FB084F48F}" srcOrd="0" destOrd="0" presId="urn:microsoft.com/office/officeart/2005/8/layout/funnel1"/>
    <dgm:cxn modelId="{E48CB059-CA76-442E-9164-9C2929621472}" srcId="{F29B9176-E723-473C-8ABA-F71397E5CD8C}" destId="{100309DE-BE64-443F-AF59-A77CDA6360E9}" srcOrd="1" destOrd="0" parTransId="{11CB584C-A27E-4D8C-ACC6-1311E28E14A7}" sibTransId="{94D99DFD-A633-479B-8941-63D06E1D0567}"/>
    <dgm:cxn modelId="{0318F0F4-3F25-4F8B-82DC-B610525AD59B}" type="presOf" srcId="{0BB87B6D-0565-4E58-B8C7-55EFA414F9CA}" destId="{26EB2AF1-DA75-47FF-9393-D6C3CFE1BB45}" srcOrd="0" destOrd="0" presId="urn:microsoft.com/office/officeart/2005/8/layout/funnel1"/>
    <dgm:cxn modelId="{80C1098B-2C6A-4C44-92DE-3BAFE0521CC2}" srcId="{F29B9176-E723-473C-8ABA-F71397E5CD8C}" destId="{E7BC3302-BF9E-4678-8E78-8F5EBC923C44}" srcOrd="0" destOrd="0" parTransId="{FED0DFB5-094F-4E8F-A6CA-0012D5AD84D4}" sibTransId="{73006F11-28E4-4D49-B289-387C95E21A1A}"/>
    <dgm:cxn modelId="{57572187-7019-4CCB-9287-D3B2848CD6AE}" srcId="{F29B9176-E723-473C-8ABA-F71397E5CD8C}" destId="{0BB87B6D-0565-4E58-B8C7-55EFA414F9CA}" srcOrd="3" destOrd="0" parTransId="{B8C24FE8-7CFA-4F1B-B3A3-13649D8F7BDA}" sibTransId="{07640786-21E1-4247-A758-4896C832CEA8}"/>
    <dgm:cxn modelId="{15478921-590F-4D74-AA5E-045463FBBCCE}" type="presParOf" srcId="{8BFCD8D6-FB5F-4BE3-8A06-ACF53F54EA32}" destId="{1A545A30-B454-4D4D-B08D-550033CA7477}" srcOrd="0" destOrd="0" presId="urn:microsoft.com/office/officeart/2005/8/layout/funnel1"/>
    <dgm:cxn modelId="{E4B67D02-7BA1-4938-905B-8AEAD6D8D02B}" type="presParOf" srcId="{8BFCD8D6-FB5F-4BE3-8A06-ACF53F54EA32}" destId="{5C8C721D-C809-4BC6-B3FE-8F845CEF66A0}" srcOrd="1" destOrd="0" presId="urn:microsoft.com/office/officeart/2005/8/layout/funnel1"/>
    <dgm:cxn modelId="{76421521-4DE9-4C2F-BD06-2157EA3EECF6}" type="presParOf" srcId="{8BFCD8D6-FB5F-4BE3-8A06-ACF53F54EA32}" destId="{26EB2AF1-DA75-47FF-9393-D6C3CFE1BB45}" srcOrd="2" destOrd="0" presId="urn:microsoft.com/office/officeart/2005/8/layout/funnel1"/>
    <dgm:cxn modelId="{196B0BA8-7F13-4F50-B740-357E2F921B60}" type="presParOf" srcId="{8BFCD8D6-FB5F-4BE3-8A06-ACF53F54EA32}" destId="{87273B09-BD83-425C-B4DC-AA0FB084F48F}" srcOrd="3" destOrd="0" presId="urn:microsoft.com/office/officeart/2005/8/layout/funnel1"/>
    <dgm:cxn modelId="{DCE33EF1-BD67-4538-A746-5D8C28365BE2}" type="presParOf" srcId="{8BFCD8D6-FB5F-4BE3-8A06-ACF53F54EA32}" destId="{C1838541-45DC-43E8-9B13-4DDE24BD0928}" srcOrd="4" destOrd="0" presId="urn:microsoft.com/office/officeart/2005/8/layout/funnel1"/>
    <dgm:cxn modelId="{9F85DF09-C1B5-46E1-9897-9B9E716F536B}" type="presParOf" srcId="{8BFCD8D6-FB5F-4BE3-8A06-ACF53F54EA32}" destId="{AF2FDB4C-373D-4CD2-AE1B-892DB77B621C}" srcOrd="5" destOrd="0" presId="urn:microsoft.com/office/officeart/2005/8/layout/funnel1"/>
    <dgm:cxn modelId="{F202A80D-B999-4D4D-8096-82985DFDB2F5}" type="presParOf" srcId="{8BFCD8D6-FB5F-4BE3-8A06-ACF53F54EA32}" destId="{99B5228A-8E40-42EE-B2A7-976AFE67150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45A30-B454-4D4D-B08D-550033CA7477}">
      <dsp:nvSpPr>
        <dsp:cNvPr id="0" name=""/>
        <dsp:cNvSpPr/>
      </dsp:nvSpPr>
      <dsp:spPr>
        <a:xfrm>
          <a:off x="2257216" y="138558"/>
          <a:ext cx="2749847" cy="954985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C721D-C809-4BC6-B3FE-8F845CEF66A0}">
      <dsp:nvSpPr>
        <dsp:cNvPr id="0" name=""/>
        <dsp:cNvSpPr/>
      </dsp:nvSpPr>
      <dsp:spPr>
        <a:xfrm>
          <a:off x="3369945" y="2476994"/>
          <a:ext cx="532916" cy="341066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B2AF1-DA75-47FF-9393-D6C3CFE1BB45}">
      <dsp:nvSpPr>
        <dsp:cNvPr id="0" name=""/>
        <dsp:cNvSpPr/>
      </dsp:nvSpPr>
      <dsp:spPr>
        <a:xfrm>
          <a:off x="2357405" y="2749847"/>
          <a:ext cx="2557998" cy="63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2357405" y="2749847"/>
        <a:ext cx="2557998" cy="639499"/>
      </dsp:txXfrm>
    </dsp:sp>
    <dsp:sp modelId="{87273B09-BD83-425C-B4DC-AA0FB084F48F}">
      <dsp:nvSpPr>
        <dsp:cNvPr id="0" name=""/>
        <dsp:cNvSpPr/>
      </dsp:nvSpPr>
      <dsp:spPr>
        <a:xfrm>
          <a:off x="3256967" y="1167299"/>
          <a:ext cx="959249" cy="959249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出席管理</a:t>
          </a:r>
          <a:endParaRPr kumimoji="1" lang="ja-JP" altLang="en-US" sz="1800" kern="1200" dirty="0"/>
        </a:p>
      </dsp:txBody>
      <dsp:txXfrm>
        <a:off x="3397446" y="1307778"/>
        <a:ext cx="678291" cy="678291"/>
      </dsp:txXfrm>
    </dsp:sp>
    <dsp:sp modelId="{C1838541-45DC-43E8-9B13-4DDE24BD0928}">
      <dsp:nvSpPr>
        <dsp:cNvPr id="0" name=""/>
        <dsp:cNvSpPr/>
      </dsp:nvSpPr>
      <dsp:spPr>
        <a:xfrm>
          <a:off x="2570571" y="447649"/>
          <a:ext cx="959249" cy="959249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レポート提出</a:t>
          </a:r>
          <a:endParaRPr kumimoji="1" lang="ja-JP" altLang="en-US" sz="1800" kern="1200" dirty="0"/>
        </a:p>
      </dsp:txBody>
      <dsp:txXfrm>
        <a:off x="2711050" y="588128"/>
        <a:ext cx="678291" cy="678291"/>
      </dsp:txXfrm>
    </dsp:sp>
    <dsp:sp modelId="{AF2FDB4C-373D-4CD2-AE1B-892DB77B621C}">
      <dsp:nvSpPr>
        <dsp:cNvPr id="0" name=""/>
        <dsp:cNvSpPr/>
      </dsp:nvSpPr>
      <dsp:spPr>
        <a:xfrm>
          <a:off x="3551137" y="215724"/>
          <a:ext cx="959249" cy="959249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教材配布</a:t>
          </a:r>
          <a:endParaRPr kumimoji="1" lang="ja-JP" altLang="en-US" sz="1800" kern="1200" dirty="0"/>
        </a:p>
      </dsp:txBody>
      <dsp:txXfrm>
        <a:off x="3691616" y="356203"/>
        <a:ext cx="678291" cy="678291"/>
      </dsp:txXfrm>
    </dsp:sp>
    <dsp:sp modelId="{99B5228A-8E40-42EE-B2A7-976AFE67150A}">
      <dsp:nvSpPr>
        <dsp:cNvPr id="0" name=""/>
        <dsp:cNvSpPr/>
      </dsp:nvSpPr>
      <dsp:spPr>
        <a:xfrm>
          <a:off x="2144238" y="21316"/>
          <a:ext cx="2984331" cy="238746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0A295-506D-4892-A047-A5DF8343CA15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7893-DDB2-4DB8-8B18-3ACD28719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93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教育の役に立つし，学生も自分自身のアピールに役立つ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7893-DDB2-4DB8-8B18-3ACD287193B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外部のサービスを使うことで，</a:t>
            </a:r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のメリットであるログが見れなくなるので，一か所で見れるように行う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7893-DDB2-4DB8-8B18-3ACD287193B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65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7893-DDB2-4DB8-8B18-3ACD287193B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8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 userDrawn="1"/>
        </p:nvSpPr>
        <p:spPr bwMode="auto">
          <a:xfrm>
            <a:off x="250825" y="3573463"/>
            <a:ext cx="8642350" cy="71437"/>
          </a:xfrm>
          <a:prstGeom prst="rect">
            <a:avLst/>
          </a:prstGeom>
          <a:solidFill>
            <a:srgbClr val="883A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468313" y="3429000"/>
            <a:ext cx="1366837" cy="144463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6" name="Rectangle 4"/>
          <p:cNvSpPr>
            <a:spLocks noChangeArrowheads="1"/>
          </p:cNvSpPr>
          <p:nvPr userDrawn="1"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2179E9-425E-40F9-8B07-8FC9C263FC62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3085" name="Group 13"/>
          <p:cNvGrpSpPr>
            <a:grpSpLocks/>
          </p:cNvGrpSpPr>
          <p:nvPr userDrawn="1"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2D375-7E17-4807-BD48-9097D1A691A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417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45C49-F96D-43D6-9506-02A225ECEA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027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42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34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8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53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812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032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001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7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B2D0A-B747-4CE5-865B-E5367722D1F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7866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077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469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6042C-8342-4105-BE19-8F5F7CDA3F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13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A445E-117F-4ED4-BC9C-2455F7B5808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175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A458D-12FA-4379-AB6F-904F11D081F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999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88E36-0EC5-4931-882C-7E8F254DEFE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56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D3F2E-DE63-47B2-B880-D31FF3972C3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895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A06F9-0EC1-4048-A4E3-3A8B0175054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05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6D8F9-5216-4A4B-8BA2-E5241C40D79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81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341438"/>
            <a:ext cx="8642350" cy="71437"/>
          </a:xfrm>
          <a:prstGeom prst="rect">
            <a:avLst/>
          </a:prstGeom>
          <a:solidFill>
            <a:srgbClr val="883A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313" y="1196975"/>
            <a:ext cx="1366837" cy="144463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66D756-FE35-4A0F-B083-B3EFC40B70F9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40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83A3A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0F73-1C73-4F15-A68E-E91E3D88CA3B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54E3-DBBC-481A-994F-9487516C8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206680" cy="1470025"/>
          </a:xfrm>
        </p:spPr>
        <p:txBody>
          <a:bodyPr/>
          <a:lstStyle/>
          <a:p>
            <a:r>
              <a:rPr lang="ja-JP" altLang="en-US" sz="3600" dirty="0"/>
              <a:t>バージョン</a:t>
            </a:r>
            <a:r>
              <a:rPr lang="ja-JP" altLang="en-US" sz="3600" dirty="0" smtClean="0"/>
              <a:t>管理ホスティングサービスと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連携するコース管理システムの開発</a:t>
            </a:r>
            <a:endParaRPr lang="en-US" altLang="ja-JP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2800" dirty="0" smtClean="0"/>
              <a:t>矢吹研究室</a:t>
            </a:r>
            <a:endParaRPr lang="en-US" altLang="ja-JP" sz="2800" dirty="0" smtClean="0"/>
          </a:p>
          <a:p>
            <a:r>
              <a:rPr lang="en-US" altLang="ja-JP" sz="2800" dirty="0" smtClean="0"/>
              <a:t>1042098 </a:t>
            </a:r>
            <a:r>
              <a:rPr lang="ja-JP" altLang="en-US" sz="2800" dirty="0" smtClean="0"/>
              <a:t>野口杏子</a:t>
            </a:r>
            <a:endParaRPr lang="en-US" altLang="ja-JP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10</a:t>
            </a:fld>
            <a:endParaRPr lang="en-US" altLang="ja-JP"/>
          </a:p>
        </p:txBody>
      </p:sp>
      <p:sp>
        <p:nvSpPr>
          <p:cNvPr id="5" name="角丸四角形 4"/>
          <p:cNvSpPr/>
          <p:nvPr/>
        </p:nvSpPr>
        <p:spPr>
          <a:xfrm>
            <a:off x="538860" y="1700808"/>
            <a:ext cx="2664296" cy="2880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940152" y="1700808"/>
            <a:ext cx="2664296" cy="28803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外部サービス</a:t>
            </a:r>
            <a:endParaRPr kumimoji="1" lang="ja-JP" altLang="en-US" dirty="0"/>
          </a:p>
        </p:txBody>
      </p:sp>
      <p:sp>
        <p:nvSpPr>
          <p:cNvPr id="7" name="左矢印 6"/>
          <p:cNvSpPr/>
          <p:nvPr/>
        </p:nvSpPr>
        <p:spPr>
          <a:xfrm>
            <a:off x="3552447" y="3001144"/>
            <a:ext cx="1975051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右矢印 7"/>
          <p:cNvSpPr/>
          <p:nvPr/>
        </p:nvSpPr>
        <p:spPr>
          <a:xfrm rot="19568521">
            <a:off x="5032597" y="4654832"/>
            <a:ext cx="1012684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52" y="4934276"/>
            <a:ext cx="1884284" cy="188428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8" y="2760538"/>
            <a:ext cx="2050420" cy="98526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12" y="2269430"/>
            <a:ext cx="2619375" cy="1743075"/>
          </a:xfrm>
          <a:prstGeom prst="rect">
            <a:avLst/>
          </a:prstGeom>
        </p:spPr>
      </p:pic>
      <p:sp>
        <p:nvSpPr>
          <p:cNvPr id="12" name="左矢印 11"/>
          <p:cNvSpPr/>
          <p:nvPr/>
        </p:nvSpPr>
        <p:spPr>
          <a:xfrm rot="2645161">
            <a:off x="2332569" y="4892873"/>
            <a:ext cx="8640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45526" y="27716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32426" y="208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③表示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59632" y="526644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①アカウント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86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①アカウント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LMS</a:t>
            </a:r>
            <a:r>
              <a:rPr kumimoji="1" lang="ja-JP" altLang="en-US" sz="2800" dirty="0" smtClean="0"/>
              <a:t>と</a:t>
            </a:r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のアカウント名が異なるため，結び付けが必要．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11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692321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8944" y="1556792"/>
            <a:ext cx="8229600" cy="4525963"/>
          </a:xfrm>
        </p:spPr>
        <p:txBody>
          <a:bodyPr/>
          <a:lstStyle/>
          <a:p>
            <a:r>
              <a:rPr kumimoji="1" lang="ja-JP" altLang="en-US" sz="2800" dirty="0" smtClean="0"/>
              <a:t>プログラムから</a:t>
            </a:r>
            <a:r>
              <a:rPr kumimoji="1" lang="en-US" altLang="ja-JP" sz="2800" dirty="0" smtClean="0"/>
              <a:t>GitHub</a:t>
            </a:r>
            <a:r>
              <a:rPr kumimoji="1" lang="ja-JP" altLang="en-US" sz="2800" dirty="0" smtClean="0"/>
              <a:t>にアクセスするもの</a:t>
            </a:r>
            <a:endParaRPr kumimoji="1" lang="en-US" altLang="ja-JP" sz="2800" dirty="0" smtClean="0"/>
          </a:p>
          <a:p>
            <a:r>
              <a:rPr lang="en-US" altLang="ja-JP" sz="2800" dirty="0" smtClean="0"/>
              <a:t>Issue</a:t>
            </a:r>
            <a:r>
              <a:rPr lang="ja-JP" altLang="en-US" sz="2800" dirty="0" err="1" smtClean="0"/>
              <a:t>，</a:t>
            </a:r>
            <a:r>
              <a:rPr lang="en-US" altLang="ja-JP" sz="2800" dirty="0" smtClean="0"/>
              <a:t>commit</a:t>
            </a:r>
            <a:r>
              <a:rPr lang="ja-JP" altLang="en-US" sz="2800" dirty="0" smtClean="0"/>
              <a:t>など機能によってたくさんある</a:t>
            </a:r>
            <a:endParaRPr lang="en-US" altLang="ja-JP" sz="2800" dirty="0" smtClean="0"/>
          </a:p>
          <a:p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12</a:t>
            </a:fld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37859"/>
              </p:ext>
            </p:extLst>
          </p:nvPr>
        </p:nvGraphicFramePr>
        <p:xfrm>
          <a:off x="440963" y="2780925"/>
          <a:ext cx="7933565" cy="3561639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656642"/>
                <a:gridCol w="2772487"/>
                <a:gridCol w="4504436"/>
              </a:tblGrid>
              <a:tr h="432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API</a:t>
                      </a:r>
                      <a:r>
                        <a:rPr lang="ja-JP" sz="1050" kern="100" dirty="0" smtClean="0">
                          <a:effectLst/>
                        </a:rPr>
                        <a:t>の</a:t>
                      </a:r>
                      <a:endParaRPr lang="en-US" altLang="ja-JP" sz="105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種類</a:t>
                      </a:r>
                      <a:endParaRPr lang="en-US" altLang="ja-JP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API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意味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1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GET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/users/{</a:t>
                      </a:r>
                      <a:r>
                        <a:rPr lang="en-US" sz="1800" kern="100" dirty="0" err="1">
                          <a:effectLst/>
                        </a:rPr>
                        <a:t>sername</a:t>
                      </a:r>
                      <a:r>
                        <a:rPr lang="en-US" sz="1800" kern="100" dirty="0">
                          <a:effectLst/>
                        </a:rPr>
                        <a:t>}/events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</a:rPr>
                        <a:t>ユーザが実行したイベントの一覧を取得する．</a:t>
                      </a:r>
                      <a:endParaRPr lang="ja-JP" sz="18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83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GET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/networks/{</a:t>
                      </a:r>
                      <a:r>
                        <a:rPr lang="en-US" sz="1050" kern="100" dirty="0" err="1">
                          <a:effectLst/>
                        </a:rPr>
                        <a:t>sername</a:t>
                      </a:r>
                      <a:r>
                        <a:rPr lang="en-US" sz="1050" kern="100" dirty="0">
                          <a:effectLst/>
                        </a:rPr>
                        <a:t>}/{</a:t>
                      </a:r>
                      <a:r>
                        <a:rPr lang="en-US" sz="1050" kern="100" dirty="0" err="1">
                          <a:effectLst/>
                        </a:rPr>
                        <a:t>repoName</a:t>
                      </a:r>
                      <a:r>
                        <a:rPr lang="en-US" sz="1050" kern="100" dirty="0">
                          <a:effectLst/>
                        </a:rPr>
                        <a:t>}/events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ja-JP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ネットワーク内</a:t>
                      </a:r>
                      <a:r>
                        <a:rPr lang="ja-JP" sz="1050" kern="100" dirty="0">
                          <a:effectLst/>
                        </a:rPr>
                        <a:t>でユーザが実行したリポジトリの共有イベントの一覧を取得する．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/orgs/{org}/events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組織の共有イベントの一覧を取得する．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83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GET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/repos/{sername}/{repoName}/events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ユーザが実行したリポジトリのイベントを取得する．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/events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共有イベント名を取得する．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83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/users/{sername}/events/orgs/{org}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組織でユーザが実行したイベントの一覧を取得する．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83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/repos/{sername}/{repoName}/issues/events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リポジトリでユーザが実行したイベントの一覧を取得する．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83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/users/{sername}/received_events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effectLst/>
                        </a:rPr>
                        <a:t>ユーザが受信したイベントの一覧を取得する．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9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GET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/users/{sername}/events/public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ユーザの共有イベント名の一覧を取得する．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23528" y="3171448"/>
            <a:ext cx="8195016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③表示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Moodle</a:t>
            </a:r>
            <a:r>
              <a:rPr lang="ja-JP" altLang="en-US" sz="2800" dirty="0" smtClean="0"/>
              <a:t>にあるレポート機能を利用する</a:t>
            </a:r>
            <a:endParaRPr lang="en-US" altLang="ja-JP" dirty="0"/>
          </a:p>
          <a:p>
            <a:endParaRPr lang="en-US" altLang="ja-JP" sz="2800" dirty="0"/>
          </a:p>
          <a:p>
            <a:r>
              <a:rPr lang="en-US" altLang="ja-JP" sz="2800" dirty="0" smtClean="0"/>
              <a:t>Moodle</a:t>
            </a:r>
            <a:r>
              <a:rPr lang="ja-JP" altLang="en-US" sz="2800" dirty="0" smtClean="0"/>
              <a:t>のシステム（</a:t>
            </a:r>
            <a:r>
              <a:rPr lang="en-US" altLang="ja-JP" sz="2800" dirty="0" smtClean="0"/>
              <a:t>report/log/</a:t>
            </a:r>
            <a:r>
              <a:rPr lang="en-US" altLang="ja-JP" sz="2800" dirty="0" err="1" smtClean="0"/>
              <a:t>user.php</a:t>
            </a:r>
            <a:r>
              <a:rPr lang="ja-JP" altLang="en-US" sz="2800" dirty="0" smtClean="0"/>
              <a:t>）の中にプログラムを書き加えることで，レポートに表示した．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250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14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15473"/>
            <a:ext cx="3484701" cy="316835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74" y="1628800"/>
            <a:ext cx="4201855" cy="4536504"/>
          </a:xfrm>
          <a:prstGeom prst="rect">
            <a:avLst/>
          </a:prstGeom>
          <a:ln w="38100" cap="sq">
            <a:solidFill>
              <a:srgbClr val="FF7C8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右矢印 11"/>
          <p:cNvSpPr/>
          <p:nvPr/>
        </p:nvSpPr>
        <p:spPr>
          <a:xfrm>
            <a:off x="3923928" y="3645024"/>
            <a:ext cx="720080" cy="504056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08228" y="32756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7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本手法を応用すれば，教育の現場に</a:t>
            </a:r>
            <a:r>
              <a:rPr lang="en-US" altLang="ja-JP" dirty="0"/>
              <a:t>GitHub</a:t>
            </a:r>
            <a:r>
              <a:rPr lang="ja-JP" altLang="en-US" dirty="0"/>
              <a:t>以外のサービスを導入しても，学習者の学習状況を，教師は詳細に把握できるように</a:t>
            </a:r>
            <a:r>
              <a:rPr lang="ja-JP" altLang="en-US" dirty="0" smtClean="0"/>
              <a:t>なると考えられる．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15</a:t>
            </a:fld>
            <a:endParaRPr lang="en-US" altLang="ja-JP"/>
          </a:p>
        </p:txBody>
      </p:sp>
      <p:sp>
        <p:nvSpPr>
          <p:cNvPr id="5" name="角丸四角形 4"/>
          <p:cNvSpPr/>
          <p:nvPr/>
        </p:nvSpPr>
        <p:spPr>
          <a:xfrm>
            <a:off x="827582" y="3851332"/>
            <a:ext cx="2160241" cy="2478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6" name="左右矢印 5"/>
          <p:cNvSpPr/>
          <p:nvPr/>
        </p:nvSpPr>
        <p:spPr>
          <a:xfrm>
            <a:off x="3203848" y="4808149"/>
            <a:ext cx="1944216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509120"/>
            <a:ext cx="1656184" cy="1102115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364088" y="3851332"/>
            <a:ext cx="2232248" cy="24787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外部サービス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8" y="4761572"/>
            <a:ext cx="1801467" cy="7404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56" y="5043040"/>
            <a:ext cx="946991" cy="113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 smtClean="0"/>
              <a:t>高畠</a:t>
            </a:r>
            <a:r>
              <a:rPr lang="ja-JP" altLang="en-US" sz="2800" dirty="0"/>
              <a:t>勇人</a:t>
            </a:r>
            <a:r>
              <a:rPr lang="en-US" altLang="ja-JP" sz="2800" dirty="0"/>
              <a:t>, </a:t>
            </a:r>
            <a:r>
              <a:rPr lang="ja-JP" altLang="en-US" sz="2800" dirty="0"/>
              <a:t>渡辺裕</a:t>
            </a:r>
            <a:r>
              <a:rPr lang="en-US" altLang="ja-JP" sz="2800" dirty="0"/>
              <a:t>, </a:t>
            </a:r>
            <a:r>
              <a:rPr lang="ja-JP" altLang="en-US" sz="2800" dirty="0"/>
              <a:t>株式会社テクノロジックアート</a:t>
            </a:r>
            <a:r>
              <a:rPr lang="en-US" altLang="ja-JP" sz="2800" dirty="0"/>
              <a:t>. </a:t>
            </a:r>
            <a:r>
              <a:rPr lang="ja-JP" altLang="en-US" sz="2800" dirty="0"/>
              <a:t>アジャイル型開発マネジメント クイックガイド</a:t>
            </a:r>
            <a:r>
              <a:rPr lang="en-US" altLang="ja-JP" sz="2800" dirty="0"/>
              <a:t>. </a:t>
            </a:r>
            <a:r>
              <a:rPr lang="ja-JP" altLang="en-US" sz="2800" dirty="0"/>
              <a:t>株式会社技術評論社</a:t>
            </a:r>
            <a:r>
              <a:rPr lang="en-US" altLang="ja-JP" sz="2800" dirty="0"/>
              <a:t>, </a:t>
            </a:r>
            <a:r>
              <a:rPr lang="en-US" altLang="ja-JP" sz="2800" dirty="0" smtClean="0"/>
              <a:t>2013.</a:t>
            </a:r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Moodle</a:t>
            </a:r>
            <a:r>
              <a:rPr lang="en-US" altLang="ja-JP" sz="2800" dirty="0"/>
              <a:t>. https://moodle.org/?lang=ja</a:t>
            </a:r>
            <a:r>
              <a:rPr lang="en-US" altLang="ja-JP" sz="2800" dirty="0" smtClean="0"/>
              <a:t>.</a:t>
            </a:r>
          </a:p>
          <a:p>
            <a:endParaRPr kumimoji="1" lang="en-US" altLang="ja-JP" sz="2800" dirty="0" smtClean="0"/>
          </a:p>
          <a:p>
            <a:pPr latinLnBrk="1"/>
            <a:r>
              <a:rPr lang="en-US" altLang="ja-JP" sz="2800" dirty="0" smtClean="0"/>
              <a:t>GitHub Developer.http</a:t>
            </a:r>
            <a:r>
              <a:rPr lang="en-US" altLang="ja-JP" sz="2800" dirty="0"/>
              <a:t>://developer.github.com/libraries/.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80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17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43" y="1493256"/>
            <a:ext cx="5574378" cy="51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背景</a:t>
            </a:r>
            <a:endParaRPr lang="en-US" altLang="ja-JP" sz="2800" dirty="0"/>
          </a:p>
          <a:p>
            <a:pPr lvl="1"/>
            <a:r>
              <a:rPr lang="en-US" altLang="ja-JP" sz="2400" dirty="0"/>
              <a:t>e</a:t>
            </a:r>
            <a:r>
              <a:rPr kumimoji="1" lang="ja-JP" altLang="en-US" sz="2400" dirty="0" smtClean="0"/>
              <a:t>ラーニング</a:t>
            </a:r>
            <a:endParaRPr kumimoji="1" lang="en-US" altLang="ja-JP" sz="2400" dirty="0" smtClean="0"/>
          </a:p>
          <a:p>
            <a:pPr lvl="1"/>
            <a:r>
              <a:rPr lang="en-US" altLang="ja-JP" sz="2400" dirty="0" smtClean="0"/>
              <a:t>LMS</a:t>
            </a:r>
          </a:p>
          <a:p>
            <a:pPr lvl="1"/>
            <a:r>
              <a:rPr lang="ja-JP" altLang="en-US" sz="2400" dirty="0" smtClean="0"/>
              <a:t>ソフトウェア開発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現状</a:t>
            </a:r>
            <a:endParaRPr kumimoji="1" lang="en-US" altLang="ja-JP" sz="2400" dirty="0" smtClean="0"/>
          </a:p>
          <a:p>
            <a:r>
              <a:rPr kumimoji="1" lang="ja-JP" altLang="en-US" sz="2800" dirty="0" smtClean="0"/>
              <a:t>目的</a:t>
            </a:r>
            <a:endParaRPr kumimoji="1" lang="en-US" altLang="ja-JP" sz="2800" dirty="0" smtClean="0"/>
          </a:p>
          <a:p>
            <a:r>
              <a:rPr lang="ja-JP" altLang="en-US" sz="2800" dirty="0"/>
              <a:t>研究</a:t>
            </a:r>
            <a:r>
              <a:rPr lang="ja-JP" altLang="en-US" sz="2800" dirty="0" smtClean="0"/>
              <a:t>方法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結論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8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lang="ja-JP" altLang="en-US" dirty="0" smtClean="0"/>
              <a:t>ラーニング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800" dirty="0" smtClean="0"/>
              <a:t>　近年インターネットの</a:t>
            </a:r>
            <a:r>
              <a:rPr kumimoji="1" lang="ja-JP" altLang="en-US" sz="2800" dirty="0" smtClean="0"/>
              <a:t>普及により，パソコンを利用した学習である，</a:t>
            </a:r>
            <a:r>
              <a:rPr kumimoji="1" lang="en-US" altLang="ja-JP" sz="2800" dirty="0" smtClean="0"/>
              <a:t>e</a:t>
            </a:r>
            <a:r>
              <a:rPr kumimoji="1" lang="ja-JP" altLang="en-US" sz="2800" dirty="0" smtClean="0"/>
              <a:t>ラーニング増えてきている．</a:t>
            </a:r>
            <a:endParaRPr kumimoji="1" lang="en-US" altLang="ja-JP" sz="2800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3</a:t>
            </a:fld>
            <a:endParaRPr lang="en-US" altLang="ja-JP"/>
          </a:p>
        </p:txBody>
      </p:sp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2903195894"/>
              </p:ext>
            </p:extLst>
          </p:nvPr>
        </p:nvGraphicFramePr>
        <p:xfrm>
          <a:off x="827584" y="3042672"/>
          <a:ext cx="7272808" cy="341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3572768" y="2823984"/>
            <a:ext cx="1728192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</a:t>
            </a:r>
            <a:r>
              <a:rPr kumimoji="1" lang="ja-JP" altLang="en-US" dirty="0" smtClean="0"/>
              <a:t>ラーニング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1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800" dirty="0" smtClean="0"/>
              <a:t>LMS</a:t>
            </a:r>
            <a:r>
              <a:rPr lang="ja-JP" altLang="en-US" sz="2800" dirty="0" smtClean="0"/>
              <a:t>を利用すると．．．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/>
          </a:p>
          <a:p>
            <a:r>
              <a:rPr kumimoji="1" lang="ja-JP" altLang="en-US" sz="2800" dirty="0" smtClean="0"/>
              <a:t>デメリット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対面式でなくなるため，行動が把握しにくい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r>
              <a:rPr kumimoji="1" lang="ja-JP" altLang="en-US" sz="2800" dirty="0" smtClean="0"/>
              <a:t>メリット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　時間や場所に縛られない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簡単に行動の詳細が把握できる</a:t>
            </a:r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88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2800" dirty="0" smtClean="0"/>
              <a:t>簡単に行動が把握できる</a:t>
            </a:r>
            <a:endParaRPr kumimoji="1" lang="en-US" altLang="ja-JP" sz="28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サーバに行動が記録される</a:t>
            </a:r>
            <a:endParaRPr lang="en-US" altLang="ja-JP" sz="2800" dirty="0" smtClean="0"/>
          </a:p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r>
              <a:rPr kumimoji="1" lang="ja-JP" altLang="en-US" sz="2800" dirty="0" smtClean="0"/>
              <a:t>ポートフォリオを作成することが可能</a:t>
            </a: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6" name="下矢印 5"/>
          <p:cNvSpPr/>
          <p:nvPr/>
        </p:nvSpPr>
        <p:spPr>
          <a:xfrm>
            <a:off x="4283968" y="3068960"/>
            <a:ext cx="792088" cy="64807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ソフトウェア開発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sz="2800" dirty="0" smtClean="0"/>
          </a:p>
          <a:p>
            <a:pPr marL="0" indent="0" algn="ctr">
              <a:buNone/>
            </a:pPr>
            <a:r>
              <a:rPr kumimoji="1" lang="ja-JP" altLang="en-US" sz="2800" dirty="0" smtClean="0"/>
              <a:t>しかし</a:t>
            </a:r>
            <a:r>
              <a:rPr kumimoji="1" lang="ja-JP" altLang="en-US" sz="2800" dirty="0" smtClean="0"/>
              <a:t>，どんな場面でも</a:t>
            </a:r>
            <a:r>
              <a:rPr kumimoji="1" lang="en-US" altLang="ja-JP" sz="2800" dirty="0" smtClean="0"/>
              <a:t>LMS</a:t>
            </a:r>
            <a:r>
              <a:rPr kumimoji="1" lang="ja-JP" altLang="en-US" sz="2800" dirty="0" smtClean="0"/>
              <a:t>だけ</a:t>
            </a:r>
            <a:r>
              <a:rPr lang="ja-JP" altLang="en-US" sz="2800" dirty="0" smtClean="0"/>
              <a:t>では学べない</a:t>
            </a:r>
            <a:endParaRPr lang="en-US" altLang="ja-JP" sz="2800" dirty="0" smtClean="0"/>
          </a:p>
          <a:p>
            <a:pPr marL="0" indent="0" algn="ctr">
              <a:buNone/>
            </a:pPr>
            <a:endParaRPr kumimoji="1" lang="en-US" altLang="ja-JP" sz="2800" dirty="0"/>
          </a:p>
          <a:p>
            <a:pPr marL="0" indent="0" algn="ctr">
              <a:buNone/>
            </a:pPr>
            <a:r>
              <a:rPr lang="ja-JP" altLang="en-US" sz="2800" dirty="0" smtClean="0"/>
              <a:t>ソフトウェア開発を学ぶ上でパソコンが</a:t>
            </a:r>
            <a:r>
              <a:rPr lang="ja-JP" altLang="en-US" sz="2800" dirty="0" smtClean="0"/>
              <a:t>必須だが，</a:t>
            </a:r>
            <a:endParaRPr lang="en-US" altLang="ja-JP" sz="2800" dirty="0" smtClean="0"/>
          </a:p>
          <a:p>
            <a:pPr marL="0" indent="0" algn="ctr">
              <a:buNone/>
            </a:pPr>
            <a:endParaRPr kumimoji="1" lang="en-US" altLang="ja-JP" sz="2800" dirty="0"/>
          </a:p>
          <a:p>
            <a:pPr marL="0" indent="0" algn="ctr">
              <a:buNone/>
            </a:pPr>
            <a:r>
              <a:rPr lang="en-US" altLang="ja-JP" sz="2800" dirty="0" smtClean="0"/>
              <a:t>LMS</a:t>
            </a:r>
            <a:r>
              <a:rPr lang="ja-JP" altLang="en-US" sz="2800" dirty="0" smtClean="0"/>
              <a:t>は対応して</a:t>
            </a:r>
            <a:r>
              <a:rPr lang="ja-JP" altLang="en-US" sz="2800" dirty="0" smtClean="0"/>
              <a:t>いない．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0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591152"/>
              </p:ext>
            </p:extLst>
          </p:nvPr>
        </p:nvGraphicFramePr>
        <p:xfrm>
          <a:off x="395536" y="1309410"/>
          <a:ext cx="5040600" cy="4694129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639640"/>
                <a:gridCol w="3400960"/>
              </a:tblGrid>
              <a:tr h="1935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ツール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内容</a:t>
                      </a:r>
                      <a:endParaRPr lang="ja-JP" sz="1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5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ソースコード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ソースコードを開発し実行可能なモジュールに</a:t>
                      </a:r>
                      <a:r>
                        <a:rPr lang="ja-JP" sz="1200" kern="0" dirty="0" smtClean="0">
                          <a:effectLst/>
                        </a:rPr>
                        <a:t>変換</a:t>
                      </a:r>
                      <a:r>
                        <a:rPr lang="en-US" altLang="ja-JP" sz="1200" kern="0" dirty="0" smtClean="0">
                          <a:effectLst/>
                        </a:rPr>
                        <a:t>.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7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コードインスペクション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開発されたソースコードが，コーディング等に則しているか</a:t>
                      </a:r>
                      <a:r>
                        <a:rPr lang="ja-JP" sz="1200" kern="0" dirty="0" smtClean="0">
                          <a:effectLst/>
                        </a:rPr>
                        <a:t>検査</a:t>
                      </a:r>
                      <a:r>
                        <a:rPr lang="en-US" altLang="ja-JP" sz="1200" kern="0" dirty="0" smtClean="0">
                          <a:effectLst/>
                        </a:rPr>
                        <a:t>.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5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タスクボード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未作業・作業中・作業済が一目でわかる</a:t>
                      </a:r>
                      <a:r>
                        <a:rPr lang="ja-JP" sz="1200" kern="0" dirty="0" smtClean="0">
                          <a:effectLst/>
                        </a:rPr>
                        <a:t>ボード</a:t>
                      </a:r>
                      <a:r>
                        <a:rPr lang="en-US" altLang="ja-JP" sz="1200" kern="0" dirty="0" smtClean="0">
                          <a:effectLst/>
                        </a:rPr>
                        <a:t>.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1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バーンダウンチャート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縦軸に残作業，横軸に時間を表したチャート．これにより，どれだけ作業が行ったか，どれだけ作業が残っているかが</a:t>
                      </a:r>
                      <a:r>
                        <a:rPr lang="ja-JP" sz="1200" kern="0" dirty="0" smtClean="0">
                          <a:effectLst/>
                        </a:rPr>
                        <a:t>わかる</a:t>
                      </a:r>
                      <a:r>
                        <a:rPr lang="en-US" altLang="ja-JP" sz="1200" kern="0" dirty="0" smtClean="0">
                          <a:effectLst/>
                        </a:rPr>
                        <a:t>.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1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ビルド，デプロイ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実行可能なファイルやリソースファイルをひとまとめにパッケージングし，実行環境（検証環境や本番環境）に</a:t>
                      </a:r>
                      <a:r>
                        <a:rPr lang="ja-JP" sz="1200" kern="0" dirty="0" smtClean="0">
                          <a:effectLst/>
                        </a:rPr>
                        <a:t>デプロイ</a:t>
                      </a:r>
                      <a:r>
                        <a:rPr lang="en-US" altLang="ja-JP" sz="1200" kern="0" dirty="0" smtClean="0">
                          <a:effectLst/>
                        </a:rPr>
                        <a:t>.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1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テスト</a:t>
                      </a:r>
                      <a:endParaRPr lang="ja-JP" sz="1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開発したモジュールが正しく動作するか確認する作業（テスト）をサポート．特に，繰り返しテストをする場合の作業負荷を</a:t>
                      </a:r>
                      <a:r>
                        <a:rPr lang="ja-JP" sz="1200" kern="0" dirty="0" smtClean="0">
                          <a:effectLst/>
                        </a:rPr>
                        <a:t>軽減</a:t>
                      </a:r>
                      <a:r>
                        <a:rPr lang="en-US" altLang="ja-JP" sz="1200" kern="0" dirty="0" smtClean="0">
                          <a:effectLst/>
                        </a:rPr>
                        <a:t>.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1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常時結合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バージョン管理ツールやビルド，テストツールと連携し，開発したアプリケーションのビルド・テストを常に動かすための仕組みを</a:t>
                      </a:r>
                      <a:r>
                        <a:rPr lang="ja-JP" sz="1200" kern="0" dirty="0" smtClean="0">
                          <a:effectLst/>
                        </a:rPr>
                        <a:t>提供</a:t>
                      </a:r>
                      <a:r>
                        <a:rPr lang="en-US" altLang="ja-JP" sz="1200" kern="0" dirty="0" smtClean="0">
                          <a:effectLst/>
                        </a:rPr>
                        <a:t>.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0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バージョン管理</a:t>
                      </a:r>
                      <a:endParaRPr lang="ja-JP" sz="120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成果物の変更履歴を管理し，ある時点の状態に復元することが可能．特にソースコードの変更履歴管理に利用され，並列開発にも</a:t>
                      </a:r>
                      <a:r>
                        <a:rPr lang="ja-JP" sz="1200" kern="0" dirty="0" smtClean="0">
                          <a:effectLst/>
                        </a:rPr>
                        <a:t>対応</a:t>
                      </a:r>
                      <a:r>
                        <a:rPr lang="en-US" altLang="ja-JP" sz="1200" kern="0" dirty="0" smtClean="0">
                          <a:effectLst/>
                        </a:rPr>
                        <a:t>.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3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 smtClean="0">
                          <a:effectLst/>
                        </a:rPr>
                        <a:t>リファクタリング</a:t>
                      </a:r>
                      <a:endParaRPr lang="ja-JP" sz="12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 smtClean="0">
                          <a:effectLst/>
                        </a:rPr>
                        <a:t>コードの意図をつかみやすく，変更しやすくしたりして改善すること．</a:t>
                      </a:r>
                      <a:endParaRPr lang="en-US" altLang="ja-JP" sz="12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423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200" b="1" kern="100" dirty="0" smtClean="0"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  <a:cs typeface="Times New Roman"/>
                        </a:rPr>
                        <a:t>wiki</a:t>
                      </a:r>
                      <a:endParaRPr lang="ja-JP" sz="1200" b="1" kern="100" dirty="0"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200" kern="100" dirty="0" smtClean="0">
                          <a:effectLst/>
                        </a:rPr>
                        <a:t>Web</a:t>
                      </a:r>
                      <a:r>
                        <a:rPr lang="ja-JP" altLang="en-US" sz="1200" kern="100" dirty="0" smtClean="0">
                          <a:effectLst/>
                        </a:rPr>
                        <a:t>ブラウザから簡単に</a:t>
                      </a:r>
                      <a:r>
                        <a:rPr lang="en-US" altLang="ja-JP" sz="1200" kern="100" dirty="0" smtClean="0">
                          <a:effectLst/>
                        </a:rPr>
                        <a:t>Web</a:t>
                      </a:r>
                      <a:r>
                        <a:rPr lang="ja-JP" altLang="en-US" sz="1200" kern="100" dirty="0" smtClean="0">
                          <a:effectLst/>
                        </a:rPr>
                        <a:t>ページの発行・編集などが行える</a:t>
                      </a:r>
                      <a:r>
                        <a:rPr lang="en-US" altLang="ja-JP" sz="1200" kern="100" dirty="0" smtClean="0">
                          <a:effectLst/>
                        </a:rPr>
                        <a:t>,Web</a:t>
                      </a:r>
                      <a:r>
                        <a:rPr lang="ja-JP" altLang="en-US" sz="1200" kern="100" dirty="0" smtClean="0">
                          <a:effectLst/>
                        </a:rPr>
                        <a:t>コンテンツマネジメントシステム</a:t>
                      </a:r>
                      <a:r>
                        <a:rPr lang="en-US" altLang="ja-JP" sz="1200" kern="100" dirty="0" smtClean="0">
                          <a:effectLst/>
                        </a:rPr>
                        <a:t>(CMS)</a:t>
                      </a:r>
                      <a:r>
                        <a:rPr lang="ja-JP" altLang="en-US" sz="1200" kern="100" dirty="0" smtClean="0">
                          <a:effectLst/>
                        </a:rPr>
                        <a:t>の一つ</a:t>
                      </a:r>
                      <a:r>
                        <a:rPr lang="en-US" altLang="ja-JP" sz="1200" kern="100" dirty="0" smtClean="0">
                          <a:effectLst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3F2E-DE63-47B2-B880-D31FF3972C3E}" type="slidenum">
              <a:rPr lang="en-US" altLang="ja-JP" smtClean="0"/>
              <a:pPr/>
              <a:t>7</a:t>
            </a:fld>
            <a:endParaRPr lang="en-US" altLang="ja-JP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16116" y="4213830"/>
            <a:ext cx="327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LMS</a:t>
            </a:r>
            <a:r>
              <a:rPr kumimoji="1" lang="ja-JP" altLang="en-US" sz="2400" dirty="0" smtClean="0"/>
              <a:t>の機能にあるのは</a:t>
            </a:r>
            <a:r>
              <a:rPr kumimoji="1" lang="en-US" altLang="ja-JP" sz="2400" dirty="0" smtClean="0"/>
              <a:t>Wiki</a:t>
            </a:r>
            <a:r>
              <a:rPr kumimoji="1" lang="ja-JP" altLang="en-US" sz="2400" dirty="0" smtClean="0"/>
              <a:t>ぐらいである．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3568" y="764704"/>
            <a:ext cx="434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ソフトウェア開発に必要なツール</a:t>
            </a:r>
            <a:endParaRPr kumimoji="1" lang="ja-JP" altLang="en-US" sz="2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5778134" y="1124744"/>
            <a:ext cx="2952328" cy="2448272"/>
          </a:xfrm>
          <a:prstGeom prst="wedgeRectCallout">
            <a:avLst>
              <a:gd name="adj1" fmla="val -19801"/>
              <a:gd name="adj2" fmla="val 7246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多くのツールが必要だが</a:t>
            </a:r>
          </a:p>
          <a:p>
            <a:pPr algn="ctr"/>
            <a:endParaRPr lang="ja-JP" altLang="en-US" sz="2000" dirty="0"/>
          </a:p>
          <a:p>
            <a:pPr algn="ctr"/>
            <a:r>
              <a:rPr lang="en-US" altLang="ja-JP" sz="2000" dirty="0"/>
              <a:t>LMS</a:t>
            </a:r>
            <a:r>
              <a:rPr lang="ja-JP" altLang="en-US" sz="2000" dirty="0"/>
              <a:t>には，</a:t>
            </a:r>
          </a:p>
          <a:p>
            <a:pPr algn="ctr"/>
            <a:r>
              <a:rPr lang="ja-JP" altLang="en-US" sz="2000" dirty="0"/>
              <a:t>ほとんどの機能がない！</a:t>
            </a:r>
          </a:p>
        </p:txBody>
      </p:sp>
    </p:spTree>
    <p:extLst>
      <p:ext uri="{BB962C8B-B14F-4D97-AF65-F5344CB8AC3E}">
        <p14:creationId xmlns:p14="http://schemas.microsoft.com/office/powerpoint/2010/main" val="2746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8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15864"/>
            <a:ext cx="3804906" cy="5112568"/>
          </a:xfrm>
          <a:prstGeom prst="rect">
            <a:avLst/>
          </a:prstGeom>
        </p:spPr>
      </p:pic>
      <p:sp>
        <p:nvSpPr>
          <p:cNvPr id="8" name="左矢印吹き出し 7"/>
          <p:cNvSpPr/>
          <p:nvPr/>
        </p:nvSpPr>
        <p:spPr>
          <a:xfrm>
            <a:off x="4499992" y="2492896"/>
            <a:ext cx="4248472" cy="2736304"/>
          </a:xfrm>
          <a:prstGeom prst="leftArrowCallout">
            <a:avLst>
              <a:gd name="adj1" fmla="val 13861"/>
              <a:gd name="adj2" fmla="val 25000"/>
              <a:gd name="adj3" fmla="val 25000"/>
              <a:gd name="adj4" fmla="val 700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GitHub</a:t>
            </a:r>
            <a:r>
              <a:rPr kumimoji="1" lang="ja-JP" altLang="en-US" sz="2400" dirty="0" smtClean="0"/>
              <a:t>上のログは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/>
              <a:t>このよう</a:t>
            </a:r>
            <a:r>
              <a:rPr lang="ja-JP" altLang="en-US" sz="2400" dirty="0" smtClean="0"/>
              <a:t>に表示され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/>
              <a:t>確認</a:t>
            </a:r>
            <a:r>
              <a:rPr kumimoji="1" lang="ja-JP" altLang="en-US" sz="2400" dirty="0"/>
              <a:t>すること</a:t>
            </a:r>
            <a:r>
              <a:rPr kumimoji="1" lang="ja-JP" altLang="en-US" sz="2400" dirty="0" smtClean="0"/>
              <a:t>ができる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79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2D0A-B747-4CE5-865B-E5367722D1F0}" type="slidenum">
              <a:rPr lang="en-US" altLang="ja-JP" smtClean="0"/>
              <a:pPr/>
              <a:t>9</a:t>
            </a:fld>
            <a:endParaRPr lang="en-US" altLang="ja-JP"/>
          </a:p>
        </p:txBody>
      </p:sp>
      <p:sp>
        <p:nvSpPr>
          <p:cNvPr id="5" name="角丸四角形 4"/>
          <p:cNvSpPr/>
          <p:nvPr/>
        </p:nvSpPr>
        <p:spPr>
          <a:xfrm>
            <a:off x="538860" y="1700808"/>
            <a:ext cx="2664296" cy="2880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LMS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8" y="2760538"/>
            <a:ext cx="2050420" cy="9852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12" y="2269430"/>
            <a:ext cx="2619375" cy="1743075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40152" y="1700808"/>
            <a:ext cx="2664296" cy="28803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外部サービス</a:t>
            </a:r>
            <a:endParaRPr kumimoji="1" lang="ja-JP" altLang="en-US" dirty="0"/>
          </a:p>
        </p:txBody>
      </p:sp>
      <p:sp>
        <p:nvSpPr>
          <p:cNvPr id="19" name="左矢印 18"/>
          <p:cNvSpPr/>
          <p:nvPr/>
        </p:nvSpPr>
        <p:spPr>
          <a:xfrm>
            <a:off x="3552447" y="3001144"/>
            <a:ext cx="1975051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52" y="4934276"/>
            <a:ext cx="1884284" cy="1884284"/>
          </a:xfrm>
          <a:prstGeom prst="rect">
            <a:avLst/>
          </a:prstGeom>
        </p:spPr>
      </p:pic>
      <p:sp>
        <p:nvSpPr>
          <p:cNvPr id="17" name="左右矢印 16"/>
          <p:cNvSpPr/>
          <p:nvPr/>
        </p:nvSpPr>
        <p:spPr>
          <a:xfrm rot="19568521">
            <a:off x="5032597" y="4654832"/>
            <a:ext cx="1012684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45550" y="268060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2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06-simple red-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design006-simple red-</Template>
  <TotalTime>550</TotalTime>
  <Words>773</Words>
  <Application>Microsoft Office PowerPoint</Application>
  <PresentationFormat>画面に合わせる (4:3)</PresentationFormat>
  <Paragraphs>159</Paragraphs>
  <Slides>17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19" baseType="lpstr">
      <vt:lpstr>design006-simple red-</vt:lpstr>
      <vt:lpstr>デザインの設定</vt:lpstr>
      <vt:lpstr>バージョン管理ホスティングサービスと 連携するコース管理システムの開発</vt:lpstr>
      <vt:lpstr>目次</vt:lpstr>
      <vt:lpstr>eラーニング</vt:lpstr>
      <vt:lpstr>LMS</vt:lpstr>
      <vt:lpstr>PowerPoint プレゼンテーション</vt:lpstr>
      <vt:lpstr>ソフトウェア開発</vt:lpstr>
      <vt:lpstr>PowerPoint プレゼンテーション</vt:lpstr>
      <vt:lpstr>現状</vt:lpstr>
      <vt:lpstr>目的</vt:lpstr>
      <vt:lpstr>方法</vt:lpstr>
      <vt:lpstr>①アカウント</vt:lpstr>
      <vt:lpstr>②API</vt:lpstr>
      <vt:lpstr>③表示</vt:lpstr>
      <vt:lpstr>結果</vt:lpstr>
      <vt:lpstr>結論</vt:lpstr>
      <vt:lpstr>参考文献</vt:lpstr>
      <vt:lpstr>プログラム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バージョン管理ホスティングサービスと 連携するコース管理システムの開発</dc:title>
  <dc:creator>kyoko</dc:creator>
  <cp:lastModifiedBy>noguchi</cp:lastModifiedBy>
  <cp:revision>33</cp:revision>
  <dcterms:created xsi:type="dcterms:W3CDTF">2014-01-30T12:28:35Z</dcterms:created>
  <dcterms:modified xsi:type="dcterms:W3CDTF">2014-02-03T05:36:03Z</dcterms:modified>
</cp:coreProperties>
</file>