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780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3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5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64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0A59-9AA5-44B2-9C95-CD8BBDB4EB8E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C109-1F11-4E1A-9D5F-17794E03E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吹き出し 38"/>
          <p:cNvSpPr/>
          <p:nvPr/>
        </p:nvSpPr>
        <p:spPr>
          <a:xfrm>
            <a:off x="2960197" y="1470893"/>
            <a:ext cx="3726355" cy="618092"/>
          </a:xfrm>
          <a:prstGeom prst="wedgeRectCallout">
            <a:avLst>
              <a:gd name="adj1" fmla="val -58464"/>
              <a:gd name="adj2" fmla="val -2395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特徴が社交的・現実的・人情家・規則</a:t>
            </a:r>
            <a:endParaRPr lang="en-US" altLang="ja-JP" sz="1600" dirty="0"/>
          </a:p>
          <a:p>
            <a:pPr algn="ctr"/>
            <a:r>
              <a:rPr lang="ja-JP" altLang="en-US" sz="1600" dirty="0"/>
              <a:t>の場合、</a:t>
            </a:r>
            <a:r>
              <a:rPr lang="en-US" altLang="ja-JP" u="sng" dirty="0"/>
              <a:t>ESFJ</a:t>
            </a:r>
            <a:r>
              <a:rPr lang="ja-JP" altLang="en-US" sz="1600" dirty="0"/>
              <a:t>となる</a:t>
            </a: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495464" y="82889"/>
            <a:ext cx="5871642" cy="76290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プロジェクトで発生するリスクの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>MBTI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を用いた事前予測</a:t>
            </a:r>
            <a:endParaRPr lang="en-US" altLang="ja-JP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883213" y="906175"/>
            <a:ext cx="5106307" cy="295370"/>
          </a:xfrm>
        </p:spPr>
        <p:txBody>
          <a:bodyPr>
            <a:noAutofit/>
          </a:bodyPr>
          <a:lstStyle/>
          <a:p>
            <a:pPr algn="ctr"/>
            <a:r>
              <a:rPr lang="ja-JP" altLang="en-US" dirty="0"/>
              <a:t>　矢吹研究室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ja-JP" altLang="en-US" dirty="0" smtClean="0"/>
              <a:t>年</a:t>
            </a:r>
            <a:r>
              <a:rPr lang="ja-JP" altLang="en-US" dirty="0"/>
              <a:t>　</a:t>
            </a:r>
            <a:r>
              <a:rPr lang="en-US" altLang="ja-JP" dirty="0" smtClean="0"/>
              <a:t>1442085</a:t>
            </a:r>
            <a:r>
              <a:rPr lang="ja-JP" altLang="en-US" dirty="0"/>
              <a:t>　</a:t>
            </a:r>
            <a:r>
              <a:rPr lang="ja-JP" altLang="en-US" dirty="0" smtClean="0"/>
              <a:t>中村 真悟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82445" y="1248388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背景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510435" y="3841989"/>
            <a:ext cx="118914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研究方法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2445" y="7575440"/>
            <a:ext cx="1127596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進捗状況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2445" y="3841989"/>
            <a:ext cx="8074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目的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481860" y="7575440"/>
            <a:ext cx="1455174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今後の計画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228738" y="1418274"/>
            <a:ext cx="2543011" cy="1518381"/>
            <a:chOff x="254000" y="1094473"/>
            <a:chExt cx="2341563" cy="1418592"/>
          </a:xfrm>
          <a:noFill/>
        </p:grpSpPr>
        <p:grpSp>
          <p:nvGrpSpPr>
            <p:cNvPr id="13" name="グループ化 12"/>
            <p:cNvGrpSpPr/>
            <p:nvPr/>
          </p:nvGrpSpPr>
          <p:grpSpPr>
            <a:xfrm>
              <a:off x="254000" y="1316171"/>
              <a:ext cx="2341563" cy="1196894"/>
              <a:chOff x="254000" y="1316171"/>
              <a:chExt cx="2341563" cy="1196894"/>
            </a:xfrm>
            <a:grpFill/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54000" y="1316171"/>
                <a:ext cx="2341563" cy="345059"/>
                <a:chOff x="254000" y="1029482"/>
                <a:chExt cx="2667000" cy="503491"/>
              </a:xfrm>
              <a:grpFill/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内向</a:t>
                  </a:r>
                  <a:r>
                    <a:rPr lang="en-US" altLang="ja-JP" sz="1600" dirty="0"/>
                    <a:t>:I</a:t>
                  </a:r>
                  <a:endParaRPr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外向</a:t>
                  </a:r>
                  <a:r>
                    <a:rPr lang="en-US" altLang="ja-JP" sz="1600" dirty="0"/>
                    <a:t>:E</a:t>
                  </a:r>
                  <a:endParaRPr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29482"/>
                  <a:ext cx="412750" cy="5034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254000" y="1584775"/>
                <a:ext cx="2341563" cy="345059"/>
                <a:chOff x="254000" y="955499"/>
                <a:chExt cx="2667000" cy="503489"/>
              </a:xfrm>
              <a:grpFill/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/>
                    <a:t>:S</a:t>
                  </a:r>
                  <a:endParaRPr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38901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直感</a:t>
                  </a:r>
                  <a:r>
                    <a:rPr lang="en-US" altLang="ja-JP" sz="1600" dirty="0"/>
                    <a:t>:N</a:t>
                  </a:r>
                  <a:endParaRPr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955499"/>
                  <a:ext cx="412750" cy="5034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7" name="グループ化 16"/>
              <p:cNvGrpSpPr/>
              <p:nvPr/>
            </p:nvGrpSpPr>
            <p:grpSpPr>
              <a:xfrm>
                <a:off x="254000" y="1886303"/>
                <a:ext cx="2341563" cy="345059"/>
                <a:chOff x="254000" y="954382"/>
                <a:chExt cx="2667000" cy="503494"/>
              </a:xfrm>
              <a:grpFill/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23882"/>
                  <a:ext cx="1174750" cy="330201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/>
                    <a:t>:T</a:t>
                  </a:r>
                  <a:endParaRPr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23882"/>
                  <a:ext cx="1174750" cy="330200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/>
                    <a:t>:F</a:t>
                  </a:r>
                  <a:endParaRPr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954382"/>
                  <a:ext cx="412750" cy="5034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254000" y="2168006"/>
                <a:ext cx="2341563" cy="345059"/>
                <a:chOff x="254000" y="910436"/>
                <a:chExt cx="2667000" cy="503497"/>
              </a:xfrm>
              <a:grpFill/>
            </p:grpSpPr>
            <p:sp>
              <p:nvSpPr>
                <p:cNvPr id="19" name="円/楕円 18"/>
                <p:cNvSpPr/>
                <p:nvPr/>
              </p:nvSpPr>
              <p:spPr>
                <a:xfrm>
                  <a:off x="25400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/>
                    <a:t>:J</a:t>
                  </a:r>
                  <a:endParaRPr lang="ja-JP" altLang="en-US" sz="1600" dirty="0"/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1746250" y="993839"/>
                  <a:ext cx="1174750" cy="330199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柔軟</a:t>
                  </a:r>
                  <a:r>
                    <a:rPr lang="en-US" altLang="ja-JP" sz="1600" dirty="0"/>
                    <a:t>:P</a:t>
                  </a:r>
                  <a:endParaRPr lang="ja-JP" altLang="en-US" sz="1600" dirty="0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381125" y="910436"/>
                  <a:ext cx="412750" cy="50349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or</a:t>
                  </a:r>
                  <a:endParaRPr lang="ja-JP" altLang="en-US" dirty="0"/>
                </a:p>
              </p:txBody>
            </p:sp>
          </p:grpSp>
        </p:grpSp>
        <p:sp>
          <p:nvSpPr>
            <p:cNvPr id="14" name="テキスト ボックス 13"/>
            <p:cNvSpPr txBox="1"/>
            <p:nvPr/>
          </p:nvSpPr>
          <p:spPr>
            <a:xfrm>
              <a:off x="706059" y="1094473"/>
              <a:ext cx="1444626" cy="373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MBTI</a:t>
              </a:r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3093547" y="2239494"/>
            <a:ext cx="33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リスクの</a:t>
            </a:r>
            <a:r>
              <a:rPr lang="ja-JP" altLang="en-US" sz="1600" b="1" u="sng" dirty="0"/>
              <a:t>事前予測</a:t>
            </a:r>
            <a:r>
              <a:rPr lang="ja-JP" altLang="en-US" sz="1600" b="1" dirty="0"/>
              <a:t>に活かせないか？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82446" y="4980114"/>
            <a:ext cx="2029235" cy="3810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想定される成果物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1575" y="4249757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メンバの</a:t>
            </a:r>
            <a:r>
              <a:rPr lang="en-US" altLang="ja-JP" sz="1600" dirty="0"/>
              <a:t>MBTI</a:t>
            </a:r>
            <a:r>
              <a:rPr lang="ja-JP" altLang="en-US" sz="1600" dirty="0"/>
              <a:t>のタイプとプロジェクトのリスクの相関関係を調べる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9107" y="5364118"/>
            <a:ext cx="2824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MBTI</a:t>
            </a:r>
            <a:r>
              <a:rPr lang="ja-JP" altLang="en-US" sz="1600" dirty="0"/>
              <a:t>を用いたリスク予測リスト</a:t>
            </a:r>
            <a:endParaRPr lang="en-US" altLang="ja-JP" sz="1600" dirty="0"/>
          </a:p>
          <a:p>
            <a:r>
              <a:rPr lang="ja-JP" altLang="en-US" sz="1600" dirty="0"/>
              <a:t>イメージ</a:t>
            </a:r>
          </a:p>
        </p:txBody>
      </p:sp>
      <p:sp>
        <p:nvSpPr>
          <p:cNvPr id="37" name="下矢印 36"/>
          <p:cNvSpPr/>
          <p:nvPr/>
        </p:nvSpPr>
        <p:spPr>
          <a:xfrm>
            <a:off x="4044421" y="2649613"/>
            <a:ext cx="1443210" cy="1927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フローチャート: 代替処理 39"/>
          <p:cNvSpPr/>
          <p:nvPr/>
        </p:nvSpPr>
        <p:spPr>
          <a:xfrm>
            <a:off x="3557935" y="4288326"/>
            <a:ext cx="1622491" cy="795684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pPr algn="ctr"/>
            <a:endParaRPr lang="en-US" altLang="ja-JP" sz="1600" dirty="0"/>
          </a:p>
          <a:p>
            <a:pPr algn="ctr"/>
            <a:endParaRPr lang="en-US" altLang="ja-JP" sz="1600" dirty="0"/>
          </a:p>
        </p:txBody>
      </p:sp>
      <p:sp>
        <p:nvSpPr>
          <p:cNvPr id="42" name="フローチャート: 代替処理 41"/>
          <p:cNvSpPr/>
          <p:nvPr/>
        </p:nvSpPr>
        <p:spPr>
          <a:xfrm>
            <a:off x="3697658" y="4575302"/>
            <a:ext cx="1330192" cy="482950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性格検査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アンケート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64052"/>
              </p:ext>
            </p:extLst>
          </p:nvPr>
        </p:nvGraphicFramePr>
        <p:xfrm>
          <a:off x="271015" y="5908905"/>
          <a:ext cx="2781192" cy="14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173"/>
                <a:gridCol w="1689019"/>
              </a:tblGrid>
              <a:tr h="26329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タイプ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想定されるリスク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82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ESTJ,ESFP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情報共有不足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ESTP,ISTP</a:t>
                      </a:r>
                      <a:endParaRPr lang="ja-JP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/>
                        <a:t>提出物の不備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82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ESTP,ISFJ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納期遅れ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782"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 smtClean="0"/>
                        <a:t>ESTJ,INTP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作業の偏り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フローチャート: 代替処理 51"/>
          <p:cNvSpPr/>
          <p:nvPr/>
        </p:nvSpPr>
        <p:spPr>
          <a:xfrm>
            <a:off x="3557935" y="5170952"/>
            <a:ext cx="3045962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タイプとリスクの相関関係の分析</a:t>
            </a:r>
            <a:endParaRPr lang="en-US" altLang="ja-JP" sz="1600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3557935" y="5936690"/>
            <a:ext cx="3045962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性格検査し、グループを決める</a:t>
            </a:r>
          </a:p>
        </p:txBody>
      </p:sp>
      <p:sp>
        <p:nvSpPr>
          <p:cNvPr id="54" name="四角形吹き出し 53"/>
          <p:cNvSpPr/>
          <p:nvPr/>
        </p:nvSpPr>
        <p:spPr>
          <a:xfrm>
            <a:off x="5261610" y="4325842"/>
            <a:ext cx="1420251" cy="729831"/>
          </a:xfrm>
          <a:prstGeom prst="wedgeRectCallout">
            <a:avLst>
              <a:gd name="adj1" fmla="val -55185"/>
              <a:gd name="adj2" fmla="val -3180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実験、演習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P</a:t>
            </a:r>
            <a:r>
              <a:rPr lang="ja-JP" altLang="en-US" sz="1400" dirty="0"/>
              <a:t>言語とプログラミング</a:t>
            </a:r>
          </a:p>
        </p:txBody>
      </p:sp>
      <p:sp>
        <p:nvSpPr>
          <p:cNvPr id="55" name="四角形吹き出し 54"/>
          <p:cNvSpPr/>
          <p:nvPr/>
        </p:nvSpPr>
        <p:spPr>
          <a:xfrm>
            <a:off x="5261609" y="6345076"/>
            <a:ext cx="1420252" cy="703251"/>
          </a:xfrm>
          <a:prstGeom prst="wedgeRectCallout">
            <a:avLst>
              <a:gd name="adj1" fmla="val -53173"/>
              <a:gd name="adj2" fmla="val -3136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PM</a:t>
            </a:r>
            <a:r>
              <a:rPr lang="ja-JP" altLang="en-US" sz="1400" dirty="0"/>
              <a:t>実験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データマイニング入門</a:t>
            </a:r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3573095" y="7019083"/>
            <a:ext cx="1611637" cy="30514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仮説の実証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98977" y="7956440"/>
            <a:ext cx="3147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データマイニング入門と</a:t>
            </a:r>
            <a:r>
              <a:rPr lang="en-US" altLang="ja-JP" sz="1600" dirty="0"/>
              <a:t>PM</a:t>
            </a:r>
            <a:r>
              <a:rPr lang="ja-JP" altLang="en-US" sz="1600" dirty="0"/>
              <a:t>実験で性格検査を行う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仮説を元にグループを分ける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グループワーク後、アンケートを行う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そのデータを分析し仮説を実証する</a:t>
            </a:r>
            <a:endParaRPr lang="en-US" altLang="ja-JP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04497" y="7950726"/>
            <a:ext cx="3022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PM</a:t>
            </a:r>
            <a:r>
              <a:rPr lang="ja-JP" altLang="en-US" sz="1600" dirty="0"/>
              <a:t>実験などのグループからデータを収集した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性格検査とアンケートの結果をアソシエーション分析した</a:t>
            </a:r>
            <a:endParaRPr lang="en-US" altLang="ja-JP" sz="16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8372"/>
              </p:ext>
            </p:extLst>
          </p:nvPr>
        </p:nvGraphicFramePr>
        <p:xfrm>
          <a:off x="315773" y="9011118"/>
          <a:ext cx="2837926" cy="733425"/>
        </p:xfrm>
        <a:graphic>
          <a:graphicData uri="http://schemas.openxmlformats.org/drawingml/2006/table">
            <a:tbl>
              <a:tblPr/>
              <a:tblGrid>
                <a:gridCol w="310127"/>
                <a:gridCol w="311150"/>
                <a:gridCol w="266700"/>
                <a:gridCol w="196850"/>
                <a:gridCol w="450850"/>
                <a:gridCol w="546100"/>
                <a:gridCol w="450850"/>
                <a:gridCol w="305299"/>
              </a:tblGrid>
              <a:tr h="11018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lhs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rhs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support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confidence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lift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ESTJ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INTP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0.128205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2.294118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ISFJ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0.102564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ESFP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0.179487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フローチャート: 代替処理 47"/>
          <p:cNvSpPr/>
          <p:nvPr/>
        </p:nvSpPr>
        <p:spPr>
          <a:xfrm>
            <a:off x="3557935" y="6328774"/>
            <a:ext cx="1622491" cy="603366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ja-JP" altLang="en-US" sz="1600" dirty="0"/>
              <a:t>グループワーク</a:t>
            </a:r>
            <a:endParaRPr lang="en-US" altLang="ja-JP" sz="1600" dirty="0"/>
          </a:p>
          <a:p>
            <a:pPr algn="ctr"/>
            <a:endParaRPr lang="en-US" altLang="ja-JP" sz="1600" dirty="0"/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3704084" y="6622832"/>
            <a:ext cx="1330192" cy="282948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アンケート</a:t>
            </a:r>
            <a:endParaRPr lang="ja-JP" altLang="en-US" sz="1600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3557935" y="5563036"/>
            <a:ext cx="3064290" cy="286712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結果から仮説を立てる</a:t>
            </a:r>
            <a:endParaRPr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231" y="2957587"/>
            <a:ext cx="6823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MBTI</a:t>
            </a:r>
            <a:r>
              <a:rPr lang="ja-JP" altLang="en-US" sz="2000" dirty="0"/>
              <a:t>を用いて</a:t>
            </a:r>
            <a:r>
              <a:rPr lang="ja-JP" altLang="en-US" sz="2000" b="1" u="sng" dirty="0"/>
              <a:t>メンバの相互作用が原因</a:t>
            </a:r>
            <a:r>
              <a:rPr lang="ja-JP" altLang="en-US" sz="2000" dirty="0"/>
              <a:t>となって起きる事象を</a:t>
            </a:r>
            <a:endParaRPr lang="en-US" altLang="ja-JP" sz="2000" dirty="0"/>
          </a:p>
          <a:p>
            <a:pPr algn="ctr"/>
            <a:r>
              <a:rPr lang="ja-JP" altLang="en-US" sz="2000" dirty="0"/>
              <a:t>事前に予測したい</a:t>
            </a:r>
          </a:p>
        </p:txBody>
      </p:sp>
    </p:spTree>
    <p:extLst>
      <p:ext uri="{BB962C8B-B14F-4D97-AF65-F5344CB8AC3E}">
        <p14:creationId xmlns:p14="http://schemas.microsoft.com/office/powerpoint/2010/main" val="3216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4165</TotalTime>
  <Words>247</Words>
  <Application>Microsoft Office PowerPoint</Application>
  <PresentationFormat>A4 210 x 297 mm</PresentationFormat>
  <Paragraphs>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37</cp:revision>
  <cp:lastPrinted>2017-10-05T15:04:12Z</cp:lastPrinted>
  <dcterms:created xsi:type="dcterms:W3CDTF">2017-10-01T02:33:48Z</dcterms:created>
  <dcterms:modified xsi:type="dcterms:W3CDTF">2017-10-06T01:19:50Z</dcterms:modified>
</cp:coreProperties>
</file>