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71" r:id="rId11"/>
    <p:sldId id="272" r:id="rId12"/>
    <p:sldId id="276" r:id="rId13"/>
    <p:sldId id="275" r:id="rId14"/>
    <p:sldId id="274" r:id="rId15"/>
    <p:sldId id="277" r:id="rId16"/>
    <p:sldId id="278" r:id="rId17"/>
    <p:sldId id="263" r:id="rId18"/>
    <p:sldId id="264" r:id="rId19"/>
    <p:sldId id="265" r:id="rId20"/>
  </p:sldIdLst>
  <p:sldSz cx="9144000" cy="6858000" type="screen4x3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21" autoAdjust="0"/>
  </p:normalViewPr>
  <p:slideViewPr>
    <p:cSldViewPr>
      <p:cViewPr varScale="1">
        <p:scale>
          <a:sx n="63" d="100"/>
          <a:sy n="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0D3F2-56EF-42CE-929F-81BCE20DE723}" type="datetimeFigureOut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98621-71A9-48EF-8727-97AA3178B2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616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45870-E933-4A8D-9EE8-B281F212E484}" type="datetimeFigureOut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665B5-2409-4BBE-98C6-9479D62BE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12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これから，矢吹研究室Ａチームの最終発表を始めます．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59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次に，</a:t>
            </a:r>
            <a:r>
              <a:rPr kumimoji="1" lang="en-US" altLang="ja-JP" dirty="0" smtClean="0"/>
              <a:t>CPI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SPI</a:t>
            </a:r>
            <a:r>
              <a:rPr kumimoji="1" lang="ja-JP" altLang="en-US" dirty="0" smtClean="0"/>
              <a:t>分析です．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本プロジェクトの</a:t>
            </a:r>
            <a:r>
              <a:rPr kumimoji="1" lang="en-US" altLang="ja-JP" dirty="0" smtClean="0"/>
              <a:t>CPI</a:t>
            </a:r>
            <a:r>
              <a:rPr kumimoji="1" lang="ja-JP" altLang="en-US" dirty="0" smtClean="0"/>
              <a:t>は１．５８，</a:t>
            </a:r>
            <a:r>
              <a:rPr kumimoji="1" lang="en-US" altLang="ja-JP" dirty="0" smtClean="0"/>
              <a:t>SPI</a:t>
            </a:r>
            <a:r>
              <a:rPr kumimoji="1" lang="ja-JP" altLang="en-US" dirty="0" smtClean="0"/>
              <a:t>は０．６となりました．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なので，スケジュール遅れ予算未満に該当します．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451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この結果に対する原因は，メンバ間のスケジュール管理ができていなかったため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ドキュメント作成やレビューに時間がかかった大きなスケジュールの遅延です．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515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まず，品質についてです．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QCD</a:t>
            </a:r>
            <a:r>
              <a:rPr kumimoji="1" lang="ja-JP" altLang="en-US" dirty="0" smtClean="0"/>
              <a:t>アンケートの結果は，このようになりました．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ユーザ平均が３．８，シニア平均が４．６，メンバ平均が４．２となりました．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515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つぎに，コストについてです</a:t>
            </a:r>
            <a:r>
              <a:rPr kumimoji="1" lang="ja-JP" altLang="en-US" dirty="0" smtClean="0"/>
              <a:t>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515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最後に，納期についてです．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515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QCD</a:t>
            </a:r>
            <a:r>
              <a:rPr kumimoji="1" lang="ja-JP" altLang="en-US" dirty="0" smtClean="0"/>
              <a:t>評価の全体の原因は，メンバ間のスケジュール管理不足・見積もりミスによる大きな差異・遅延によるレビュー不足の３つが挙げられます．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らの原因に対する対策は，メンバのスケジュールを毎週共有する．見積もる際に実現可能な値を設定する．遅延しないように，プロジェクトのスケジュール管理をしっかりすれば，評価の向上が見られると思いました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515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QCD</a:t>
            </a:r>
            <a:r>
              <a:rPr kumimoji="1" lang="ja-JP" altLang="en-US" dirty="0" smtClean="0"/>
              <a:t>評価の全体の原因は，メンバ間のスケジュール管理不足・見積もりミスによる大きな差異・遅延によるレビュー不足の３つが挙げられます．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らの原因に対する対策は，メンバのスケジュールを毎週共有する．見積もる際に実現可能な値を設定する．遅延しないように，プロジェクトのスケジュール管理をしっかりすれば，評価の向上が見られると思いました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515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プロジェクトマネジメント結果は，リスク登録簿に基づき反省点を挙げ，本プロジェクトを振り返りました．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リスク登録簿に登録されたリスクはこちらの通りです．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363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リスク登録簿に登録されたリスクについて１つ１つ結果を報告します．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まず，（１つずつ読む）．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これら１４件のリスクの中で，「納期の遅れ」を回避することができませんでした．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なぜなら，１つの成果物についてレビューが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回というレビュー不足であったからだと思います．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プロジェクトにおいて遅延は致命的であり，大きな反省点となりました．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974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93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今日の発表は，開発システム概要，ＱＣＤ目標及び結果，プロジェクトマネジメントの結果，今回のプロジェクトについてという流れで行います．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47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まず，開発システム概要です．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システム名は顧客情報インポートシステムです，発注元はマルキチ社です．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マルキチ社は，新規顧客の登録や顧客管理をデータベースへ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件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件直接入力をしていました．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そのため，登録・編集・更新を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件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件行い，作業に時間がかかっていました．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632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登録方法の簡略化や作業時間の短縮を目的に，マルキチ社の顧客管理データベースにインポート機能を追加しました．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インポート機能では，ＣＳＶファイルというものを利用するのですが，マルキチ社の顧客にＣＳＶ形式の顧客情報ファイルを作成してもらい，そのファイルをマルキチ社に送信してもらいます．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送られてきたＣＳＶファイルを本システムにインポートすることで，顧客情報を簡単に保存・参照することができ，作業時間の短縮につながり，また顧客情報の入力が簡略化されます．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492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次に，システム画面についてです．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こちらは，顧客管理システムの</a:t>
            </a:r>
            <a:r>
              <a:rPr kumimoji="1" lang="en-US" altLang="ja-JP" dirty="0" smtClean="0"/>
              <a:t>HOME</a:t>
            </a:r>
            <a:r>
              <a:rPr kumimoji="1" lang="ja-JP" altLang="en-US" dirty="0" smtClean="0"/>
              <a:t>画面です．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ファイルをインポートするには，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顧客管理システムのＨＯＭＥ画面にあるインポートというボタンを押します．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32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インポートボタンを押すと，ファイル選択画面が表示されます．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ファイルを選択というボタンを押すと，ファイルが選択できるようになります．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そこでＣＳＶファイルを選択し，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99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実行を押すと，インポートが完了します．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49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インポート完了後に，ＨＯＭＥ画面にＣＳＶファイル内に入力された顧客情報が入力されます．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47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次に，ＱＣＤ評価及び結果です．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本プロジェクトの品質目標は，顧客管理システムにインポート機能の追加を完了すると，新システムを活用することにより，情報登録及び管理を簡略化する　でした．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目標に対する結果は，インポート機能の追加を完了し，インポート機能により，情報登録及び管理を簡略化できました．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65B5-2409-4BBE-98C6-9479D62BE2C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45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1ADB-5FEE-4ECF-8F20-5A79CE283D1B}" type="datetime1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719F48-99D4-4186-A72C-656F9B4C4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55DA-CCCA-4184-8821-7A59E018C75D}" type="datetime1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6BBA-9B3D-4F35-A62F-2B250E3289DB}" type="datetime1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ED95-8CC1-4ABD-AE37-C7B11B09AE8D}" type="datetime1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7C29-9F44-4C7B-9C02-1931210F920B}" type="datetime1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6912-3C63-4EF6-95D4-CA845662E51E}" type="datetime1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DA1B-BB13-4BD9-8D71-CFB235D5B746}" type="datetime1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C55B-F064-4CD4-86B9-D5913C260094}" type="datetime1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609E-37BE-42A9-BD0C-9F781B27C6CC}" type="datetime1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C02-EBB5-4CFA-9412-52FF66C83C2E}" type="datetime1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8C9F-3A17-41D2-8B39-652F659F48E3}" type="datetime1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719F48-99D4-4186-A72C-656F9B4C4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9F5EDDD-3041-482F-8DB2-A312ADD69139}" type="datetime1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8719F48-99D4-4186-A72C-656F9B4C4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5050904" cy="2264295"/>
          </a:xfrm>
        </p:spPr>
        <p:txBody>
          <a:bodyPr/>
          <a:lstStyle/>
          <a:p>
            <a:r>
              <a:rPr kumimoji="1" lang="ja-JP" altLang="en-US" dirty="0" smtClean="0"/>
              <a:t>最終発表</a:t>
            </a:r>
            <a:endParaRPr kumimoji="1" lang="ja-JP" altLang="en-US" dirty="0"/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1835696" y="2028110"/>
            <a:ext cx="6912768" cy="4392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顧客情報インポートシステム</a:t>
            </a:r>
          </a:p>
          <a:p>
            <a:endParaRPr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シニアマネージャ　矢吹太朗先生</a:t>
            </a:r>
          </a:p>
          <a:p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ユーザ　</a:t>
            </a:r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		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堀内俊幸先生</a:t>
            </a:r>
          </a:p>
          <a:p>
            <a:endParaRPr lang="ja-JP" altLang="en-US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矢吹研究室</a:t>
            </a:r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A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チーム</a:t>
            </a:r>
          </a:p>
          <a:p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PM	1142064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　鈴木淳子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	1142046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　小池由也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	1142106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　丸山準人</a:t>
            </a:r>
          </a:p>
          <a:p>
            <a:endParaRPr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1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5791200" cy="687606"/>
          </a:xfrm>
        </p:spPr>
        <p:txBody>
          <a:bodyPr/>
          <a:lstStyle/>
          <a:p>
            <a:r>
              <a:rPr kumimoji="1" lang="en-US" altLang="ja-JP" dirty="0" smtClean="0">
                <a:latin typeface="Century" pitchFamily="18" charset="0"/>
              </a:rPr>
              <a:t>QCD</a:t>
            </a:r>
            <a:r>
              <a:rPr kumimoji="1" lang="ja-JP" altLang="en-US" dirty="0" smtClean="0"/>
              <a:t>評価及び結果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764705"/>
            <a:ext cx="7620000" cy="1008112"/>
          </a:xfrm>
        </p:spPr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en-US" altLang="ja-JP" dirty="0"/>
              <a:t>EVM</a:t>
            </a:r>
            <a:r>
              <a:rPr lang="ja-JP" altLang="en-US" dirty="0"/>
              <a:t>に基づくプロジェクトマネジメント</a:t>
            </a:r>
            <a:r>
              <a:rPr lang="ja-JP" altLang="en-US" dirty="0" smtClean="0"/>
              <a:t>考察</a:t>
            </a:r>
            <a:endParaRPr lang="en-US" altLang="ja-JP" dirty="0" smtClean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en-US" altLang="ja-JP" dirty="0" smtClean="0"/>
              <a:t>CPI/SPI</a:t>
            </a:r>
            <a:r>
              <a:rPr lang="ja-JP" altLang="en-US" dirty="0" smtClean="0"/>
              <a:t>分析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2" name="右矢印 1"/>
          <p:cNvSpPr/>
          <p:nvPr/>
        </p:nvSpPr>
        <p:spPr>
          <a:xfrm>
            <a:off x="1187624" y="3429000"/>
            <a:ext cx="6624736" cy="7200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上矢印 2"/>
          <p:cNvSpPr/>
          <p:nvPr/>
        </p:nvSpPr>
        <p:spPr>
          <a:xfrm>
            <a:off x="3923928" y="1412776"/>
            <a:ext cx="864096" cy="504056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04978" y="4854533"/>
            <a:ext cx="194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スケージュル遅れ</a:t>
            </a:r>
            <a:endParaRPr kumimoji="1" lang="en-US" altLang="ja-JP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コスト超過</a:t>
            </a:r>
            <a:endParaRPr kumimoji="1" lang="ja-JP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13704" y="4854533"/>
            <a:ext cx="22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スケジュール前倒し</a:t>
            </a:r>
            <a:endParaRPr kumimoji="1" lang="en-US" altLang="ja-JP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コスト超過</a:t>
            </a:r>
            <a:endParaRPr kumimoji="1" lang="ja-JP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15669" y="2946486"/>
            <a:ext cx="194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スケジュール遅れ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予算未満</a:t>
            </a:r>
            <a:endParaRPr kumimoji="1" lang="ja-JP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76056" y="2404736"/>
            <a:ext cx="225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スケジュール前倒し</a:t>
            </a:r>
            <a:endParaRPr kumimoji="1" lang="en-US" altLang="ja-JP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予算未満</a:t>
            </a:r>
            <a:endParaRPr kumimoji="1" lang="ja-JP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 txBox="1">
            <a:spLocks/>
          </p:cNvSpPr>
          <p:nvPr/>
        </p:nvSpPr>
        <p:spPr>
          <a:xfrm>
            <a:off x="1174687" y="4077445"/>
            <a:ext cx="504057" cy="3785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0</a:t>
            </a:r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85924" y="6385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0</a:t>
            </a:r>
            <a:endParaRPr kumimoji="1" lang="ja-JP" altLang="en-US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60216" y="381916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2.0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47864" y="15234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2.0</a:t>
            </a:r>
            <a:endParaRPr kumimoji="1" lang="en-US" altLang="ja-JP" b="1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40146" y="12486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CPI</a:t>
            </a:r>
            <a:endParaRPr kumimoji="1" lang="ja-JP" altLang="en-US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840116" y="36110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SPI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688863" y="40774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1.0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1619672" y="1892763"/>
            <a:ext cx="2088232" cy="105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CPI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1.58</a:t>
            </a:r>
          </a:p>
          <a:p>
            <a:pPr algn="ctr"/>
            <a:r>
              <a:rPr lang="en-US" altLang="ja-JP" dirty="0" smtClean="0"/>
              <a:t>SPI</a:t>
            </a:r>
            <a:r>
              <a:rPr lang="ja-JP" altLang="en-US" dirty="0" smtClean="0"/>
              <a:t>：</a:t>
            </a:r>
            <a:r>
              <a:rPr lang="en-US" altLang="ja-JP" dirty="0" smtClean="0"/>
              <a:t>0.6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51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51520" y="188640"/>
            <a:ext cx="57912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latin typeface="Century" pitchFamily="18" charset="0"/>
              </a:rPr>
              <a:t>QCD</a:t>
            </a:r>
            <a:r>
              <a:rPr lang="ja-JP" altLang="en-US" dirty="0" smtClean="0"/>
              <a:t>評価及び結果</a:t>
            </a:r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764705"/>
            <a:ext cx="7620000" cy="1008112"/>
          </a:xfrm>
        </p:spPr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en-US" altLang="ja-JP" dirty="0" smtClean="0"/>
              <a:t>CPI/SPI</a:t>
            </a:r>
            <a:r>
              <a:rPr lang="ja-JP" altLang="en-US" dirty="0" smtClean="0"/>
              <a:t>分析　原因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2" name="角丸四角形 1"/>
          <p:cNvSpPr/>
          <p:nvPr/>
        </p:nvSpPr>
        <p:spPr>
          <a:xfrm>
            <a:off x="791580" y="1484784"/>
            <a:ext cx="7560840" cy="4392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メンバ間のスケジュール管理</a:t>
            </a:r>
            <a:r>
              <a:rPr lang="ja-JP" altLang="en-US" sz="3200" dirty="0" smtClean="0"/>
              <a:t>が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十分</a:t>
            </a:r>
            <a:r>
              <a:rPr lang="ja-JP" altLang="en-US" sz="3200" dirty="0"/>
              <a:t>に</a:t>
            </a:r>
            <a:r>
              <a:rPr lang="ja-JP" altLang="en-US" sz="3200" dirty="0" smtClean="0"/>
              <a:t>できていなかった</a:t>
            </a:r>
            <a:endParaRPr lang="en-US" altLang="ja-JP" sz="3200" dirty="0" smtClean="0"/>
          </a:p>
          <a:p>
            <a:pPr algn="ctr"/>
            <a:endParaRPr lang="en-US" altLang="ja-JP" sz="3200" dirty="0" smtClean="0"/>
          </a:p>
          <a:p>
            <a:pPr algn="ctr"/>
            <a:r>
              <a:rPr lang="ja-JP" altLang="en-US" sz="3200" dirty="0" smtClean="0"/>
              <a:t>ドキュメント</a:t>
            </a:r>
            <a:r>
              <a:rPr lang="ja-JP" altLang="en-US" sz="3200" dirty="0"/>
              <a:t>作成やレビュー</a:t>
            </a:r>
            <a:r>
              <a:rPr lang="ja-JP" altLang="en-US" sz="3200" dirty="0" smtClean="0"/>
              <a:t>に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時間</a:t>
            </a:r>
            <a:r>
              <a:rPr lang="ja-JP" altLang="en-US" sz="3200" dirty="0"/>
              <a:t>が</a:t>
            </a:r>
            <a:r>
              <a:rPr lang="ja-JP" altLang="en-US" sz="3200" dirty="0" smtClean="0"/>
              <a:t>かかった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0195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51520" y="188640"/>
            <a:ext cx="57912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latin typeface="Century" pitchFamily="18" charset="0"/>
              </a:rPr>
              <a:t>QCD</a:t>
            </a:r>
            <a:r>
              <a:rPr lang="ja-JP" altLang="en-US" dirty="0" smtClean="0"/>
              <a:t>評価及び結果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395536" y="874441"/>
            <a:ext cx="7620000" cy="466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dirty="0" smtClean="0"/>
              <a:t>品質</a:t>
            </a:r>
            <a:endParaRPr lang="en-US" altLang="ja-JP" dirty="0" smtClean="0"/>
          </a:p>
          <a:p>
            <a:endParaRPr lang="ja-JP" alt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82058"/>
              </p:ext>
            </p:extLst>
          </p:nvPr>
        </p:nvGraphicFramePr>
        <p:xfrm>
          <a:off x="611560" y="1340769"/>
          <a:ext cx="7704857" cy="46329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4461"/>
                <a:gridCol w="4427925"/>
                <a:gridCol w="948284"/>
                <a:gridCol w="937128"/>
                <a:gridCol w="887059"/>
              </a:tblGrid>
              <a:tr h="5048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No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b="1" kern="100">
                          <a:effectLst/>
                        </a:rPr>
                        <a:t>質問事項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b="1" kern="100">
                          <a:effectLst/>
                        </a:rPr>
                        <a:t>ユーザ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b="1" kern="100">
                          <a:effectLst/>
                        </a:rPr>
                        <a:t>シニア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b="1" kern="100">
                          <a:effectLst/>
                        </a:rPr>
                        <a:t>メンバ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09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1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b="1" kern="100">
                          <a:effectLst/>
                        </a:rPr>
                        <a:t>（要件定義）ユーザの要求がシステムに反映されているか？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4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4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4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9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2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b="1" kern="100">
                          <a:effectLst/>
                        </a:rPr>
                        <a:t>（外部設計）本システムの機能は妥当なものか？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4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4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4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9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3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b="1" kern="100">
                          <a:effectLst/>
                        </a:rPr>
                        <a:t>（内部設計，プログラミング）計画した機能が正しく実装されていたか？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3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5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4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48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4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b="1" kern="100">
                          <a:effectLst/>
                        </a:rPr>
                        <a:t>（テスト）システムは安定に動作するか？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5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5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5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9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5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b="1" kern="100">
                          <a:effectLst/>
                        </a:rPr>
                        <a:t>（プロジェクト）プロジェクトの実施結果は満足か？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3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5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4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48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b="1" kern="100">
                          <a:effectLst/>
                        </a:rPr>
                        <a:t>平均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3.8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4.6</a:t>
                      </a:r>
                      <a:endParaRPr lang="ja-JP" sz="18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4.2</a:t>
                      </a:r>
                      <a:endParaRPr lang="ja-JP" sz="180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3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51520" y="188640"/>
            <a:ext cx="57912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latin typeface="Century" pitchFamily="18" charset="0"/>
              </a:rPr>
              <a:t>QCD</a:t>
            </a:r>
            <a:r>
              <a:rPr lang="ja-JP" altLang="en-US" dirty="0" smtClean="0"/>
              <a:t>評価及び結果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395536" y="874441"/>
            <a:ext cx="7620000" cy="466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dirty="0"/>
              <a:t>コスト</a:t>
            </a:r>
            <a:endParaRPr lang="en-US" altLang="ja-JP" dirty="0" smtClean="0"/>
          </a:p>
          <a:p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21670"/>
              </p:ext>
            </p:extLst>
          </p:nvPr>
        </p:nvGraphicFramePr>
        <p:xfrm>
          <a:off x="539550" y="1340759"/>
          <a:ext cx="7992889" cy="518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73670"/>
                <a:gridCol w="1822327"/>
                <a:gridCol w="1823246"/>
                <a:gridCol w="1773646"/>
              </a:tblGrid>
              <a:tr h="296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成果物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見積り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実績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差異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要件定義書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33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33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6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プロジェクト計画書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39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58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-19</a:t>
                      </a:r>
                      <a:endParaRPr lang="ja-JP" sz="2000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6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中間発表資料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21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+5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6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外部設計書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66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40.5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+25.5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6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コスト見積書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+4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6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本契約書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+3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6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内部設計書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30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33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endParaRPr lang="ja-JP" sz="2000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プログラム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27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+24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テスト計画書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18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+13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テスト報告書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3.5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+8.5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納品書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+2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マニュアル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17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-8</a:t>
                      </a:r>
                      <a:endParaRPr lang="ja-JP" sz="2000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QCD</a:t>
                      </a:r>
                      <a:r>
                        <a:rPr lang="ja-JP" sz="2000" kern="100">
                          <a:effectLst/>
                        </a:rPr>
                        <a:t>評価報告書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+9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マネジメントレポート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+3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最終発表資料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30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+21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計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330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242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+88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6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51520" y="188640"/>
            <a:ext cx="57912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latin typeface="Century" pitchFamily="18" charset="0"/>
              </a:rPr>
              <a:t>QCD</a:t>
            </a:r>
            <a:r>
              <a:rPr lang="ja-JP" altLang="en-US" dirty="0" smtClean="0"/>
              <a:t>評価及び結果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395536" y="874441"/>
            <a:ext cx="7620000" cy="466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dirty="0" smtClean="0"/>
              <a:t>納期</a:t>
            </a:r>
            <a:endParaRPr lang="en-US" altLang="ja-JP" dirty="0" smtClean="0"/>
          </a:p>
          <a:p>
            <a:endParaRPr lang="ja-JP" alt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81807"/>
              </p:ext>
            </p:extLst>
          </p:nvPr>
        </p:nvGraphicFramePr>
        <p:xfrm>
          <a:off x="1475656" y="874388"/>
          <a:ext cx="6539882" cy="58592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9078"/>
                <a:gridCol w="517969"/>
                <a:gridCol w="517969"/>
                <a:gridCol w="537596"/>
                <a:gridCol w="517969"/>
                <a:gridCol w="517969"/>
                <a:gridCol w="537596"/>
                <a:gridCol w="541522"/>
                <a:gridCol w="594517"/>
                <a:gridCol w="637697"/>
              </a:tblGrid>
              <a:tr h="21993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成果物</a:t>
                      </a:r>
                      <a:endParaRPr lang="ja-JP" sz="140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計画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実装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差異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675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開始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終了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期間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開始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終了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期間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開始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終了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期間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</a:tr>
              <a:tr h="3254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要件定義書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5/17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5/24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5/17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5/31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14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+7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</a:tr>
              <a:tr h="602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プロジェクト計画書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5/24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5/31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5/24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6/5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12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-5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+5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</a:tr>
              <a:tr h="3254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中間発表資料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5/24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5/31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5/30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5/31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-6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-6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</a:tr>
              <a:tr h="3254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外部設計書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6/3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6/24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21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6/7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6/28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21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-4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-4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</a:tr>
              <a:tr h="3254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コスト見積書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6/24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6/25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6/21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6/28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+3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+6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</a:tr>
              <a:tr h="3013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本契約書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6/24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6/25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6/21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6/28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+3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+6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</a:tr>
              <a:tr h="3254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内部設計書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6/24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7/5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11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6/28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7/26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28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</a:rPr>
                        <a:t>-4</a:t>
                      </a:r>
                      <a:r>
                        <a:rPr lang="ja-JP" sz="1400" b="1" kern="10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-21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+17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</a:tr>
              <a:tr h="3254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プログラム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7/6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7/19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13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7/12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7/26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14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</a:rPr>
                        <a:t>-6</a:t>
                      </a:r>
                      <a:r>
                        <a:rPr lang="ja-JP" sz="1400" b="1" kern="10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+1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</a:tr>
              <a:tr h="3254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テスト計画書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7/8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7/9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7/12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7/26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14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</a:rPr>
                        <a:t>-4</a:t>
                      </a:r>
                      <a:r>
                        <a:rPr lang="ja-JP" sz="1400" b="1" kern="10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-17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+13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</a:tr>
              <a:tr h="3254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テスト報告書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7/9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7/11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2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7/12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7/26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14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r>
                        <a:rPr lang="ja-JP" sz="1400" b="1" kern="10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-15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+12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</a:tr>
              <a:tr h="2123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納品書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7/11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7/12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7/12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7/26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14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-14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+13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</a:tr>
              <a:tr h="3254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マニュアル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7/12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7/24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12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7/12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7/26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14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-2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+2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</a:tr>
              <a:tr h="4519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QCD</a:t>
                      </a:r>
                      <a:r>
                        <a:rPr lang="ja-JP" sz="1400" b="1" kern="100">
                          <a:effectLst/>
                        </a:rPr>
                        <a:t>評価報告書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7/17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7/24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7/22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7/26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4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-5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-2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</a:tr>
              <a:tr h="602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マネジメントレポート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5/17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7/24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7/22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7/30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8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-5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-6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r>
                        <a:rPr lang="ja-JP" sz="1400" b="1" kern="100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ja-JP" sz="140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</a:tr>
              <a:tr h="3254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>
                          <a:effectLst/>
                        </a:rPr>
                        <a:t>最終発表資料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7/24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7/26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2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7/24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7/26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2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r>
                        <a:rPr lang="ja-JP" sz="1400" b="1" kern="100">
                          <a:effectLst/>
                        </a:rPr>
                        <a:t>日</a:t>
                      </a:r>
                      <a:endParaRPr lang="ja-JP" sz="1400" b="1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0</a:t>
                      </a:r>
                      <a:r>
                        <a:rPr lang="ja-JP" sz="1400" b="1" kern="100" dirty="0">
                          <a:effectLst/>
                        </a:rPr>
                        <a:t>日</a:t>
                      </a:r>
                      <a:endParaRPr lang="ja-JP" sz="140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50719" marR="5071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4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51520" y="188640"/>
            <a:ext cx="57912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latin typeface="Century" pitchFamily="18" charset="0"/>
              </a:rPr>
              <a:t>QCD</a:t>
            </a:r>
            <a:r>
              <a:rPr lang="ja-JP" altLang="en-US" dirty="0" smtClean="0"/>
              <a:t>評価及び結果</a:t>
            </a:r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764705"/>
            <a:ext cx="7620000" cy="1008112"/>
          </a:xfrm>
        </p:spPr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en-US" altLang="ja-JP" dirty="0" smtClean="0"/>
              <a:t>QCD</a:t>
            </a:r>
            <a:r>
              <a:rPr lang="ja-JP" altLang="en-US" dirty="0" smtClean="0"/>
              <a:t>評価　原因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2" name="角丸四角形 1"/>
          <p:cNvSpPr/>
          <p:nvPr/>
        </p:nvSpPr>
        <p:spPr>
          <a:xfrm>
            <a:off x="791580" y="1484784"/>
            <a:ext cx="7560840" cy="4392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メンバ間のスケジュール管理不足</a:t>
            </a:r>
            <a:endParaRPr lang="en-US" altLang="ja-JP" sz="3200" dirty="0" smtClean="0"/>
          </a:p>
          <a:p>
            <a:pPr algn="ctr"/>
            <a:r>
              <a:rPr lang="ja-JP" altLang="ja-JP" sz="3200" dirty="0" smtClean="0"/>
              <a:t>見積もり</a:t>
            </a:r>
            <a:r>
              <a:rPr lang="ja-JP" altLang="ja-JP" sz="3200" dirty="0"/>
              <a:t>ミスによる大きな</a:t>
            </a:r>
            <a:r>
              <a:rPr lang="ja-JP" altLang="ja-JP" sz="3200" dirty="0" smtClean="0"/>
              <a:t>差異</a:t>
            </a:r>
            <a:endParaRPr lang="en-US" altLang="ja-JP" sz="3200" dirty="0" smtClean="0"/>
          </a:p>
          <a:p>
            <a:pPr algn="ctr"/>
            <a:r>
              <a:rPr lang="ja-JP" altLang="en-US" sz="3200" dirty="0"/>
              <a:t>遅延による</a:t>
            </a:r>
            <a:r>
              <a:rPr lang="ja-JP" altLang="en-US" sz="3200" dirty="0" smtClean="0"/>
              <a:t>レビュー不足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951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51520" y="188640"/>
            <a:ext cx="57912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latin typeface="Century" pitchFamily="18" charset="0"/>
              </a:rPr>
              <a:t>QCD</a:t>
            </a:r>
            <a:r>
              <a:rPr lang="ja-JP" altLang="en-US" dirty="0" smtClean="0"/>
              <a:t>評価及び結果</a:t>
            </a:r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764705"/>
            <a:ext cx="7620000" cy="1008112"/>
          </a:xfrm>
        </p:spPr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en-US" altLang="ja-JP" dirty="0" smtClean="0"/>
              <a:t>QCD</a:t>
            </a:r>
            <a:r>
              <a:rPr lang="ja-JP" altLang="en-US" dirty="0" smtClean="0"/>
              <a:t>評価　対策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67544" y="1484784"/>
            <a:ext cx="8064896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ClrTx/>
              <a:buFont typeface="Arial" pitchFamily="34" charset="0"/>
              <a:buNone/>
            </a:pPr>
            <a:r>
              <a:rPr lang="ja-JP" altLang="en-US" sz="2400" b="1" dirty="0" smtClean="0"/>
              <a:t>１．メンバ間のスケジュール管理不足</a:t>
            </a:r>
            <a:endParaRPr lang="en-US" altLang="ja-JP" sz="2400" b="1" dirty="0" smtClean="0"/>
          </a:p>
          <a:p>
            <a:pPr marL="0" lvl="1" indent="0">
              <a:spcAft>
                <a:spcPts val="600"/>
              </a:spcAft>
              <a:buClrTx/>
              <a:buFont typeface="Arial" pitchFamily="34" charset="0"/>
              <a:buNone/>
            </a:pPr>
            <a:r>
              <a:rPr lang="en-US" altLang="ja-JP" sz="2400" b="1" dirty="0"/>
              <a:t>	</a:t>
            </a:r>
            <a:r>
              <a:rPr lang="ja-JP" altLang="en-US" sz="2400" b="1" dirty="0" smtClean="0"/>
              <a:t>⇒メンバのスケジュールを毎週毎に確認する</a:t>
            </a:r>
            <a:endParaRPr lang="en-US" altLang="ja-JP" sz="2400" b="1" dirty="0" smtClean="0"/>
          </a:p>
          <a:p>
            <a:pPr marL="0" lvl="1" indent="0">
              <a:spcAft>
                <a:spcPts val="600"/>
              </a:spcAft>
              <a:buClrTx/>
              <a:buFont typeface="Arial" pitchFamily="34" charset="0"/>
              <a:buNone/>
            </a:pPr>
            <a:endParaRPr lang="en-US" altLang="ja-JP" sz="2400" b="1" dirty="0" smtClean="0"/>
          </a:p>
          <a:p>
            <a:pPr marL="0" lvl="1" indent="0">
              <a:spcAft>
                <a:spcPts val="600"/>
              </a:spcAft>
              <a:buClrTx/>
              <a:buFont typeface="Arial" pitchFamily="34" charset="0"/>
              <a:buNone/>
            </a:pPr>
            <a:r>
              <a:rPr lang="ja-JP" altLang="en-US" sz="2400" b="1" dirty="0" smtClean="0"/>
              <a:t>２．見積もりミスによる大きな差異</a:t>
            </a:r>
            <a:endParaRPr lang="en-US" altLang="ja-JP" sz="2400" b="1" dirty="0" smtClean="0"/>
          </a:p>
          <a:p>
            <a:pPr marL="0" lvl="1" indent="0">
              <a:spcAft>
                <a:spcPts val="600"/>
              </a:spcAft>
              <a:buClrTx/>
              <a:buFont typeface="Arial" pitchFamily="34" charset="0"/>
              <a:buNone/>
            </a:pP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⇒</a:t>
            </a:r>
            <a:r>
              <a:rPr lang="ja-JP" altLang="en-US" sz="2400" b="1" dirty="0"/>
              <a:t>実現</a:t>
            </a:r>
            <a:r>
              <a:rPr lang="ja-JP" altLang="en-US" sz="2400" b="1" dirty="0" smtClean="0"/>
              <a:t>可能</a:t>
            </a:r>
            <a:r>
              <a:rPr lang="ja-JP" altLang="en-US" sz="2400" b="1" dirty="0" smtClean="0"/>
              <a:t>な値を設定する</a:t>
            </a:r>
            <a:endParaRPr lang="en-US" altLang="ja-JP" sz="2400" b="1" dirty="0" smtClean="0"/>
          </a:p>
          <a:p>
            <a:pPr marL="0" lvl="1" indent="0">
              <a:spcAft>
                <a:spcPts val="600"/>
              </a:spcAft>
              <a:buClrTx/>
              <a:buFont typeface="Arial" pitchFamily="34" charset="0"/>
              <a:buNone/>
            </a:pPr>
            <a:endParaRPr lang="en-US" altLang="ja-JP" sz="2400" b="1" dirty="0" smtClean="0"/>
          </a:p>
          <a:p>
            <a:pPr marL="0" lvl="1" indent="0">
              <a:spcAft>
                <a:spcPts val="600"/>
              </a:spcAft>
              <a:buClrTx/>
              <a:buFont typeface="Arial" pitchFamily="34" charset="0"/>
              <a:buNone/>
            </a:pPr>
            <a:r>
              <a:rPr lang="ja-JP" altLang="en-US" sz="2400" b="1" dirty="0" smtClean="0"/>
              <a:t>３．遅延によるレビュー不足</a:t>
            </a:r>
            <a:endParaRPr lang="en-US" altLang="ja-JP" sz="2400" b="1" dirty="0"/>
          </a:p>
          <a:p>
            <a:pPr marL="0" lvl="1" indent="0">
              <a:spcAft>
                <a:spcPts val="600"/>
              </a:spcAft>
              <a:buClrTx/>
              <a:buFont typeface="Arial" pitchFamily="34" charset="0"/>
              <a:buNone/>
            </a:pP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⇒プロジェクトのスケジュール管理をしっかりする</a:t>
            </a:r>
            <a:endParaRPr lang="en-US" altLang="ja-JP" sz="2400" b="1" dirty="0" smtClean="0"/>
          </a:p>
          <a:p>
            <a:pPr marL="0" lvl="1" indent="0">
              <a:spcAft>
                <a:spcPts val="600"/>
              </a:spcAft>
              <a:buClrTx/>
              <a:buFont typeface="Arial" pitchFamily="34" charset="0"/>
              <a:buNone/>
            </a:pPr>
            <a:endParaRPr lang="en-US" altLang="ja-JP" sz="2400" b="1" dirty="0" smtClean="0"/>
          </a:p>
          <a:p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09600" y="3051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プロジェクトマネジメント結果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09600" y="19050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dirty="0" smtClean="0"/>
              <a:t>リスク登録簿による反省</a:t>
            </a:r>
            <a:endParaRPr lang="en-US" altLang="ja-JP" dirty="0" smtClean="0"/>
          </a:p>
          <a:p>
            <a:endParaRPr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02030"/>
              </p:ext>
            </p:extLst>
          </p:nvPr>
        </p:nvGraphicFramePr>
        <p:xfrm>
          <a:off x="144232" y="2420888"/>
          <a:ext cx="8550736" cy="4036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5368"/>
                <a:gridCol w="4275368"/>
              </a:tblGrid>
              <a:tr h="576639"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コストオーバー</a:t>
                      </a:r>
                      <a:endParaRPr kumimoji="1" lang="ja-JP" altLang="en-US" sz="2600" dirty="0"/>
                    </a:p>
                  </a:txBody>
                  <a:tcPr marL="128261" marR="128261" marT="64131" marB="64131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アポイントの不成立</a:t>
                      </a:r>
                      <a:endParaRPr kumimoji="1" lang="ja-JP" altLang="en-US" sz="2600" dirty="0"/>
                    </a:p>
                  </a:txBody>
                  <a:tcPr marL="128261" marR="128261" marT="64131" marB="64131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76639"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意見の相違</a:t>
                      </a:r>
                      <a:endParaRPr kumimoji="1" lang="ja-JP" altLang="en-US" sz="2600" dirty="0"/>
                    </a:p>
                  </a:txBody>
                  <a:tcPr marL="128261" marR="128261" marT="64131" marB="64131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知識不足</a:t>
                      </a:r>
                      <a:endParaRPr kumimoji="1" lang="en-US" altLang="ja-JP" sz="2600" dirty="0" smtClean="0"/>
                    </a:p>
                  </a:txBody>
                  <a:tcPr marL="128261" marR="128261" marT="64131" marB="64131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6639"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メンバの怪我・病気</a:t>
                      </a:r>
                      <a:endParaRPr kumimoji="1" lang="ja-JP" altLang="en-US" sz="2600" dirty="0"/>
                    </a:p>
                  </a:txBody>
                  <a:tcPr marL="128261" marR="128261" marT="64131" marB="64131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納期の遅れ</a:t>
                      </a:r>
                      <a:endParaRPr kumimoji="1" lang="ja-JP" altLang="en-US" sz="2600" dirty="0"/>
                    </a:p>
                  </a:txBody>
                  <a:tcPr marL="128261" marR="128261" marT="64131" marB="64131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6639"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メンバの対立</a:t>
                      </a:r>
                      <a:endParaRPr kumimoji="1" lang="ja-JP" altLang="en-US" sz="2600" dirty="0"/>
                    </a:p>
                  </a:txBody>
                  <a:tcPr marL="128261" marR="128261" marT="64131" marB="64131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手戻りによる遅延</a:t>
                      </a:r>
                      <a:endParaRPr kumimoji="1" lang="ja-JP" altLang="en-US" sz="2600" dirty="0"/>
                    </a:p>
                  </a:txBody>
                  <a:tcPr marL="128261" marR="128261" marT="64131" marB="64131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6639"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データ・資料の紛失</a:t>
                      </a:r>
                      <a:endParaRPr kumimoji="1" lang="ja-JP" altLang="en-US" sz="2600" dirty="0"/>
                    </a:p>
                  </a:txBody>
                  <a:tcPr marL="128261" marR="128261" marT="64131" marB="64131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ソフトウェアの不備</a:t>
                      </a:r>
                      <a:endParaRPr kumimoji="1" lang="ja-JP" altLang="en-US" sz="2600" dirty="0"/>
                    </a:p>
                  </a:txBody>
                  <a:tcPr marL="128261" marR="128261" marT="64131" marB="64131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6639"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メンバの無断欠席</a:t>
                      </a:r>
                      <a:endParaRPr kumimoji="1" lang="ja-JP" altLang="en-US" sz="2600" dirty="0"/>
                    </a:p>
                  </a:txBody>
                  <a:tcPr marL="128261" marR="128261" marT="64131" marB="64131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ＰＭ，メンバの遅刻</a:t>
                      </a:r>
                      <a:endParaRPr kumimoji="1" lang="ja-JP" altLang="en-US" sz="2600" dirty="0"/>
                    </a:p>
                  </a:txBody>
                  <a:tcPr marL="128261" marR="128261" marT="64131" marB="64131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6639"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ユーザ要求の変更</a:t>
                      </a:r>
                      <a:endParaRPr kumimoji="1" lang="ja-JP" altLang="en-US" sz="2600" dirty="0"/>
                    </a:p>
                  </a:txBody>
                  <a:tcPr marL="128261" marR="128261" marT="64131" marB="64131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600" dirty="0" smtClean="0"/>
                        <a:t>自然災害</a:t>
                      </a:r>
                      <a:endParaRPr lang="ja-JP" altLang="en-US" sz="2600" dirty="0"/>
                    </a:p>
                  </a:txBody>
                  <a:tcPr marL="128261" marR="128261" marT="64131" marB="64131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2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51520" y="116632"/>
            <a:ext cx="57912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プロジェクトマネジメント結果</a:t>
            </a:r>
            <a:endParaRPr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224597" y="874440"/>
            <a:ext cx="8595875" cy="5650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sz="1800" b="1" dirty="0" smtClean="0"/>
              <a:t>コストオーバー</a:t>
            </a:r>
            <a:r>
              <a:rPr lang="en-US" altLang="ja-JP" sz="1800" b="1" dirty="0" smtClean="0"/>
              <a:t>		</a:t>
            </a:r>
            <a:r>
              <a:rPr lang="ja-JP" altLang="en-US" sz="1800" b="1" dirty="0" smtClean="0"/>
              <a:t>・・・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ＥＶＭを利用し，常に管理する</a:t>
            </a:r>
            <a:r>
              <a:rPr lang="en-US" altLang="ja-JP" sz="1800" b="1" dirty="0" smtClean="0"/>
              <a:t>	</a:t>
            </a:r>
          </a:p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sz="1800" b="1" dirty="0" smtClean="0"/>
              <a:t>アポイントの不成立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・・・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双方の日程の希望を出し合う</a:t>
            </a:r>
            <a:endParaRPr lang="en-US" altLang="ja-JP" sz="1800" b="1" dirty="0" smtClean="0"/>
          </a:p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sz="1800" b="1" dirty="0" smtClean="0"/>
              <a:t>シニアとユーザの意見</a:t>
            </a:r>
            <a:r>
              <a:rPr lang="ja-JP" altLang="en-US" sz="1800" b="1" dirty="0"/>
              <a:t>の</a:t>
            </a:r>
            <a:r>
              <a:rPr lang="ja-JP" altLang="en-US" sz="1800" b="1" dirty="0" smtClean="0"/>
              <a:t>相違・・・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双方の意見を満たした書類作りを心がける</a:t>
            </a:r>
            <a:endParaRPr lang="en-US" altLang="ja-JP" sz="1800" b="1" dirty="0" smtClean="0"/>
          </a:p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sz="1800" b="1" dirty="0"/>
              <a:t>知識</a:t>
            </a:r>
            <a:r>
              <a:rPr lang="ja-JP" altLang="en-US" sz="1800" b="1" dirty="0" smtClean="0"/>
              <a:t>不足</a:t>
            </a:r>
            <a:r>
              <a:rPr lang="en-US" altLang="ja-JP" sz="1800" b="1" dirty="0" smtClean="0"/>
              <a:t>		</a:t>
            </a:r>
            <a:r>
              <a:rPr lang="ja-JP" altLang="en-US" sz="1800" b="1" dirty="0" smtClean="0"/>
              <a:t>・・・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不明な点が出た場合，すぐ学習する</a:t>
            </a:r>
            <a:endParaRPr lang="en-US" altLang="ja-JP" sz="1800" b="1" dirty="0" smtClean="0"/>
          </a:p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sz="1800" b="1" dirty="0"/>
              <a:t>メンバ</a:t>
            </a:r>
            <a:r>
              <a:rPr lang="ja-JP" altLang="en-US" sz="1800" b="1" dirty="0" smtClean="0"/>
              <a:t>の怪我・病気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・・・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日常生活での自己管理をしっかりする</a:t>
            </a:r>
            <a:endParaRPr lang="en-US" altLang="ja-JP" sz="1800" b="1" dirty="0" smtClean="0"/>
          </a:p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sz="1800" b="1" dirty="0">
                <a:solidFill>
                  <a:srgbClr val="FF0000"/>
                </a:solidFill>
              </a:rPr>
              <a:t>納期の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遅れ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		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・・・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	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ガントチャートを利用し，常に管理する</a:t>
            </a:r>
            <a:endParaRPr lang="en-US" altLang="ja-JP" sz="1800" b="1" dirty="0" smtClean="0">
              <a:solidFill>
                <a:srgbClr val="FF0000"/>
              </a:solidFill>
            </a:endParaRPr>
          </a:p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sz="1800" b="1" dirty="0" smtClean="0"/>
              <a:t>メンバの対立</a:t>
            </a:r>
            <a:r>
              <a:rPr lang="en-US" altLang="ja-JP" sz="1800" b="1" dirty="0" smtClean="0"/>
              <a:t>		</a:t>
            </a:r>
            <a:r>
              <a:rPr lang="ja-JP" altLang="en-US" sz="1800" b="1" dirty="0" smtClean="0"/>
              <a:t>・・・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メンバ同士のコミュニケーションを大切にする</a:t>
            </a:r>
            <a:endParaRPr lang="en-US" altLang="ja-JP" sz="1800" b="1" dirty="0" smtClean="0"/>
          </a:p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sz="1800" b="1" dirty="0" smtClean="0"/>
              <a:t>手戻り</a:t>
            </a:r>
            <a:r>
              <a:rPr lang="ja-JP" altLang="en-US" sz="1800" b="1" dirty="0"/>
              <a:t>に</a:t>
            </a:r>
            <a:r>
              <a:rPr lang="ja-JP" altLang="en-US" sz="1800" b="1" dirty="0" smtClean="0"/>
              <a:t>よる遅延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・・・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計画書を参照し，それに沿ったタスクを実行する</a:t>
            </a:r>
            <a:endParaRPr lang="en-US" altLang="ja-JP" sz="1800" b="1" dirty="0" smtClean="0"/>
          </a:p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sz="1800" b="1" dirty="0" smtClean="0"/>
              <a:t>データ・資料の紛失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・・・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ＵＳＢにバックアップをとることで転嫁</a:t>
            </a:r>
            <a:endParaRPr lang="en-US" altLang="ja-JP" sz="1800" b="1" dirty="0" smtClean="0"/>
          </a:p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sz="1800" b="1" dirty="0"/>
              <a:t>ソフトウェアの</a:t>
            </a:r>
            <a:r>
              <a:rPr lang="ja-JP" altLang="en-US" sz="1800" b="1" dirty="0" smtClean="0"/>
              <a:t>不備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・・・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ＵＳＢにバックアップをとることで転嫁</a:t>
            </a:r>
            <a:endParaRPr lang="en-US" altLang="ja-JP" sz="1800" b="1" dirty="0" smtClean="0"/>
          </a:p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sz="1800" b="1" dirty="0"/>
              <a:t>メンバ</a:t>
            </a:r>
            <a:r>
              <a:rPr lang="ja-JP" altLang="en-US" sz="1800" b="1" dirty="0" smtClean="0"/>
              <a:t>の無断欠席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・・・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メンバ間でのこまめな連絡により回避</a:t>
            </a:r>
            <a:endParaRPr lang="en-US" altLang="ja-JP" sz="1800" b="1" dirty="0" smtClean="0"/>
          </a:p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sz="1800" b="1" dirty="0" smtClean="0"/>
              <a:t>ＰＭ，メンバの遅刻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・・・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日常生活での自己管理をしっかりする</a:t>
            </a:r>
            <a:endParaRPr lang="en-US" altLang="ja-JP" sz="1800" b="1" dirty="0" smtClean="0"/>
          </a:p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sz="1800" b="1" dirty="0" smtClean="0"/>
              <a:t>ユーザ</a:t>
            </a:r>
            <a:r>
              <a:rPr lang="ja-JP" altLang="en-US" sz="1800" b="1" dirty="0"/>
              <a:t>要求の</a:t>
            </a:r>
            <a:r>
              <a:rPr lang="ja-JP" altLang="en-US" sz="1800" b="1" dirty="0" smtClean="0"/>
              <a:t>変更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・・・</a:t>
            </a:r>
            <a:r>
              <a:rPr lang="en-US" altLang="ja-JP" sz="1800" b="1" dirty="0" smtClean="0"/>
              <a:t>	</a:t>
            </a:r>
            <a:r>
              <a:rPr lang="ja-JP" altLang="en-US" sz="1800" b="1" dirty="0"/>
              <a:t>不明な</a:t>
            </a:r>
            <a:r>
              <a:rPr lang="ja-JP" altLang="en-US" sz="1800" b="1" dirty="0" smtClean="0"/>
              <a:t>点は質問し，確実に理解する</a:t>
            </a:r>
            <a:endParaRPr lang="en-US" altLang="ja-JP" sz="1800" b="1" dirty="0" smtClean="0"/>
          </a:p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ja-JP" altLang="en-US" sz="1800" b="1" dirty="0" smtClean="0"/>
              <a:t>自然災害</a:t>
            </a:r>
            <a:r>
              <a:rPr lang="en-US" altLang="ja-JP" sz="1800" b="1" dirty="0" smtClean="0"/>
              <a:t>		</a:t>
            </a:r>
            <a:r>
              <a:rPr lang="ja-JP" altLang="en-US" sz="1800" b="1" dirty="0" smtClean="0"/>
              <a:t>・・・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自宅での作業時間を増やし，こま</a:t>
            </a:r>
            <a:r>
              <a:rPr lang="ja-JP" altLang="en-US" sz="1800" b="1" dirty="0"/>
              <a:t>め</a:t>
            </a:r>
            <a:r>
              <a:rPr lang="ja-JP" altLang="en-US" sz="1800" b="1" dirty="0" smtClean="0"/>
              <a:t>に連絡</a:t>
            </a:r>
            <a:endParaRPr lang="en-US" altLang="ja-JP" sz="1800" b="1" dirty="0" smtClean="0"/>
          </a:p>
          <a:p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859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今回のプロジェクトについて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772816"/>
            <a:ext cx="8064896" cy="4373563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ja-JP" altLang="en-US" dirty="0" smtClean="0"/>
              <a:t>スケジュール遅延による反省及び対策</a:t>
            </a:r>
            <a:endParaRPr lang="en-US" altLang="ja-JP" dirty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ja-JP" altLang="en-US" b="1" dirty="0" smtClean="0"/>
              <a:t>１．</a:t>
            </a:r>
            <a:r>
              <a:rPr lang="ja-JP" altLang="en-US" b="1" dirty="0"/>
              <a:t>モチベーションの低下</a:t>
            </a:r>
            <a:r>
              <a:rPr lang="en-US" altLang="ja-JP" b="1" dirty="0"/>
              <a:t>		</a:t>
            </a:r>
            <a:r>
              <a:rPr lang="ja-JP" altLang="en-US" b="1" dirty="0"/>
              <a:t>⇒メリハリをつける（休憩をとる）</a:t>
            </a:r>
            <a:endParaRPr lang="en-US" altLang="ja-JP" b="1" dirty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ja-JP" altLang="en-US" b="1" dirty="0"/>
              <a:t>２</a:t>
            </a:r>
            <a:r>
              <a:rPr lang="ja-JP" altLang="en-US" b="1" dirty="0" smtClean="0"/>
              <a:t>．</a:t>
            </a:r>
            <a:r>
              <a:rPr lang="ja-JP" altLang="en-US" b="1" dirty="0"/>
              <a:t>メンバの無断欠席</a:t>
            </a:r>
            <a:r>
              <a:rPr lang="en-US" altLang="ja-JP" b="1" dirty="0"/>
              <a:t>		</a:t>
            </a:r>
            <a:r>
              <a:rPr lang="ja-JP" altLang="en-US" b="1" dirty="0"/>
              <a:t>⇒連絡をこまめにとる</a:t>
            </a:r>
            <a:endParaRPr lang="en-US" altLang="ja-JP" b="1" dirty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ja-JP" altLang="en-US" b="1" dirty="0" smtClean="0"/>
              <a:t>３．作業時間の超過</a:t>
            </a:r>
            <a:r>
              <a:rPr lang="en-US" altLang="ja-JP" b="1" dirty="0" smtClean="0"/>
              <a:t>		</a:t>
            </a:r>
            <a:r>
              <a:rPr lang="ja-JP" altLang="en-US" b="1" dirty="0" smtClean="0"/>
              <a:t>⇒非稼働日にも作業を行う</a:t>
            </a:r>
            <a:endParaRPr lang="en-US" altLang="ja-JP" b="1" dirty="0" smtClean="0"/>
          </a:p>
          <a:p>
            <a:pPr marL="0" lvl="1" indent="0">
              <a:spcAft>
                <a:spcPts val="600"/>
              </a:spcAft>
              <a:buClrTx/>
              <a:buNone/>
            </a:pPr>
            <a:endParaRPr lang="en-US" altLang="ja-JP" b="1" dirty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ja-JP" altLang="en-US" b="1" dirty="0"/>
              <a:t>遅延対策の結果</a:t>
            </a:r>
            <a:endParaRPr lang="en-US" altLang="ja-JP" b="1" dirty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ja-JP" altLang="en-US" b="1" dirty="0" smtClean="0"/>
              <a:t>１．</a:t>
            </a:r>
            <a:r>
              <a:rPr lang="ja-JP" altLang="en-US" b="1" dirty="0"/>
              <a:t>作業に取り組む姿勢にメリハリがついた</a:t>
            </a:r>
            <a:endParaRPr lang="en-US" altLang="ja-JP" b="1" dirty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ja-JP" altLang="en-US" b="1" dirty="0"/>
              <a:t>２</a:t>
            </a:r>
            <a:r>
              <a:rPr lang="ja-JP" altLang="en-US" b="1" dirty="0" smtClean="0"/>
              <a:t>．</a:t>
            </a:r>
            <a:r>
              <a:rPr lang="ja-JP" altLang="en-US" b="1" dirty="0"/>
              <a:t>メンバお互いのスケジュール把握がしやすくなった</a:t>
            </a:r>
            <a:endParaRPr lang="en-US" altLang="ja-JP" b="1" dirty="0"/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３．非稼働日にも作業を行ったが，追いつかず，バタバタになってしまった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7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484784"/>
            <a:ext cx="7620000" cy="4752528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kumimoji="1" lang="ja-JP" altLang="en-US" dirty="0" smtClean="0"/>
              <a:t>開発システム概要</a:t>
            </a:r>
            <a:endParaRPr kumimoji="1" lang="en-US" altLang="ja-JP" dirty="0" smtClean="0"/>
          </a:p>
          <a:p>
            <a:pPr marL="800100" lvl="1" indent="-342900">
              <a:buFont typeface="Wingdings" pitchFamily="2" charset="2"/>
              <a:buChar char="u"/>
            </a:pPr>
            <a:r>
              <a:rPr lang="ja-JP" altLang="en-US" dirty="0" smtClean="0"/>
              <a:t>システム名</a:t>
            </a:r>
            <a:endParaRPr lang="en-US" altLang="ja-JP" dirty="0"/>
          </a:p>
          <a:p>
            <a:pPr marL="800100" lvl="1" indent="-342900">
              <a:buFont typeface="Wingdings" pitchFamily="2" charset="2"/>
              <a:buChar char="u"/>
            </a:pPr>
            <a:r>
              <a:rPr lang="ja-JP" altLang="en-US" dirty="0"/>
              <a:t>システム概要</a:t>
            </a:r>
            <a:endParaRPr lang="en-US" altLang="ja-JP" dirty="0"/>
          </a:p>
          <a:p>
            <a:pPr marL="800100" lvl="1" indent="-342900">
              <a:buFont typeface="Wingdings" pitchFamily="2" charset="2"/>
              <a:buChar char="u"/>
            </a:pPr>
            <a:r>
              <a:rPr lang="ja-JP" altLang="en-US" dirty="0"/>
              <a:t>システム</a:t>
            </a:r>
            <a:r>
              <a:rPr lang="ja-JP" altLang="en-US" dirty="0" smtClean="0"/>
              <a:t>画面</a:t>
            </a:r>
            <a:endParaRPr lang="en-US" altLang="ja-JP" dirty="0" smtClean="0"/>
          </a:p>
          <a:p>
            <a:pPr marL="342900" indent="-342900">
              <a:buFont typeface="Wingdings" pitchFamily="2" charset="2"/>
              <a:buChar char="u"/>
            </a:pPr>
            <a:r>
              <a:rPr kumimoji="1" lang="ja-JP" altLang="en-US" dirty="0"/>
              <a:t>　</a:t>
            </a:r>
            <a:r>
              <a:rPr kumimoji="1" lang="en-US" altLang="ja-JP" dirty="0" smtClean="0">
                <a:latin typeface="Century" pitchFamily="18" charset="0"/>
              </a:rPr>
              <a:t>QCD</a:t>
            </a:r>
            <a:r>
              <a:rPr lang="ja-JP" altLang="en-US" dirty="0" smtClean="0"/>
              <a:t>目標及び結果</a:t>
            </a:r>
            <a:endParaRPr lang="en-US" altLang="ja-JP" dirty="0" smtClean="0"/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ja-JP" dirty="0"/>
              <a:t>EVM</a:t>
            </a:r>
            <a:r>
              <a:rPr lang="ja-JP" altLang="en-US" dirty="0"/>
              <a:t>に基づくプロジェクトマネジメント考察</a:t>
            </a:r>
            <a:endParaRPr lang="en-US" altLang="ja-JP" dirty="0"/>
          </a:p>
          <a:p>
            <a:pPr marL="1485900" lvl="2" indent="-342900">
              <a:buFont typeface="Wingdings" pitchFamily="2" charset="2"/>
              <a:buChar char="u"/>
            </a:pPr>
            <a:r>
              <a:rPr lang="en-US" altLang="ja-JP" dirty="0"/>
              <a:t>C(</a:t>
            </a:r>
            <a:r>
              <a:rPr lang="ja-JP" altLang="en-US" dirty="0"/>
              <a:t>コスト）</a:t>
            </a:r>
            <a:endParaRPr lang="en-US" altLang="ja-JP" dirty="0"/>
          </a:p>
          <a:p>
            <a:pPr marL="1485900" lvl="2" indent="-342900">
              <a:buFont typeface="Wingdings" pitchFamily="2" charset="2"/>
              <a:buChar char="u"/>
            </a:pPr>
            <a:r>
              <a:rPr lang="en-US" altLang="ja-JP" dirty="0"/>
              <a:t>D</a:t>
            </a:r>
            <a:r>
              <a:rPr lang="ja-JP" altLang="en-US" dirty="0"/>
              <a:t>（納期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342900" indent="-342900">
              <a:buFont typeface="Wingdings" pitchFamily="2" charset="2"/>
              <a:buChar char="u"/>
            </a:pPr>
            <a:r>
              <a:rPr kumimoji="1" lang="ja-JP" altLang="en-US" dirty="0" smtClean="0"/>
              <a:t>プロジェクトマネジメントの結果</a:t>
            </a:r>
            <a:endParaRPr kumimoji="1" lang="en-US" altLang="ja-JP" dirty="0" smtClean="0"/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ja-JP" altLang="en-US" dirty="0" smtClean="0"/>
              <a:t>リスクマネジメント結果</a:t>
            </a:r>
            <a:endParaRPr kumimoji="1" lang="en-US" altLang="ja-JP" dirty="0" smtClean="0"/>
          </a:p>
          <a:p>
            <a:pPr marL="1485900" lvl="2" indent="-342900">
              <a:buFont typeface="Wingdings" pitchFamily="2" charset="2"/>
              <a:buChar char="u"/>
            </a:pPr>
            <a:r>
              <a:rPr kumimoji="1" lang="ja-JP" altLang="en-US" dirty="0" smtClean="0"/>
              <a:t>リスク登録簿による反省</a:t>
            </a:r>
            <a:endParaRPr kumimoji="1" lang="en-US" altLang="ja-JP" dirty="0" smtClean="0"/>
          </a:p>
          <a:p>
            <a:pPr marL="342900" indent="-342900">
              <a:buFont typeface="Wingdings" pitchFamily="2" charset="2"/>
              <a:buChar char="u"/>
            </a:pPr>
            <a:r>
              <a:rPr lang="ja-JP" altLang="en-US" dirty="0" smtClean="0"/>
              <a:t>今回のプロジェクトについて</a:t>
            </a:r>
            <a:endParaRPr kumimoji="1" lang="en-US" altLang="ja-JP" dirty="0" smtClean="0"/>
          </a:p>
          <a:p>
            <a:pPr lvl="1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5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開発システム概要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u"/>
            </a:pPr>
            <a:r>
              <a:rPr kumimoji="1" lang="ja-JP" altLang="en-US" dirty="0" smtClean="0"/>
              <a:t>システム名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顧客情報インポートシステム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kumimoji="1" lang="ja-JP" altLang="en-US" dirty="0" smtClean="0"/>
              <a:t>発注元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マルキチ社</a:t>
            </a:r>
            <a:endParaRPr kumimoji="1" lang="ja-JP" altLang="en-US" dirty="0"/>
          </a:p>
        </p:txBody>
      </p:sp>
      <p:grpSp>
        <p:nvGrpSpPr>
          <p:cNvPr id="48" name="グループ化 47"/>
          <p:cNvGrpSpPr/>
          <p:nvPr/>
        </p:nvGrpSpPr>
        <p:grpSpPr>
          <a:xfrm>
            <a:off x="791580" y="2740655"/>
            <a:ext cx="3744416" cy="3595635"/>
            <a:chOff x="5004048" y="2708920"/>
            <a:chExt cx="3744416" cy="3595635"/>
          </a:xfrm>
        </p:grpSpPr>
        <p:sp>
          <p:nvSpPr>
            <p:cNvPr id="5" name="正方形/長方形 4"/>
            <p:cNvSpPr/>
            <p:nvPr/>
          </p:nvSpPr>
          <p:spPr>
            <a:xfrm>
              <a:off x="5004048" y="2956183"/>
              <a:ext cx="3744416" cy="33483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652120" y="2708920"/>
              <a:ext cx="23042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既存システム</a:t>
              </a:r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5076056" y="3356992"/>
              <a:ext cx="36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新規顧客の登録・顧客管理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　　⇒データベースへの直接入力</a:t>
              </a:r>
              <a:endParaRPr lang="en-US" altLang="ja-JP" dirty="0" smtClean="0"/>
            </a:p>
          </p:txBody>
        </p:sp>
        <p:sp>
          <p:nvSpPr>
            <p:cNvPr id="7" name="下矢印 6"/>
            <p:cNvSpPr/>
            <p:nvPr/>
          </p:nvSpPr>
          <p:spPr>
            <a:xfrm>
              <a:off x="6552220" y="4234325"/>
              <a:ext cx="648072" cy="7920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5076056" y="5301208"/>
              <a:ext cx="36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/>
                <a:t>登録方法の簡略化</a:t>
              </a:r>
              <a:endParaRPr lang="en-US" altLang="ja-JP" dirty="0" smtClean="0"/>
            </a:p>
            <a:p>
              <a:pPr algn="ctr"/>
              <a:r>
                <a:rPr lang="ja-JP" altLang="en-US" dirty="0" smtClean="0"/>
                <a:t>作業時間の短縮</a:t>
              </a:r>
              <a:endParaRPr lang="en-US" altLang="ja-JP" dirty="0" smtClean="0"/>
            </a:p>
          </p:txBody>
        </p:sp>
      </p:grpSp>
      <p:sp>
        <p:nvSpPr>
          <p:cNvPr id="45" name="右矢印 44"/>
          <p:cNvSpPr/>
          <p:nvPr/>
        </p:nvSpPr>
        <p:spPr>
          <a:xfrm rot="5400000">
            <a:off x="6087526" y="4707400"/>
            <a:ext cx="718240" cy="602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grpSp>
        <p:nvGrpSpPr>
          <p:cNvPr id="49" name="グループ化 48"/>
          <p:cNvGrpSpPr/>
          <p:nvPr/>
        </p:nvGrpSpPr>
        <p:grpSpPr>
          <a:xfrm>
            <a:off x="5602572" y="3334489"/>
            <a:ext cx="1649937" cy="1177824"/>
            <a:chOff x="5652120" y="2944348"/>
            <a:chExt cx="1451549" cy="782877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6293271" y="2944348"/>
              <a:ext cx="202866" cy="349769"/>
              <a:chOff x="582757" y="3068960"/>
              <a:chExt cx="417646" cy="720080"/>
            </a:xfrm>
          </p:grpSpPr>
          <p:sp>
            <p:nvSpPr>
              <p:cNvPr id="14" name="円/楕円 13"/>
              <p:cNvSpPr/>
              <p:nvPr/>
            </p:nvSpPr>
            <p:spPr>
              <a:xfrm>
                <a:off x="611560" y="306896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15" name="二等辺三角形 14"/>
              <p:cNvSpPr/>
              <p:nvPr/>
            </p:nvSpPr>
            <p:spPr>
              <a:xfrm>
                <a:off x="582757" y="3429000"/>
                <a:ext cx="417646" cy="36004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grpSp>
          <p:nvGrpSpPr>
            <p:cNvPr id="17" name="グループ化 16"/>
            <p:cNvGrpSpPr/>
            <p:nvPr/>
          </p:nvGrpSpPr>
          <p:grpSpPr>
            <a:xfrm>
              <a:off x="5652120" y="2944349"/>
              <a:ext cx="202866" cy="349769"/>
              <a:chOff x="582757" y="3068960"/>
              <a:chExt cx="417646" cy="720080"/>
            </a:xfrm>
          </p:grpSpPr>
          <p:sp>
            <p:nvSpPr>
              <p:cNvPr id="18" name="円/楕円 17"/>
              <p:cNvSpPr/>
              <p:nvPr/>
            </p:nvSpPr>
            <p:spPr>
              <a:xfrm>
                <a:off x="611560" y="306896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19" name="二等辺三角形 18"/>
              <p:cNvSpPr/>
              <p:nvPr/>
            </p:nvSpPr>
            <p:spPr>
              <a:xfrm>
                <a:off x="582757" y="3429000"/>
                <a:ext cx="417646" cy="36004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grpSp>
          <p:nvGrpSpPr>
            <p:cNvPr id="20" name="グループ化 19"/>
            <p:cNvGrpSpPr/>
            <p:nvPr/>
          </p:nvGrpSpPr>
          <p:grpSpPr>
            <a:xfrm>
              <a:off x="5993505" y="3376770"/>
              <a:ext cx="202866" cy="349768"/>
              <a:chOff x="658582" y="3002314"/>
              <a:chExt cx="417645" cy="720078"/>
            </a:xfrm>
          </p:grpSpPr>
          <p:sp>
            <p:nvSpPr>
              <p:cNvPr id="21" name="円/楕円 20"/>
              <p:cNvSpPr/>
              <p:nvPr/>
            </p:nvSpPr>
            <p:spPr>
              <a:xfrm>
                <a:off x="687386" y="3002314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22" name="二等辺三角形 21"/>
              <p:cNvSpPr/>
              <p:nvPr/>
            </p:nvSpPr>
            <p:spPr>
              <a:xfrm>
                <a:off x="658582" y="3362352"/>
                <a:ext cx="417645" cy="36004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5666111" y="3377456"/>
              <a:ext cx="202866" cy="349769"/>
              <a:chOff x="582757" y="3003728"/>
              <a:chExt cx="417646" cy="720080"/>
            </a:xfrm>
          </p:grpSpPr>
          <p:sp>
            <p:nvSpPr>
              <p:cNvPr id="24" name="円/楕円 23"/>
              <p:cNvSpPr/>
              <p:nvPr/>
            </p:nvSpPr>
            <p:spPr>
              <a:xfrm>
                <a:off x="611561" y="3003728"/>
                <a:ext cx="360041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25" name="二等辺三角形 24"/>
              <p:cNvSpPr/>
              <p:nvPr/>
            </p:nvSpPr>
            <p:spPr>
              <a:xfrm>
                <a:off x="582757" y="3363769"/>
                <a:ext cx="417646" cy="36003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grpSp>
          <p:nvGrpSpPr>
            <p:cNvPr id="26" name="グループ化 25"/>
            <p:cNvGrpSpPr/>
            <p:nvPr/>
          </p:nvGrpSpPr>
          <p:grpSpPr>
            <a:xfrm>
              <a:off x="5993505" y="2947453"/>
              <a:ext cx="202866" cy="349769"/>
              <a:chOff x="692597" y="3075351"/>
              <a:chExt cx="417647" cy="720080"/>
            </a:xfrm>
          </p:grpSpPr>
          <p:sp>
            <p:nvSpPr>
              <p:cNvPr id="27" name="円/楕円 26"/>
              <p:cNvSpPr/>
              <p:nvPr/>
            </p:nvSpPr>
            <p:spPr>
              <a:xfrm>
                <a:off x="721402" y="3075351"/>
                <a:ext cx="360041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28" name="二等辺三角形 27"/>
              <p:cNvSpPr/>
              <p:nvPr/>
            </p:nvSpPr>
            <p:spPr>
              <a:xfrm>
                <a:off x="692597" y="3435391"/>
                <a:ext cx="417647" cy="36004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grpSp>
          <p:nvGrpSpPr>
            <p:cNvPr id="29" name="グループ化 28"/>
            <p:cNvGrpSpPr/>
            <p:nvPr/>
          </p:nvGrpSpPr>
          <p:grpSpPr>
            <a:xfrm>
              <a:off x="6900803" y="2944348"/>
              <a:ext cx="202866" cy="349769"/>
              <a:chOff x="373933" y="3068960"/>
              <a:chExt cx="417646" cy="720080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402737" y="306896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31" name="二等辺三角形 30"/>
              <p:cNvSpPr/>
              <p:nvPr/>
            </p:nvSpPr>
            <p:spPr>
              <a:xfrm>
                <a:off x="373933" y="3429000"/>
                <a:ext cx="417646" cy="36004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grpSp>
          <p:nvGrpSpPr>
            <p:cNvPr id="32" name="グループ化 31"/>
            <p:cNvGrpSpPr/>
            <p:nvPr/>
          </p:nvGrpSpPr>
          <p:grpSpPr>
            <a:xfrm>
              <a:off x="6886813" y="3371347"/>
              <a:ext cx="202866" cy="349769"/>
              <a:chOff x="345949" y="3052477"/>
              <a:chExt cx="417646" cy="720080"/>
            </a:xfrm>
          </p:grpSpPr>
          <p:sp>
            <p:nvSpPr>
              <p:cNvPr id="33" name="円/楕円 32"/>
              <p:cNvSpPr/>
              <p:nvPr/>
            </p:nvSpPr>
            <p:spPr>
              <a:xfrm>
                <a:off x="374752" y="3052477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34" name="二等辺三角形 33"/>
              <p:cNvSpPr/>
              <p:nvPr/>
            </p:nvSpPr>
            <p:spPr>
              <a:xfrm>
                <a:off x="345949" y="3412517"/>
                <a:ext cx="417646" cy="36004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grpSp>
          <p:nvGrpSpPr>
            <p:cNvPr id="35" name="グループ化 34"/>
            <p:cNvGrpSpPr/>
            <p:nvPr/>
          </p:nvGrpSpPr>
          <p:grpSpPr>
            <a:xfrm>
              <a:off x="6307262" y="3376768"/>
              <a:ext cx="202866" cy="349769"/>
              <a:chOff x="582757" y="3002309"/>
              <a:chExt cx="417646" cy="720080"/>
            </a:xfrm>
          </p:grpSpPr>
          <p:sp>
            <p:nvSpPr>
              <p:cNvPr id="36" name="円/楕円 35"/>
              <p:cNvSpPr/>
              <p:nvPr/>
            </p:nvSpPr>
            <p:spPr>
              <a:xfrm>
                <a:off x="611561" y="3002309"/>
                <a:ext cx="360041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37" name="二等辺三角形 36"/>
              <p:cNvSpPr/>
              <p:nvPr/>
            </p:nvSpPr>
            <p:spPr>
              <a:xfrm>
                <a:off x="582757" y="3362349"/>
                <a:ext cx="417646" cy="36004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grpSp>
          <p:nvGrpSpPr>
            <p:cNvPr id="38" name="グループ化 37"/>
            <p:cNvGrpSpPr/>
            <p:nvPr/>
          </p:nvGrpSpPr>
          <p:grpSpPr>
            <a:xfrm>
              <a:off x="6618151" y="3376768"/>
              <a:ext cx="202866" cy="349769"/>
              <a:chOff x="487138" y="3047678"/>
              <a:chExt cx="417646" cy="720080"/>
            </a:xfrm>
          </p:grpSpPr>
          <p:sp>
            <p:nvSpPr>
              <p:cNvPr id="39" name="円/楕円 38"/>
              <p:cNvSpPr/>
              <p:nvPr/>
            </p:nvSpPr>
            <p:spPr>
              <a:xfrm>
                <a:off x="515941" y="3047678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40" name="二等辺三角形 39"/>
              <p:cNvSpPr/>
              <p:nvPr/>
            </p:nvSpPr>
            <p:spPr>
              <a:xfrm>
                <a:off x="487138" y="3407718"/>
                <a:ext cx="417646" cy="36004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6604161" y="2947451"/>
              <a:ext cx="202866" cy="349768"/>
              <a:chOff x="487139" y="3075356"/>
              <a:chExt cx="417646" cy="720080"/>
            </a:xfrm>
          </p:grpSpPr>
          <p:sp>
            <p:nvSpPr>
              <p:cNvPr id="42" name="円/楕円 41"/>
              <p:cNvSpPr/>
              <p:nvPr/>
            </p:nvSpPr>
            <p:spPr>
              <a:xfrm>
                <a:off x="515941" y="3075356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43" name="二等辺三角形 42"/>
              <p:cNvSpPr/>
              <p:nvPr/>
            </p:nvSpPr>
            <p:spPr>
              <a:xfrm>
                <a:off x="487139" y="3435396"/>
                <a:ext cx="417646" cy="36004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</p:grpSp>
      <p:sp>
        <p:nvSpPr>
          <p:cNvPr id="51" name="テキスト ボックス 50"/>
          <p:cNvSpPr txBox="1"/>
          <p:nvPr/>
        </p:nvSpPr>
        <p:spPr>
          <a:xfrm>
            <a:off x="5820084" y="2911898"/>
            <a:ext cx="128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新規顧客</a:t>
            </a:r>
            <a:endParaRPr kumimoji="1" lang="ja-JP" altLang="en-US" sz="1600" dirty="0"/>
          </a:p>
        </p:txBody>
      </p:sp>
      <p:sp>
        <p:nvSpPr>
          <p:cNvPr id="52" name="フローチャート : 磁気ディスク 51"/>
          <p:cNvSpPr/>
          <p:nvPr/>
        </p:nvSpPr>
        <p:spPr>
          <a:xfrm>
            <a:off x="5580534" y="5490998"/>
            <a:ext cx="1764031" cy="84529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顧客情報</a:t>
            </a:r>
            <a:r>
              <a:rPr kumimoji="1" lang="en-US" altLang="ja-JP" sz="2000" b="1" dirty="0" smtClean="0">
                <a:solidFill>
                  <a:schemeClr val="tx1"/>
                </a:solidFill>
              </a:rPr>
              <a:t>DB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スライド番号プレースホルダー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2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ja-JP" altLang="en-US" dirty="0"/>
              <a:t>登録方法の</a:t>
            </a:r>
            <a:r>
              <a:rPr lang="ja-JP" altLang="en-US" dirty="0" smtClean="0"/>
              <a:t>簡略化</a:t>
            </a:r>
            <a:r>
              <a:rPr lang="ja-JP" altLang="en-US" dirty="0"/>
              <a:t>，</a:t>
            </a:r>
            <a:r>
              <a:rPr lang="ja-JP" altLang="en-US" dirty="0" smtClean="0"/>
              <a:t>作業時間の短縮</a:t>
            </a:r>
            <a:endParaRPr lang="en-US" altLang="ja-JP" dirty="0" smtClean="0"/>
          </a:p>
          <a:p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⇒既存のシステムに　“インポート機能”　を追加</a:t>
            </a:r>
            <a:endParaRPr kumimoji="1" lang="en-US" altLang="ja-JP" dirty="0" smtClean="0"/>
          </a:p>
          <a:p>
            <a:pPr marL="342900" indent="-342900">
              <a:buFont typeface="Wingdings" pitchFamily="2" charset="2"/>
              <a:buChar char="u"/>
            </a:pPr>
            <a:endParaRPr lang="en-US" altLang="ja-JP" dirty="0"/>
          </a:p>
          <a:p>
            <a:r>
              <a:rPr kumimoji="1" lang="ja-JP" altLang="en-US" dirty="0" smtClean="0"/>
              <a:t>顧客にＣＳＶ形式の顧客情報ファイルを作成してもらい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r>
              <a:rPr kumimoji="1" lang="ja-JP" altLang="en-US" dirty="0" smtClean="0"/>
              <a:t>そのファイルを送信</a:t>
            </a:r>
            <a:r>
              <a:rPr kumimoji="1" lang="ja-JP" altLang="en-US" dirty="0"/>
              <a:t>して</a:t>
            </a:r>
            <a:r>
              <a:rPr kumimoji="1" lang="ja-JP" altLang="en-US" dirty="0" smtClean="0"/>
              <a:t>もらう．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ＣＳＶファイルを本システムにインポートすることで，</a:t>
            </a:r>
            <a:endParaRPr kumimoji="1" lang="en-US" altLang="ja-JP" dirty="0" smtClean="0"/>
          </a:p>
          <a:p>
            <a:r>
              <a:rPr lang="ja-JP" altLang="en-US" dirty="0"/>
              <a:t>顧客</a:t>
            </a:r>
            <a:r>
              <a:rPr lang="ja-JP" altLang="en-US" dirty="0" smtClean="0"/>
              <a:t>情報を簡単に保存・参照することができ，</a:t>
            </a:r>
            <a:endParaRPr lang="en-US" altLang="ja-JP" dirty="0" smtClean="0"/>
          </a:p>
          <a:p>
            <a:r>
              <a:rPr lang="ja-JP" altLang="en-US" dirty="0" smtClean="0"/>
              <a:t>作業時間の短縮につながる．また，顧客情報の入力が簡略化される．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kumimoji="1" lang="ja-JP" altLang="en-US" dirty="0" smtClean="0"/>
              <a:t>開発システム概要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63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836712"/>
            <a:ext cx="7620000" cy="437356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u"/>
            </a:pPr>
            <a:r>
              <a:rPr lang="ja-JP" altLang="en-US" dirty="0" smtClean="0"/>
              <a:t>システム画面　ＨＯＭＥ画面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5791200" cy="75961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開発システム概要</a:t>
            </a:r>
            <a:endParaRPr kumimoji="1" lang="ja-JP" altLang="en-US" dirty="0"/>
          </a:p>
        </p:txBody>
      </p:sp>
      <p:pic>
        <p:nvPicPr>
          <p:cNvPr id="1026" name="Picture 2" descr="I:\PM演習_2013_A班\4.外部設計書\顧客データベースHOME画面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0"/>
            <a:ext cx="8208912" cy="544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7380312" y="4005064"/>
            <a:ext cx="57606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836712"/>
            <a:ext cx="7620000" cy="437356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u"/>
            </a:pPr>
            <a:r>
              <a:rPr lang="ja-JP" altLang="en-US" dirty="0" smtClean="0"/>
              <a:t>システム画面　インポートファイル選択画面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5791200" cy="75961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開発システム概要</a:t>
            </a:r>
            <a:endParaRPr kumimoji="1" lang="ja-JP" altLang="en-US" dirty="0"/>
          </a:p>
        </p:txBody>
      </p:sp>
      <p:pic>
        <p:nvPicPr>
          <p:cNvPr id="2053" name="Picture 5" descr="I:\PM演習_2013_A班\4.外部設計書\顧客データベースファイル選択画面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495870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4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836713"/>
            <a:ext cx="7620000" cy="64807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u"/>
            </a:pPr>
            <a:r>
              <a:rPr lang="ja-JP" altLang="en-US" dirty="0" smtClean="0"/>
              <a:t>システム画面　インポートファイル選択完了画面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5791200" cy="75961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開発システム概要</a:t>
            </a:r>
            <a:endParaRPr kumimoji="1" lang="ja-JP" altLang="en-US" dirty="0"/>
          </a:p>
        </p:txBody>
      </p:sp>
      <p:pic>
        <p:nvPicPr>
          <p:cNvPr id="3074" name="Picture 2" descr="I:\PM演習_2013_A班\4.外部設計書\顧客データベースファイル選択画面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53"/>
          <a:stretch/>
        </p:blipFill>
        <p:spPr bwMode="auto">
          <a:xfrm>
            <a:off x="323528" y="1359220"/>
            <a:ext cx="8319839" cy="238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I:\PM演習_2013_A班\4.外部設計書\顧客データベースインポート完了画面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1" y="4077072"/>
            <a:ext cx="8319839" cy="238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323528" y="3609020"/>
            <a:ext cx="76200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u"/>
            </a:pPr>
            <a:r>
              <a:rPr lang="ja-JP" altLang="en-US" dirty="0" smtClean="0"/>
              <a:t>システム画面　インポート完了画面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70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836713"/>
            <a:ext cx="7620000" cy="64807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u"/>
            </a:pPr>
            <a:r>
              <a:rPr lang="ja-JP" altLang="en-US" dirty="0" smtClean="0"/>
              <a:t>システム画面　インポート完了後ＨＯＭＥ画面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5791200" cy="75961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開発システム概要</a:t>
            </a:r>
            <a:endParaRPr kumimoji="1" lang="ja-JP" altLang="en-US" dirty="0"/>
          </a:p>
        </p:txBody>
      </p:sp>
      <p:pic>
        <p:nvPicPr>
          <p:cNvPr id="9" name="図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352928" cy="534926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323528" y="5661248"/>
            <a:ext cx="813690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9F48-99D4-4186-A72C-656F9B4C417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kumimoji="1" lang="en-US" altLang="ja-JP" dirty="0" smtClean="0">
                <a:latin typeface="Century" pitchFamily="18" charset="0"/>
              </a:rPr>
              <a:t>QCD</a:t>
            </a:r>
            <a:r>
              <a:rPr kumimoji="1" lang="ja-JP" altLang="en-US" dirty="0" smtClean="0"/>
              <a:t>評価及び結果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  <a:buClrTx/>
              <a:buFont typeface="Wingdings" pitchFamily="2" charset="2"/>
              <a:buChar char="u"/>
            </a:pPr>
            <a:r>
              <a:rPr lang="en-US" altLang="ja-JP" dirty="0"/>
              <a:t>EVM</a:t>
            </a:r>
            <a:r>
              <a:rPr lang="ja-JP" altLang="en-US" dirty="0"/>
              <a:t>に基づくプロジェクトマネジメント</a:t>
            </a:r>
            <a:r>
              <a:rPr lang="ja-JP" altLang="en-US" dirty="0" smtClean="0"/>
              <a:t>考察</a:t>
            </a:r>
            <a:endParaRPr lang="en-US" altLang="ja-JP" dirty="0" smtClean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ja-JP" altLang="en-US" dirty="0" smtClean="0"/>
              <a:t>　品質目標</a:t>
            </a:r>
            <a:endParaRPr lang="en-US" altLang="ja-JP" dirty="0" smtClean="0"/>
          </a:p>
          <a:p>
            <a:pPr eaLnBrk="0"/>
            <a:r>
              <a:rPr lang="ja-JP" altLang="ja-JP" b="0" dirty="0" smtClean="0"/>
              <a:t>顧客</a:t>
            </a:r>
            <a:r>
              <a:rPr lang="ja-JP" altLang="ja-JP" b="0" dirty="0"/>
              <a:t>管理システムにインポート機能の追加を完了</a:t>
            </a:r>
            <a:r>
              <a:rPr lang="ja-JP" altLang="ja-JP" b="0" dirty="0" smtClean="0"/>
              <a:t>する</a:t>
            </a:r>
            <a:endParaRPr lang="ja-JP" altLang="ja-JP" sz="1600" b="0" dirty="0"/>
          </a:p>
          <a:p>
            <a:pPr eaLnBrk="0"/>
            <a:r>
              <a:rPr lang="ja-JP" altLang="ja-JP" b="0" dirty="0" smtClean="0"/>
              <a:t>新システム</a:t>
            </a:r>
            <a:r>
              <a:rPr lang="ja-JP" altLang="ja-JP" b="0" dirty="0"/>
              <a:t>を活用することにより</a:t>
            </a:r>
            <a:r>
              <a:rPr lang="ja-JP" altLang="ja-JP" b="0" dirty="0" smtClean="0"/>
              <a:t>，情報</a:t>
            </a:r>
            <a:r>
              <a:rPr lang="ja-JP" altLang="en-US" b="0" dirty="0" smtClean="0"/>
              <a:t>登録及び</a:t>
            </a:r>
            <a:r>
              <a:rPr lang="ja-JP" altLang="ja-JP" b="0" dirty="0" smtClean="0"/>
              <a:t>管理</a:t>
            </a:r>
            <a:r>
              <a:rPr lang="ja-JP" altLang="ja-JP" b="0" dirty="0"/>
              <a:t>を簡略化</a:t>
            </a:r>
            <a:r>
              <a:rPr lang="ja-JP" altLang="ja-JP" b="0" dirty="0" smtClean="0"/>
              <a:t>する</a:t>
            </a:r>
            <a:endParaRPr lang="en-US" altLang="ja-JP" b="0" dirty="0" smtClean="0"/>
          </a:p>
          <a:p>
            <a:pPr eaLnBrk="0"/>
            <a:endParaRPr lang="en-US" altLang="ja-JP" sz="1600" b="0" dirty="0"/>
          </a:p>
          <a:p>
            <a:pPr eaLnBrk="0"/>
            <a:r>
              <a:rPr lang="ja-JP" altLang="en-US" b="0" dirty="0" smtClean="0"/>
              <a:t>　結果</a:t>
            </a:r>
            <a:endParaRPr lang="ja-JP" altLang="ja-JP" b="0" dirty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ja-JP" altLang="en-US" dirty="0" smtClean="0"/>
              <a:t>インポート機能の追加</a:t>
            </a:r>
            <a:r>
              <a:rPr lang="ja-JP" altLang="en-US" dirty="0"/>
              <a:t>を</a:t>
            </a:r>
            <a:r>
              <a:rPr lang="ja-JP" altLang="en-US" dirty="0" smtClean="0"/>
              <a:t>完了した</a:t>
            </a:r>
            <a:endParaRPr lang="en-US" altLang="ja-JP" dirty="0" smtClean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ja-JP" altLang="en-US" dirty="0"/>
              <a:t>インポート</a:t>
            </a:r>
            <a:r>
              <a:rPr lang="ja-JP" altLang="en-US" dirty="0" smtClean="0"/>
              <a:t>機能</a:t>
            </a:r>
            <a:r>
              <a:rPr lang="ja-JP" altLang="en-US" dirty="0"/>
              <a:t>に</a:t>
            </a:r>
            <a:r>
              <a:rPr lang="ja-JP" altLang="en-US" dirty="0" smtClean="0"/>
              <a:t>より，情報登録及び管理を簡略化できた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644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373</TotalTime>
  <Words>1530</Words>
  <Application>Microsoft Office PowerPoint</Application>
  <PresentationFormat>画面に合わせる (4:3)</PresentationFormat>
  <Paragraphs>495</Paragraphs>
  <Slides>19</Slides>
  <Notes>19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エッセンシャル</vt:lpstr>
      <vt:lpstr>最終発表</vt:lpstr>
      <vt:lpstr>目次</vt:lpstr>
      <vt:lpstr>開発システム概要</vt:lpstr>
      <vt:lpstr>開発システム概要</vt:lpstr>
      <vt:lpstr>開発システム概要</vt:lpstr>
      <vt:lpstr>開発システム概要</vt:lpstr>
      <vt:lpstr>開発システム概要</vt:lpstr>
      <vt:lpstr>開発システム概要</vt:lpstr>
      <vt:lpstr>QCD評価及び結果</vt:lpstr>
      <vt:lpstr>QCD評価及び結果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今回のプロジェクトについて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最終発表</dc:title>
  <dc:creator>suzuki</dc:creator>
  <cp:lastModifiedBy>Jun</cp:lastModifiedBy>
  <cp:revision>34</cp:revision>
  <cp:lastPrinted>2013-07-25T14:30:58Z</cp:lastPrinted>
  <dcterms:created xsi:type="dcterms:W3CDTF">2013-07-24T07:43:45Z</dcterms:created>
  <dcterms:modified xsi:type="dcterms:W3CDTF">2013-07-26T05:17:48Z</dcterms:modified>
</cp:coreProperties>
</file>