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3150" y="-6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爆発 1 32"/>
          <p:cNvSpPr/>
          <p:nvPr/>
        </p:nvSpPr>
        <p:spPr>
          <a:xfrm>
            <a:off x="383046" y="2193268"/>
            <a:ext cx="1642561" cy="504056"/>
          </a:xfrm>
          <a:prstGeom prst="irregularSeal1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7136" y="200604"/>
            <a:ext cx="6192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データ分析教育へのアクティブラーニング手法の導入提案と実践</a:t>
            </a:r>
            <a:endParaRPr kumimoji="1" lang="ja-JP" altLang="en-US" sz="17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dirty="0" smtClean="0"/>
              <a:t>PM</a:t>
            </a:r>
            <a:r>
              <a:rPr kumimoji="1" lang="ja-JP" altLang="en-US" sz="1700" dirty="0" smtClean="0"/>
              <a:t>コース　矢吹研究室　</a:t>
            </a:r>
            <a:r>
              <a:rPr kumimoji="1" lang="en-US" altLang="ja-JP" sz="1700" dirty="0" smtClean="0"/>
              <a:t>1342015</a:t>
            </a:r>
            <a:r>
              <a:rPr kumimoji="1" lang="ja-JP" altLang="en-US" sz="1700" dirty="0" smtClean="0"/>
              <a:t>　</a:t>
            </a:r>
            <a:r>
              <a:rPr lang="ja-JP" altLang="en-US" sz="1700" dirty="0" smtClean="0"/>
              <a:t>板倉</a:t>
            </a:r>
            <a:r>
              <a:rPr lang="ja-JP" altLang="en-US" sz="1700" dirty="0"/>
              <a:t>啓太</a:t>
            </a:r>
            <a:endParaRPr kumimoji="1" lang="ja-JP" altLang="en-US" sz="1700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7" y="1043608"/>
            <a:ext cx="6229163" cy="17265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867025"/>
            <a:ext cx="6229163" cy="1200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1475" y="4194817"/>
            <a:ext cx="6228336" cy="1493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0740" y="5785929"/>
            <a:ext cx="3087361" cy="162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49322" y="1129392"/>
            <a:ext cx="1296145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1396" y="2976966"/>
            <a:ext cx="1379084" cy="3072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7123" y="5781797"/>
            <a:ext cx="6142688" cy="3254698"/>
            <a:chOff x="337671" y="4354932"/>
            <a:chExt cx="6142688" cy="2161285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354932"/>
              <a:ext cx="3033230" cy="2161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37671" y="5580792"/>
              <a:ext cx="1224136" cy="252028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3548373" y="5874493"/>
            <a:ext cx="1379084" cy="2986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3" y="3369785"/>
            <a:ext cx="594112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</a:t>
            </a:r>
            <a:r>
              <a:rPr lang="ja-JP" altLang="en-US" sz="1200" dirty="0"/>
              <a:t>は，学習者自身を被験者とする</a:t>
            </a:r>
            <a:r>
              <a:rPr lang="ja-JP" altLang="en-US" sz="1200" dirty="0" smtClean="0"/>
              <a:t>．</a:t>
            </a:r>
            <a:r>
              <a:rPr lang="ja-JP" altLang="en-US" sz="1200" dirty="0" smtClean="0"/>
              <a:t>アクティブ</a:t>
            </a:r>
            <a:r>
              <a:rPr lang="ja-JP" altLang="en-US" sz="1200" dirty="0"/>
              <a:t>・ラーニングをデータマイニング教育に</a:t>
            </a:r>
            <a:r>
              <a:rPr lang="ja-JP" altLang="en-US" sz="1200" dirty="0" smtClean="0"/>
              <a:t>取り入れ</a:t>
            </a:r>
            <a:r>
              <a:rPr lang="ja-JP" altLang="en-US" sz="1200" dirty="0" smtClean="0"/>
              <a:t>，</a:t>
            </a:r>
            <a:r>
              <a:rPr lang="ja-JP" altLang="en-US" sz="1200" dirty="0" smtClean="0"/>
              <a:t>学習者の</a:t>
            </a:r>
            <a:r>
              <a:rPr lang="ja-JP" altLang="en-US" sz="1200" dirty="0" smtClean="0"/>
              <a:t>能動的</a:t>
            </a:r>
            <a:r>
              <a:rPr lang="ja-JP" altLang="en-US" sz="1200" dirty="0" smtClean="0"/>
              <a:t>な</a:t>
            </a:r>
            <a:r>
              <a:rPr lang="ja-JP" altLang="en-US" sz="1200" dirty="0" smtClean="0"/>
              <a:t>学習への</a:t>
            </a:r>
            <a:r>
              <a:rPr lang="ja-JP" altLang="en-US" sz="1200" dirty="0" smtClean="0"/>
              <a:t>参加</a:t>
            </a:r>
            <a:r>
              <a:rPr lang="ja-JP" altLang="en-US" sz="1200" dirty="0" smtClean="0"/>
              <a:t>を取り入れた能力の育成を</a:t>
            </a:r>
            <a:r>
              <a:rPr lang="ja-JP" altLang="en-US" sz="1200" dirty="0"/>
              <a:t>図る．与えられたデータは学習者自身の問題ではなく</a:t>
            </a:r>
            <a:r>
              <a:rPr lang="ja-JP" altLang="en-US" sz="1200" dirty="0" smtClean="0"/>
              <a:t>，</a:t>
            </a:r>
            <a:r>
              <a:rPr lang="ja-JP" altLang="en-US" sz="1200" dirty="0" smtClean="0"/>
              <a:t>データ収集法の設計から考え，学習する．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57494" y="7538501"/>
            <a:ext cx="3073851" cy="14979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3046" y="8113949"/>
            <a:ext cx="2737807" cy="83099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現在，データマイニング入門の</a:t>
            </a:r>
            <a:r>
              <a:rPr lang="ja-JP" altLang="en-US" sz="1200" dirty="0" smtClean="0"/>
              <a:t>指導教員</a:t>
            </a:r>
            <a:r>
              <a:rPr lang="ja-JP" altLang="en-US" sz="1200" dirty="0"/>
              <a:t>である</a:t>
            </a:r>
            <a:r>
              <a:rPr lang="ja-JP" altLang="en-US" sz="1200" dirty="0" smtClean="0"/>
              <a:t>矢吹太朗准</a:t>
            </a:r>
            <a:r>
              <a:rPr lang="ja-JP" altLang="en-US" sz="1200" dirty="0"/>
              <a:t>教授にアクティブ・ラーニング手法の</a:t>
            </a:r>
            <a:r>
              <a:rPr lang="ja-JP" altLang="en-US" sz="1200" dirty="0" smtClean="0"/>
              <a:t>導入の</a:t>
            </a:r>
            <a:r>
              <a:rPr lang="ja-JP" altLang="en-US" sz="1200" dirty="0"/>
              <a:t>提案をし，手法と実践日ついて調整している．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7123" y="5869256"/>
            <a:ext cx="1920800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成果物のイメージ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6556"/>
              </p:ext>
            </p:extLst>
          </p:nvPr>
        </p:nvGraphicFramePr>
        <p:xfrm>
          <a:off x="3608293" y="6283379"/>
          <a:ext cx="2728488" cy="26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11"/>
                <a:gridCol w="1971677"/>
              </a:tblGrid>
              <a:tr h="245623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10/24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受講者を各グループ</a:t>
                      </a:r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err="1" smtClean="0"/>
                        <a:t>，</a:t>
                      </a:r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人に分ける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各グループで勉学に関する質問を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つ決める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11/7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Google</a:t>
                      </a:r>
                      <a:r>
                        <a:rPr kumimoji="1" lang="ja-JP" altLang="en-US" sz="1200" dirty="0" smtClean="0"/>
                        <a:t>フォームでアンケートの設計と実施をする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受講者は質問結果をマイニングし発表する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99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</a:p>
                    <a:p>
                      <a:r>
                        <a:rPr kumimoji="1" lang="ja-JP" altLang="en-US" sz="1200" dirty="0" smtClean="0"/>
                        <a:t>以降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結果を</a:t>
                      </a:r>
                      <a:r>
                        <a:rPr kumimoji="1" lang="ja-JP" altLang="en-US" sz="1200" smtClean="0"/>
                        <a:t>まとめ，引き続き論文</a:t>
                      </a:r>
                      <a:r>
                        <a:rPr kumimoji="1" lang="ja-JP" altLang="en-US" sz="1200" dirty="0" smtClean="0"/>
                        <a:t>を執筆する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523221" y="1067553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アクティブ・ラーニングとは能動的な学習法の総称</a:t>
            </a:r>
            <a:endParaRPr kumimoji="1" lang="ja-JP" altLang="en-US" sz="12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2659" y="1567962"/>
            <a:ext cx="1351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時代の流れとともに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教育改革が進む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168485" y="2004760"/>
            <a:ext cx="0" cy="23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17635" y="2320842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/>
              <a:t>アクティブ・ラーニングが注目</a:t>
            </a:r>
            <a:endParaRPr kumimoji="1" lang="ja-JP" altLang="en-US" sz="1100" b="1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4115" y="6836575"/>
            <a:ext cx="525006" cy="525006"/>
          </a:xfrm>
          <a:prstGeom prst="rect">
            <a:avLst/>
          </a:prstGeom>
        </p:spPr>
      </p:pic>
      <p:sp>
        <p:nvSpPr>
          <p:cNvPr id="52" name="右矢印 51"/>
          <p:cNvSpPr/>
          <p:nvPr/>
        </p:nvSpPr>
        <p:spPr>
          <a:xfrm>
            <a:off x="1617559" y="6955061"/>
            <a:ext cx="457569" cy="28803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90" y="4246914"/>
            <a:ext cx="2210334" cy="139485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130390" y="4214218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グループ</a:t>
            </a:r>
            <a:r>
              <a:rPr kumimoji="1" lang="en-US" altLang="ja-JP" sz="1200" dirty="0" smtClean="0"/>
              <a:t>4</a:t>
            </a:r>
            <a:r>
              <a:rPr kumimoji="1" lang="ja-JP" altLang="en-US" sz="1200" dirty="0" err="1" smtClean="0"/>
              <a:t>，</a:t>
            </a:r>
            <a:r>
              <a:rPr kumimoji="1" lang="en-US" altLang="ja-JP" sz="1200" dirty="0" smtClean="0"/>
              <a:t>5</a:t>
            </a:r>
            <a:r>
              <a:rPr lang="ja-JP" altLang="en-US" sz="1200" dirty="0" smtClean="0"/>
              <a:t>人に分ける</a:t>
            </a:r>
            <a:endParaRPr kumimoji="1" lang="ja-JP" altLang="en-US" sz="1200" dirty="0"/>
          </a:p>
        </p:txBody>
      </p:sp>
      <p:cxnSp>
        <p:nvCxnSpPr>
          <p:cNvPr id="62" name="直線矢印コネクタ 61"/>
          <p:cNvCxnSpPr>
            <a:stCxn id="30" idx="2"/>
            <a:endCxn id="63" idx="0"/>
          </p:cNvCxnSpPr>
          <p:nvPr/>
        </p:nvCxnSpPr>
        <p:spPr>
          <a:xfrm flipH="1">
            <a:off x="3048269" y="4491217"/>
            <a:ext cx="1" cy="12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1085" y="461878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各グループ</a:t>
            </a:r>
            <a:r>
              <a:rPr kumimoji="1" lang="en-US" altLang="ja-JP" sz="1200" dirty="0" smtClean="0"/>
              <a:t>3</a:t>
            </a:r>
            <a:r>
              <a:rPr kumimoji="1" lang="ja-JP" altLang="en-US" sz="1200" dirty="0" smtClean="0"/>
              <a:t>つ質問を考えてもらう</a:t>
            </a:r>
            <a:endParaRPr kumimoji="1" lang="ja-JP" altLang="en-US" sz="1200" dirty="0"/>
          </a:p>
        </p:txBody>
      </p:sp>
      <p:cxnSp>
        <p:nvCxnSpPr>
          <p:cNvPr id="67" name="直線矢印コネクタ 66"/>
          <p:cNvCxnSpPr>
            <a:stCxn id="63" idx="2"/>
            <a:endCxn id="68" idx="0"/>
          </p:cNvCxnSpPr>
          <p:nvPr/>
        </p:nvCxnSpPr>
        <p:spPr>
          <a:xfrm>
            <a:off x="3048269" y="4895785"/>
            <a:ext cx="0" cy="1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073482" y="5011323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アンケートを設計・</a:t>
            </a:r>
            <a:r>
              <a:rPr kumimoji="1" lang="ja-JP" altLang="en-US" sz="1200" dirty="0" smtClean="0"/>
              <a:t>実施する</a:t>
            </a:r>
            <a:endParaRPr kumimoji="1" lang="ja-JP" altLang="en-US" sz="12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3048268" y="5298916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71691" y="5412778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結果をマイニングして発表する</a:t>
            </a:r>
            <a:endParaRPr kumimoji="1" lang="ja-JP" altLang="en-US" sz="1200" dirty="0"/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0" y="6832019"/>
            <a:ext cx="555809" cy="529562"/>
          </a:xfrm>
          <a:prstGeom prst="rect">
            <a:avLst/>
          </a:prstGeom>
        </p:spPr>
      </p:pic>
      <p:pic>
        <p:nvPicPr>
          <p:cNvPr id="127" name="図 1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77" y="1325413"/>
            <a:ext cx="4146015" cy="140103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32656" y="6296940"/>
            <a:ext cx="2947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 smtClean="0"/>
              <a:t>必要</a:t>
            </a:r>
            <a:r>
              <a:rPr lang="ja-JP" altLang="en-US" sz="1100" dirty="0"/>
              <a:t>な情報を抽出</a:t>
            </a:r>
            <a:r>
              <a:rPr lang="ja-JP" altLang="en-US" sz="1100" dirty="0" smtClean="0"/>
              <a:t>し，分析する能力</a:t>
            </a:r>
            <a:endParaRPr lang="en-US" altLang="ja-JP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 smtClean="0"/>
              <a:t>規則</a:t>
            </a:r>
            <a:r>
              <a:rPr lang="ja-JP" altLang="en-US" sz="1100" dirty="0"/>
              <a:t>，</a:t>
            </a:r>
            <a:r>
              <a:rPr lang="ja-JP" altLang="en-US" sz="1100" dirty="0" smtClean="0"/>
              <a:t>定義，条件</a:t>
            </a:r>
            <a:r>
              <a:rPr lang="ja-JP" altLang="en-US" sz="1100" dirty="0"/>
              <a:t>等を理解</a:t>
            </a:r>
            <a:r>
              <a:rPr lang="ja-JP" altLang="en-US" sz="1100" dirty="0" smtClean="0"/>
              <a:t>し適用する能力</a:t>
            </a:r>
            <a:endParaRPr lang="en-US" altLang="ja-JP" sz="1100" dirty="0" smtClean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594"/>
          <a:stretch/>
        </p:blipFill>
        <p:spPr>
          <a:xfrm>
            <a:off x="332656" y="4692909"/>
            <a:ext cx="1016991" cy="947780"/>
          </a:xfrm>
          <a:prstGeom prst="rect">
            <a:avLst/>
          </a:prstGeom>
        </p:spPr>
      </p:pic>
      <p:sp>
        <p:nvSpPr>
          <p:cNvPr id="21" name="円形吹き出し 20"/>
          <p:cNvSpPr/>
          <p:nvPr/>
        </p:nvSpPr>
        <p:spPr>
          <a:xfrm>
            <a:off x="890580" y="4957750"/>
            <a:ext cx="1064976" cy="704352"/>
          </a:xfrm>
          <a:prstGeom prst="wedgeEllipseCallout">
            <a:avLst>
              <a:gd name="adj1" fmla="val 63772"/>
              <a:gd name="adj2" fmla="val -223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/>
              <a:t>こちらで</a:t>
            </a:r>
            <a:r>
              <a:rPr lang="ja-JP" altLang="en-US" sz="600" dirty="0" smtClean="0"/>
              <a:t>収集法を指定</a:t>
            </a:r>
            <a:r>
              <a:rPr kumimoji="1" lang="ja-JP" altLang="en-US" sz="600" dirty="0" smtClean="0"/>
              <a:t>しないことにより，学習者自身はどのようにデータを収集するか考え，学習する．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272</Words>
  <Application>Microsoft Office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itakura</dc:creator>
  <cp:lastModifiedBy>板倉啓太</cp:lastModifiedBy>
  <cp:revision>42</cp:revision>
  <dcterms:created xsi:type="dcterms:W3CDTF">2015-10-05T13:54:22Z</dcterms:created>
  <dcterms:modified xsi:type="dcterms:W3CDTF">2016-10-09T17:09:08Z</dcterms:modified>
</cp:coreProperties>
</file>