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33" autoAdjust="0"/>
  </p:normalViewPr>
  <p:slideViewPr>
    <p:cSldViewPr snapToGrid="0">
      <p:cViewPr varScale="1">
        <p:scale>
          <a:sx n="25" d="100"/>
          <a:sy n="25" d="100"/>
        </p:scale>
        <p:origin x="6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動画の累積再生数①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再生数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37</c:v>
                </c:pt>
                <c:pt idx="1">
                  <c:v>1246</c:v>
                </c:pt>
                <c:pt idx="2">
                  <c:v>4190</c:v>
                </c:pt>
                <c:pt idx="3">
                  <c:v>8017</c:v>
                </c:pt>
                <c:pt idx="4">
                  <c:v>13557</c:v>
                </c:pt>
                <c:pt idx="5">
                  <c:v>19942</c:v>
                </c:pt>
                <c:pt idx="6">
                  <c:v>27176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751536"/>
        <c:axId val="239748792"/>
      </c:lineChart>
      <c:catAx>
        <c:axId val="23975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9748792"/>
        <c:crosses val="autoZero"/>
        <c:auto val="1"/>
        <c:lblAlgn val="ctr"/>
        <c:lblOffset val="100"/>
        <c:noMultiLvlLbl val="0"/>
      </c:catAx>
      <c:valAx>
        <c:axId val="23974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再生数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975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動画の時間別再生数②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Sheet1!$B$4:$H$4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37</c:v>
                </c:pt>
                <c:pt idx="1">
                  <c:v>1209</c:v>
                </c:pt>
                <c:pt idx="2">
                  <c:v>2944</c:v>
                </c:pt>
                <c:pt idx="3">
                  <c:v>3827</c:v>
                </c:pt>
                <c:pt idx="4">
                  <c:v>5540</c:v>
                </c:pt>
                <c:pt idx="5">
                  <c:v>6385</c:v>
                </c:pt>
                <c:pt idx="6">
                  <c:v>7234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750360"/>
        <c:axId val="287997800"/>
      </c:barChart>
      <c:catAx>
        <c:axId val="239750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7997800"/>
        <c:crosses val="autoZero"/>
        <c:auto val="1"/>
        <c:lblAlgn val="ctr"/>
        <c:lblOffset val="100"/>
        <c:noMultiLvlLbl val="0"/>
      </c:catAx>
      <c:valAx>
        <c:axId val="28799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再生数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9750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ツイート数の累積③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Sheet1!$B$6:$H$6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Sheet1!$B$7:$H$7</c:f>
              <c:numCache>
                <c:formatCode>General</c:formatCode>
                <c:ptCount val="7"/>
                <c:pt idx="0">
                  <c:v>2</c:v>
                </c:pt>
                <c:pt idx="1">
                  <c:v>12</c:v>
                </c:pt>
                <c:pt idx="2">
                  <c:v>24</c:v>
                </c:pt>
                <c:pt idx="3">
                  <c:v>44</c:v>
                </c:pt>
                <c:pt idx="4">
                  <c:v>62</c:v>
                </c:pt>
                <c:pt idx="5">
                  <c:v>89</c:v>
                </c:pt>
                <c:pt idx="6">
                  <c:v>129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7998584"/>
        <c:axId val="287995840"/>
      </c:lineChart>
      <c:catAx>
        <c:axId val="287998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7995840"/>
        <c:crosses val="autoZero"/>
        <c:auto val="1"/>
        <c:lblAlgn val="ctr"/>
        <c:lblOffset val="100"/>
        <c:noMultiLvlLbl val="0"/>
      </c:catAx>
      <c:valAx>
        <c:axId val="28799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ツイート数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7998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時間別ツイート数④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Sheet1!$B$8:$H$8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Sheet1!$B$9:$H$9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12</c:v>
                </c:pt>
                <c:pt idx="3">
                  <c:v>20</c:v>
                </c:pt>
                <c:pt idx="4">
                  <c:v>18</c:v>
                </c:pt>
                <c:pt idx="5">
                  <c:v>27</c:v>
                </c:pt>
                <c:pt idx="6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7996624"/>
        <c:axId val="287998976"/>
      </c:barChart>
      <c:catAx>
        <c:axId val="28799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7998976"/>
        <c:crosses val="autoZero"/>
        <c:auto val="1"/>
        <c:lblAlgn val="ctr"/>
        <c:lblOffset val="100"/>
        <c:noMultiLvlLbl val="0"/>
      </c:catAx>
      <c:valAx>
        <c:axId val="28799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ツイート数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799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-212755" y="21748"/>
            <a:ext cx="21383624" cy="3027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5301" y="707143"/>
            <a:ext cx="19776908" cy="1060730"/>
          </a:xfrm>
        </p:spPr>
        <p:txBody>
          <a:bodyPr>
            <a:noAutofit/>
          </a:bodyPr>
          <a:lstStyle/>
          <a:p>
            <a:r>
              <a:rPr lang="ja-JP" altLang="en-US" sz="7200" dirty="0" smtClean="0"/>
              <a:t>ニコニコ</a:t>
            </a:r>
            <a:r>
              <a:rPr lang="ja-JP" altLang="en-US" sz="7200" dirty="0"/>
              <a:t>動画のカテゴリ合算毎時</a:t>
            </a:r>
            <a:r>
              <a:rPr lang="ja-JP" altLang="en-US" sz="7200" dirty="0" smtClean="0"/>
              <a:t>総合ランキング</a:t>
            </a:r>
            <a:r>
              <a:rPr lang="ja-JP" altLang="en-US" sz="7200" dirty="0"/>
              <a:t>の順位と</a:t>
            </a:r>
            <a:r>
              <a:rPr lang="en-US" altLang="ja-JP" sz="7200" dirty="0" smtClean="0"/>
              <a:t>Twitter</a:t>
            </a:r>
            <a:r>
              <a:rPr lang="ja-JP" altLang="en-US" sz="7200" dirty="0"/>
              <a:t>のツイート数の相関性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98993" y="2493836"/>
            <a:ext cx="15859125" cy="1125521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1342073  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杉山喜彦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78319" y="4345320"/>
            <a:ext cx="19493891" cy="10814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endParaRPr lang="ja-JP" altLang="en-US" sz="5801" dirty="0"/>
          </a:p>
        </p:txBody>
      </p:sp>
      <p:sp>
        <p:nvSpPr>
          <p:cNvPr id="33" name="角丸四角形 32"/>
          <p:cNvSpPr/>
          <p:nvPr/>
        </p:nvSpPr>
        <p:spPr>
          <a:xfrm>
            <a:off x="1491486" y="3125165"/>
            <a:ext cx="2978850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背景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778319" y="16694795"/>
            <a:ext cx="8428248" cy="2089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ja-JP" altLang="en-US" sz="4000" dirty="0"/>
              <a:t>ニコニコ動画のカテゴリ合算毎時総合ランキングの順位と</a:t>
            </a:r>
            <a:r>
              <a:rPr lang="en-US" altLang="ja-JP" sz="4000" dirty="0" smtClean="0"/>
              <a:t>Twitter</a:t>
            </a:r>
            <a:r>
              <a:rPr lang="ja-JP" altLang="en-US" sz="4000" dirty="0"/>
              <a:t>のツイート数との相関性があるかを調べる．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973806" y="15458977"/>
            <a:ext cx="2978850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目的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778320" y="20319590"/>
            <a:ext cx="9700737" cy="91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sz="5801" dirty="0"/>
          </a:p>
        </p:txBody>
      </p:sp>
      <p:sp>
        <p:nvSpPr>
          <p:cNvPr id="44" name="正方形/長方形 43"/>
          <p:cNvSpPr/>
          <p:nvPr/>
        </p:nvSpPr>
        <p:spPr>
          <a:xfrm>
            <a:off x="10955781" y="16569581"/>
            <a:ext cx="9316428" cy="221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sz="4000" dirty="0"/>
              <a:t>ニコニコ動画のカテゴリ合算毎時</a:t>
            </a:r>
            <a:r>
              <a:rPr lang="ja-JP" altLang="en-US" sz="4000" dirty="0" smtClean="0"/>
              <a:t>総合ランキング</a:t>
            </a:r>
            <a:r>
              <a:rPr lang="ja-JP" altLang="en-US" sz="4000" dirty="0"/>
              <a:t>から</a:t>
            </a:r>
            <a:r>
              <a:rPr lang="en-US" altLang="ja-JP" sz="4000" dirty="0"/>
              <a:t>1</a:t>
            </a:r>
            <a:r>
              <a:rPr lang="ja-JP" altLang="en-US" sz="4000" dirty="0"/>
              <a:t>時間毎の再生数を記録することができた</a:t>
            </a:r>
            <a:r>
              <a:rPr lang="ja-JP" altLang="en-US" sz="4000" dirty="0" smtClean="0"/>
              <a:t>．</a:t>
            </a:r>
            <a:endParaRPr lang="en-US" altLang="ja-JP" sz="4000" dirty="0" smtClean="0"/>
          </a:p>
        </p:txBody>
      </p:sp>
      <p:sp>
        <p:nvSpPr>
          <p:cNvPr id="45" name="角丸四角形 44"/>
          <p:cNvSpPr/>
          <p:nvPr/>
        </p:nvSpPr>
        <p:spPr>
          <a:xfrm>
            <a:off x="10955781" y="15518769"/>
            <a:ext cx="5969642" cy="1029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現在の進歩状況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10979022" y="20299487"/>
            <a:ext cx="9407088" cy="9139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914491" indent="-914491">
              <a:buFont typeface="+mj-lt"/>
              <a:buAutoNum type="arabicPeriod"/>
            </a:pPr>
            <a:r>
              <a:rPr lang="ja-JP" altLang="en-US" sz="4000" dirty="0"/>
              <a:t>ニコニコ動画のランキングの</a:t>
            </a:r>
            <a:r>
              <a:rPr lang="en-US" altLang="ja-JP" sz="4000" dirty="0"/>
              <a:t>101</a:t>
            </a:r>
            <a:r>
              <a:rPr lang="ja-JP" altLang="en-US" sz="4000" dirty="0"/>
              <a:t>位以下のデータを取ることができるかを確認する．</a:t>
            </a:r>
            <a:endParaRPr lang="en-US" altLang="ja-JP" sz="4000" dirty="0"/>
          </a:p>
          <a:p>
            <a:pPr marL="914491" indent="-914491">
              <a:buFont typeface="+mj-lt"/>
              <a:buAutoNum type="arabicPeriod"/>
            </a:pPr>
            <a:r>
              <a:rPr lang="en-US" altLang="ja-JP" sz="4000" dirty="0" smtClean="0"/>
              <a:t>Twitter</a:t>
            </a:r>
            <a:r>
              <a:rPr lang="ja-JP" altLang="en-US" sz="4000" dirty="0"/>
              <a:t>のツイート数を収集する</a:t>
            </a:r>
            <a:r>
              <a:rPr lang="en-US" altLang="ja-JP" sz="4000" dirty="0"/>
              <a:t>API</a:t>
            </a:r>
            <a:r>
              <a:rPr lang="ja-JP" altLang="en-US" sz="4000" dirty="0"/>
              <a:t>の使用ができるかを確認する．</a:t>
            </a:r>
            <a:endParaRPr lang="en-US" altLang="ja-JP" sz="4000" dirty="0"/>
          </a:p>
          <a:p>
            <a:pPr marL="914491" indent="-914491">
              <a:buFont typeface="+mj-lt"/>
              <a:buAutoNum type="arabicPeriod"/>
            </a:pPr>
            <a:r>
              <a:rPr lang="ja-JP" altLang="en-US" sz="4000" dirty="0"/>
              <a:t>データの収集を行い①，②，③，④の４種類のグラフをそれぞれ</a:t>
            </a:r>
            <a:r>
              <a:rPr lang="en-US" altLang="ja-JP" sz="4000" dirty="0"/>
              <a:t>100</a:t>
            </a:r>
            <a:r>
              <a:rPr lang="ja-JP" altLang="en-US" sz="4000" dirty="0"/>
              <a:t>以上作成して比較を行う．</a:t>
            </a:r>
            <a:endParaRPr lang="en-US" altLang="ja-JP" sz="4000" dirty="0"/>
          </a:p>
          <a:p>
            <a:pPr marL="914491" indent="-914491">
              <a:buFont typeface="+mj-lt"/>
              <a:buAutoNum type="arabicPeriod"/>
            </a:pPr>
            <a:r>
              <a:rPr lang="ja-JP" altLang="en-US" sz="4000" dirty="0"/>
              <a:t>この分析結果からニコニコ動画のランキングの順位と</a:t>
            </a:r>
            <a:r>
              <a:rPr lang="en-US" altLang="ja-JP" sz="4000" dirty="0" smtClean="0"/>
              <a:t>Twitter</a:t>
            </a:r>
            <a:r>
              <a:rPr lang="ja-JP" altLang="en-US" sz="4000" dirty="0"/>
              <a:t>のツイート数との間に，相関性があるかないかを判断する．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10979022" y="18996831"/>
            <a:ext cx="4603878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今後の計画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880960" y="20506339"/>
            <a:ext cx="4340010" cy="24092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/>
              <a:t>ニコニコ動画のランキングの</a:t>
            </a:r>
            <a:r>
              <a:rPr lang="en-US" altLang="ja-JP" sz="3600" dirty="0"/>
              <a:t>1</a:t>
            </a:r>
            <a:r>
              <a:rPr lang="ja-JP" altLang="en-US" sz="3600" dirty="0"/>
              <a:t>位から</a:t>
            </a:r>
            <a:r>
              <a:rPr lang="en-US" altLang="ja-JP" sz="3600" dirty="0"/>
              <a:t>100</a:t>
            </a:r>
            <a:r>
              <a:rPr lang="ja-JP" altLang="en-US" sz="3600" dirty="0"/>
              <a:t>位までの動画の再生数を抜き出す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5546536" y="20506339"/>
            <a:ext cx="4561856" cy="24205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600" dirty="0" smtClean="0"/>
              <a:t>Twitter</a:t>
            </a:r>
            <a:r>
              <a:rPr lang="ja-JP" altLang="en-US" sz="3600" dirty="0"/>
              <a:t>で動画の名前をツイート検索し，１時間毎にツイート数を抜き出す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1028341" y="27409356"/>
            <a:ext cx="9239310" cy="18067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/>
              <a:t>ニコニコ動画のランキングと</a:t>
            </a:r>
            <a:r>
              <a:rPr lang="en-US" altLang="ja-JP" sz="3600" dirty="0" smtClean="0"/>
              <a:t>Twitter</a:t>
            </a:r>
            <a:r>
              <a:rPr lang="ja-JP" altLang="en-US" sz="3600" dirty="0"/>
              <a:t>のツイート数との相関性があるか</a:t>
            </a:r>
            <a:endParaRPr lang="en-US" altLang="ja-JP" sz="3600" dirty="0"/>
          </a:p>
        </p:txBody>
      </p:sp>
      <p:sp>
        <p:nvSpPr>
          <p:cNvPr id="55" name="角丸四角形 54"/>
          <p:cNvSpPr/>
          <p:nvPr/>
        </p:nvSpPr>
        <p:spPr>
          <a:xfrm>
            <a:off x="889690" y="19079333"/>
            <a:ext cx="3249820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研究方法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1028341" y="4448668"/>
            <a:ext cx="19070380" cy="10034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54" tIns="45727" rIns="91454" bIns="457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4000" dirty="0" smtClean="0"/>
              <a:t>ニコニコ動画</a:t>
            </a:r>
            <a:r>
              <a:rPr lang="ja-JP" altLang="en-US" sz="4000" dirty="0"/>
              <a:t>の説明欄</a:t>
            </a:r>
            <a:r>
              <a:rPr lang="ja-JP" altLang="en-US" sz="4000" dirty="0" smtClean="0"/>
              <a:t>に</a:t>
            </a:r>
            <a:r>
              <a:rPr lang="en-US" altLang="ja-JP" sz="4000" dirty="0" smtClean="0"/>
              <a:t>Twitter </a:t>
            </a:r>
            <a:r>
              <a:rPr lang="ja-JP" altLang="en-US" sz="4000" dirty="0" smtClean="0"/>
              <a:t>へ</a:t>
            </a:r>
            <a:r>
              <a:rPr lang="ja-JP" altLang="en-US" sz="4000" dirty="0"/>
              <a:t>行くことができる</a:t>
            </a:r>
            <a:r>
              <a:rPr lang="ja-JP" altLang="en-US" sz="4000" dirty="0" smtClean="0"/>
              <a:t>リンク</a:t>
            </a:r>
            <a:r>
              <a:rPr lang="ja-JP" altLang="en-US" sz="4000" dirty="0" smtClean="0"/>
              <a:t>を張り付けていた</a:t>
            </a:r>
            <a:r>
              <a:rPr lang="ja-JP" altLang="en-US" sz="4000" dirty="0" smtClean="0"/>
              <a:t>．</a:t>
            </a:r>
            <a:endParaRPr lang="en-US" altLang="ja-JP" sz="4000" dirty="0"/>
          </a:p>
        </p:txBody>
      </p:sp>
      <p:sp>
        <p:nvSpPr>
          <p:cNvPr id="10" name="角丸四角形 9"/>
          <p:cNvSpPr/>
          <p:nvPr/>
        </p:nvSpPr>
        <p:spPr>
          <a:xfrm>
            <a:off x="1028341" y="13503687"/>
            <a:ext cx="18908297" cy="155075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sz="4000" dirty="0"/>
              <a:t>仮説：ニコニコ動画のカテゴリ合算毎時総合ランキングと</a:t>
            </a:r>
            <a:r>
              <a:rPr lang="en-US" altLang="ja-JP" sz="4000" dirty="0"/>
              <a:t>Twitter</a:t>
            </a:r>
            <a:r>
              <a:rPr lang="ja-JP" altLang="en-US" sz="4000" dirty="0"/>
              <a:t>のツイート数には相関が</a:t>
            </a:r>
            <a:r>
              <a:rPr lang="ja-JP" altLang="en-US" sz="4000" dirty="0" smtClean="0"/>
              <a:t>ある．</a:t>
            </a:r>
            <a:endParaRPr kumimoji="1" lang="ja-JP" altLang="en-US" sz="4000" dirty="0"/>
          </a:p>
        </p:txBody>
      </p:sp>
      <p:sp>
        <p:nvSpPr>
          <p:cNvPr id="7" name="角丸四角形 6"/>
          <p:cNvSpPr/>
          <p:nvPr/>
        </p:nvSpPr>
        <p:spPr>
          <a:xfrm>
            <a:off x="12427516" y="5916991"/>
            <a:ext cx="6894352" cy="9581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4000" dirty="0" smtClean="0"/>
              <a:t>この欄に</a:t>
            </a:r>
            <a:r>
              <a:rPr lang="ja-JP" altLang="en-US" sz="4000" dirty="0"/>
              <a:t>リンク</a:t>
            </a:r>
            <a:r>
              <a:rPr kumimoji="1" lang="ja-JP" altLang="en-US" sz="4000" dirty="0" smtClean="0"/>
              <a:t>があります．</a:t>
            </a:r>
            <a:endParaRPr kumimoji="1" lang="ja-JP" altLang="en-US" sz="4000" dirty="0"/>
          </a:p>
        </p:txBody>
      </p:sp>
      <p:graphicFrame>
        <p:nvGraphicFramePr>
          <p:cNvPr id="37" name="グラフ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433031"/>
              </p:ext>
            </p:extLst>
          </p:nvPr>
        </p:nvGraphicFramePr>
        <p:xfrm>
          <a:off x="1028341" y="23214334"/>
          <a:ext cx="3769050" cy="1975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グラフ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84094"/>
              </p:ext>
            </p:extLst>
          </p:nvPr>
        </p:nvGraphicFramePr>
        <p:xfrm>
          <a:off x="1155113" y="25025916"/>
          <a:ext cx="3961474" cy="2320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グラフ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76914"/>
              </p:ext>
            </p:extLst>
          </p:nvPr>
        </p:nvGraphicFramePr>
        <p:xfrm>
          <a:off x="6250421" y="22981114"/>
          <a:ext cx="3857971" cy="2054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グラフ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405660"/>
              </p:ext>
            </p:extLst>
          </p:nvPr>
        </p:nvGraphicFramePr>
        <p:xfrm>
          <a:off x="6097518" y="25025916"/>
          <a:ext cx="4010874" cy="235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5747327"/>
            <a:ext cx="6274406" cy="740258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51" y="7238152"/>
            <a:ext cx="9296695" cy="5945294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13173076" y="6741565"/>
            <a:ext cx="2066924" cy="1322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3819</TotalTime>
  <Words>280</Words>
  <Application>Microsoft Office PowerPoint</Application>
  <PresentationFormat>ユーザー設定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ニコニコ動画のカテゴリ合算毎時総合ランキングの順位とTwitterのツイート数の相関性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sugiyama</cp:lastModifiedBy>
  <cp:revision>96</cp:revision>
  <dcterms:created xsi:type="dcterms:W3CDTF">2014-12-16T10:11:28Z</dcterms:created>
  <dcterms:modified xsi:type="dcterms:W3CDTF">2016-10-12T11:25:23Z</dcterms:modified>
</cp:coreProperties>
</file>