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21386800" cy="30279975"/>
  <p:notesSz cx="20920075" cy="2981325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5" autoAdjust="0"/>
    <p:restoredTop sz="94641" autoAdjust="0"/>
  </p:normalViewPr>
  <p:slideViewPr>
    <p:cSldViewPr>
      <p:cViewPr>
        <p:scale>
          <a:sx n="25" d="100"/>
          <a:sy n="25" d="100"/>
        </p:scale>
        <p:origin x="-42" y="-114"/>
      </p:cViewPr>
      <p:guideLst>
        <p:guide orient="horz" pos="9537"/>
        <p:guide pos="6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35721154832762"/>
          <c:y val="9.5800899856570657E-2"/>
          <c:w val="0.55134266690674216"/>
          <c:h val="0.8846817683686139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2268121678304914"/>
          <c:y val="0.2177382543413236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735721154832762"/>
          <c:y val="9.5800899856570657E-2"/>
          <c:w val="0.55134266690674216"/>
          <c:h val="0.884681768368613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　</c:v>
                </c:pt>
              </c:strCache>
            </c:strRef>
          </c:tx>
          <c:dLbls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Sheet1!$A$2:$A$8</c:f>
              <c:strCache>
                <c:ptCount val="7"/>
                <c:pt idx="0">
                  <c:v>Android</c:v>
                </c:pt>
                <c:pt idx="1">
                  <c:v>iOS</c:v>
                </c:pt>
                <c:pt idx="2">
                  <c:v>Symbian</c:v>
                </c:pt>
                <c:pt idx="3">
                  <c:v>Research In Motion</c:v>
                </c:pt>
                <c:pt idx="4">
                  <c:v>Bada</c:v>
                </c:pt>
                <c:pt idx="5">
                  <c:v>Microsoft</c:v>
                </c:pt>
                <c:pt idx="6">
                  <c:v>その他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0.43</c:v>
                </c:pt>
                <c:pt idx="1">
                  <c:v>0.18</c:v>
                </c:pt>
                <c:pt idx="2">
                  <c:v>0.22</c:v>
                </c:pt>
                <c:pt idx="3">
                  <c:v>0.12</c:v>
                </c:pt>
                <c:pt idx="4">
                  <c:v>0.02</c:v>
                </c:pt>
                <c:pt idx="5">
                  <c:v>0.02</c:v>
                </c:pt>
                <c:pt idx="6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9073995316868553"/>
          <c:y val="9.8343364838977224E-2"/>
          <c:w val="0.30139644781153119"/>
          <c:h val="0.90165663516102279"/>
        </c:manualLayout>
      </c:layout>
      <c:overlay val="0"/>
      <c:txPr>
        <a:bodyPr/>
        <a:lstStyle/>
        <a:p>
          <a:pPr>
            <a:defRPr sz="3300" baseline="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3000" baseline="0"/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35721154832762"/>
          <c:y val="9.5800899856570657E-2"/>
          <c:w val="0.55134266690674216"/>
          <c:h val="0.884681768368613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　</c:v>
                </c:pt>
              </c:strCache>
            </c:strRef>
          </c:tx>
          <c:dLbls>
            <c:txPr>
              <a:bodyPr/>
              <a:lstStyle/>
              <a:p>
                <a:pPr>
                  <a:defRPr sz="3300" baseline="0"/>
                </a:pPr>
                <a:endParaRPr lang="ja-JP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Sheet1!$A$2:$A$8</c:f>
              <c:strCache>
                <c:ptCount val="7"/>
                <c:pt idx="0">
                  <c:v>Android</c:v>
                </c:pt>
                <c:pt idx="1">
                  <c:v>iOS</c:v>
                </c:pt>
                <c:pt idx="2">
                  <c:v>Symbian</c:v>
                </c:pt>
                <c:pt idx="3">
                  <c:v>Research In Motion</c:v>
                </c:pt>
                <c:pt idx="4">
                  <c:v>Bada</c:v>
                </c:pt>
                <c:pt idx="5">
                  <c:v>Microsoft</c:v>
                </c:pt>
                <c:pt idx="6">
                  <c:v>その他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0.63</c:v>
                </c:pt>
                <c:pt idx="1">
                  <c:v>0.19</c:v>
                </c:pt>
                <c:pt idx="2">
                  <c:v>0.06</c:v>
                </c:pt>
                <c:pt idx="3">
                  <c:v>0.05</c:v>
                </c:pt>
                <c:pt idx="4">
                  <c:v>0.03</c:v>
                </c:pt>
                <c:pt idx="5">
                  <c:v>0.03</c:v>
                </c:pt>
                <c:pt idx="6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38"/>
            <a:ext cx="18178780" cy="64905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7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2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4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0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435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884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960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279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0" y="19457708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0" y="12833952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73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1474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721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295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869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443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017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590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230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2013/10/9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829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735" indent="0">
              <a:buNone/>
              <a:defRPr sz="6500" b="1"/>
            </a:lvl2pPr>
            <a:lvl3pPr marL="2951474" indent="0">
              <a:buNone/>
              <a:defRPr sz="5800" b="1"/>
            </a:lvl3pPr>
            <a:lvl4pPr marL="4427219" indent="0">
              <a:buNone/>
              <a:defRPr sz="5200" b="1"/>
            </a:lvl4pPr>
            <a:lvl5pPr marL="5902955" indent="0">
              <a:buNone/>
              <a:defRPr sz="5200" b="1"/>
            </a:lvl5pPr>
            <a:lvl6pPr marL="7378690" indent="0">
              <a:buNone/>
              <a:defRPr sz="5200" b="1"/>
            </a:lvl6pPr>
            <a:lvl7pPr marL="8854435" indent="0">
              <a:buNone/>
              <a:defRPr sz="5200" b="1"/>
            </a:lvl7pPr>
            <a:lvl8pPr marL="10330174" indent="0">
              <a:buNone/>
              <a:defRPr sz="5200" b="1"/>
            </a:lvl8pPr>
            <a:lvl9pPr marL="11805909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20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735" indent="0">
              <a:buNone/>
              <a:defRPr sz="6500" b="1"/>
            </a:lvl2pPr>
            <a:lvl3pPr marL="2951474" indent="0">
              <a:buNone/>
              <a:defRPr sz="5800" b="1"/>
            </a:lvl3pPr>
            <a:lvl4pPr marL="4427219" indent="0">
              <a:buNone/>
              <a:defRPr sz="5200" b="1"/>
            </a:lvl4pPr>
            <a:lvl5pPr marL="5902955" indent="0">
              <a:buNone/>
              <a:defRPr sz="5200" b="1"/>
            </a:lvl5pPr>
            <a:lvl6pPr marL="7378690" indent="0">
              <a:buNone/>
              <a:defRPr sz="5200" b="1"/>
            </a:lvl6pPr>
            <a:lvl7pPr marL="8854435" indent="0">
              <a:buNone/>
              <a:defRPr sz="5200" b="1"/>
            </a:lvl7pPr>
            <a:lvl8pPr marL="10330174" indent="0">
              <a:buNone/>
              <a:defRPr sz="5200" b="1"/>
            </a:lvl8pPr>
            <a:lvl9pPr marL="11805909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20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2013/10/9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05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2013/10/9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538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2013/10/9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908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8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5735" indent="0">
              <a:buNone/>
              <a:defRPr sz="3900"/>
            </a:lvl2pPr>
            <a:lvl3pPr marL="2951474" indent="0">
              <a:buNone/>
              <a:defRPr sz="3200"/>
            </a:lvl3pPr>
            <a:lvl4pPr marL="4427219" indent="0">
              <a:buNone/>
              <a:defRPr sz="2900"/>
            </a:lvl4pPr>
            <a:lvl5pPr marL="5902955" indent="0">
              <a:buNone/>
              <a:defRPr sz="2900"/>
            </a:lvl5pPr>
            <a:lvl6pPr marL="7378690" indent="0">
              <a:buNone/>
              <a:defRPr sz="2900"/>
            </a:lvl6pPr>
            <a:lvl7pPr marL="8854435" indent="0">
              <a:buNone/>
              <a:defRPr sz="2900"/>
            </a:lvl7pPr>
            <a:lvl8pPr marL="10330174" indent="0">
              <a:buNone/>
              <a:defRPr sz="2900"/>
            </a:lvl8pPr>
            <a:lvl9pPr marL="11805909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2013/10/9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632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5735" indent="0">
              <a:buNone/>
              <a:defRPr sz="9000"/>
            </a:lvl2pPr>
            <a:lvl3pPr marL="2951474" indent="0">
              <a:buNone/>
              <a:defRPr sz="7700"/>
            </a:lvl3pPr>
            <a:lvl4pPr marL="4427219" indent="0">
              <a:buNone/>
              <a:defRPr sz="6500"/>
            </a:lvl4pPr>
            <a:lvl5pPr marL="5902955" indent="0">
              <a:buNone/>
              <a:defRPr sz="6500"/>
            </a:lvl5pPr>
            <a:lvl6pPr marL="7378690" indent="0">
              <a:buNone/>
              <a:defRPr sz="6500"/>
            </a:lvl6pPr>
            <a:lvl7pPr marL="8854435" indent="0">
              <a:buNone/>
              <a:defRPr sz="6500"/>
            </a:lvl7pPr>
            <a:lvl8pPr marL="10330174" indent="0">
              <a:buNone/>
              <a:defRPr sz="6500"/>
            </a:lvl8pPr>
            <a:lvl9pPr marL="11805909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5735" indent="0">
              <a:buNone/>
              <a:defRPr sz="3900"/>
            </a:lvl2pPr>
            <a:lvl3pPr marL="2951474" indent="0">
              <a:buNone/>
              <a:defRPr sz="3200"/>
            </a:lvl3pPr>
            <a:lvl4pPr marL="4427219" indent="0">
              <a:buNone/>
              <a:defRPr sz="2900"/>
            </a:lvl4pPr>
            <a:lvl5pPr marL="5902955" indent="0">
              <a:buNone/>
              <a:defRPr sz="2900"/>
            </a:lvl5pPr>
            <a:lvl6pPr marL="7378690" indent="0">
              <a:buNone/>
              <a:defRPr sz="2900"/>
            </a:lvl6pPr>
            <a:lvl7pPr marL="8854435" indent="0">
              <a:buNone/>
              <a:defRPr sz="2900"/>
            </a:lvl7pPr>
            <a:lvl8pPr marL="10330174" indent="0">
              <a:buNone/>
              <a:defRPr sz="2900"/>
            </a:lvl8pPr>
            <a:lvl9pPr marL="11805909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2013/10/9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70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148" tIns="147577" rIns="295148" bIns="147577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4"/>
            <a:ext cx="19248120" cy="19983384"/>
          </a:xfrm>
          <a:prstGeom prst="rect">
            <a:avLst/>
          </a:prstGeom>
        </p:spPr>
        <p:txBody>
          <a:bodyPr vert="horz" lIns="295148" tIns="147577" rIns="295148" bIns="147577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148" tIns="147577" rIns="295148" bIns="14757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8C46B-B7D1-4D4A-A323-AA9499691D4C}" type="datetimeFigureOut">
              <a:rPr kumimoji="1" lang="ja-JP" altLang="en-US" smtClean="0"/>
              <a:t>2013/10/9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148" tIns="147577" rIns="295148" bIns="14757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148" tIns="147577" rIns="295148" bIns="14757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058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2951474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802" indent="-1106802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078" indent="-922340" algn="l" defTabSz="295147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345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081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0829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6564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2300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8042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3784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735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474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219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2955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8690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4435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0174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5909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グラフ 15"/>
          <p:cNvGraphicFramePr/>
          <p:nvPr>
            <p:extLst>
              <p:ext uri="{D42A27DB-BD31-4B8C-83A1-F6EECF244321}">
                <p14:modId xmlns:p14="http://schemas.microsoft.com/office/powerpoint/2010/main" val="3604209105"/>
              </p:ext>
            </p:extLst>
          </p:nvPr>
        </p:nvGraphicFramePr>
        <p:xfrm>
          <a:off x="12463942" y="5377721"/>
          <a:ext cx="11305256" cy="8492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角丸四角形 14"/>
          <p:cNvSpPr/>
          <p:nvPr/>
        </p:nvSpPr>
        <p:spPr>
          <a:xfrm>
            <a:off x="-39623" y="15084658"/>
            <a:ext cx="7995587" cy="44369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ja-JP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端末＜</a:t>
            </a:r>
            <a:r>
              <a:rPr lang="en-US" altLang="ja-JP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ja-JP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端末</a:t>
            </a:r>
            <a:endParaRPr lang="en-US" altLang="ja-JP" sz="4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ja-JP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アプリ＞</a:t>
            </a:r>
            <a:r>
              <a:rPr lang="en-US" altLang="ja-JP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ja-JP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アプリ</a:t>
            </a:r>
            <a:endParaRPr lang="en-US" altLang="ja-JP" sz="4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385529" y="20230043"/>
            <a:ext cx="55826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600" dirty="0" smtClean="0">
                <a:latin typeface="+mn-ea"/>
              </a:rPr>
              <a:t>研究方法</a:t>
            </a:r>
            <a:endParaRPr kumimoji="1" lang="ja-JP" altLang="en-US" sz="9600" dirty="0"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658104" y="21653806"/>
            <a:ext cx="19636277" cy="81101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5000" dirty="0" smtClean="0">
              <a:solidFill>
                <a:schemeClr val="tx1"/>
              </a:solidFill>
            </a:endParaRPr>
          </a:p>
          <a:p>
            <a:endParaRPr lang="en-US" altLang="ja-JP" sz="5000" dirty="0">
              <a:solidFill>
                <a:schemeClr val="tx1"/>
              </a:solidFill>
            </a:endParaRPr>
          </a:p>
          <a:p>
            <a:r>
              <a:rPr lang="ja-JP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ja-JP" altLang="ja-JP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アプリ</a:t>
            </a:r>
            <a:r>
              <a:rPr lang="ja-JP" altLang="ja-JP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の無料・有料ランキングデータを毎日</a:t>
            </a:r>
            <a:r>
              <a:rPr lang="en-US" altLang="ja-JP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ja-JP" altLang="ja-JP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時に取得データをする．取得したデータをもとに，アプリの売上げを決めるモデルを構築する．</a:t>
            </a:r>
          </a:p>
          <a:p>
            <a:r>
              <a:rPr lang="ja-JP" altLang="ja-JP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たとえば，個々のレビューがアプリに与える影響は，レビューの数が少ないときや，ランキングが低いときには大きく，レビューの数が多いときや，ランキングが高いときには，小さいことが予想される．</a:t>
            </a:r>
          </a:p>
          <a:p>
            <a:r>
              <a:rPr lang="ja-JP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ja-JP" altLang="ja-JP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取得</a:t>
            </a:r>
            <a:r>
              <a:rPr lang="ja-JP" altLang="ja-JP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するデータの各層度がランキングに与える影響をモデルのパラメータとして，実データを最もよく再現するようなパラメータの組み合わせを見つければ，それによってアプリの売上を説明することができると期待される．</a:t>
            </a:r>
          </a:p>
          <a:p>
            <a:pPr lvl="0"/>
            <a:endParaRPr lang="en-US" altLang="ja-JP" sz="5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ja-JP" altLang="en-US" sz="5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-217156" y="3118546"/>
            <a:ext cx="21386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5200" dirty="0" smtClean="0">
                <a:latin typeface="+mn-ea"/>
              </a:rPr>
              <a:t>プロジェクトマネジメントコース</a:t>
            </a:r>
            <a:r>
              <a:rPr lang="ja-JP" altLang="en-US" sz="5200" dirty="0">
                <a:latin typeface="+mn-ea"/>
              </a:rPr>
              <a:t>　</a:t>
            </a:r>
            <a:r>
              <a:rPr kumimoji="1" lang="ja-JP" altLang="en-US" sz="5200" dirty="0" smtClean="0">
                <a:latin typeface="+mn-ea"/>
              </a:rPr>
              <a:t>矢吹研究室　</a:t>
            </a:r>
            <a:r>
              <a:rPr kumimoji="1" lang="en-US" altLang="ja-JP" sz="5200" dirty="0" smtClean="0">
                <a:latin typeface="+mn-ea"/>
              </a:rPr>
              <a:t>0942112</a:t>
            </a:r>
            <a:r>
              <a:rPr kumimoji="1" lang="ja-JP" altLang="en-US" sz="5200" dirty="0" smtClean="0">
                <a:latin typeface="+mn-ea"/>
              </a:rPr>
              <a:t>　増田知之</a:t>
            </a:r>
            <a:endParaRPr kumimoji="1" lang="ja-JP" altLang="en-US" sz="5200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0008" y="0"/>
            <a:ext cx="205667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600" dirty="0">
                <a:latin typeface="ＭＳ Ｐゴシック" pitchFamily="50" charset="-128"/>
                <a:ea typeface="ＭＳ Ｐゴシック" pitchFamily="50" charset="-128"/>
              </a:rPr>
              <a:t>モバイルアプリケーションの製造・販売・配布工程と普及率の関係に関する研究</a:t>
            </a:r>
            <a:endParaRPr kumimoji="1" lang="ja-JP" altLang="en-US" sz="9600" dirty="0"/>
          </a:p>
        </p:txBody>
      </p:sp>
      <p:graphicFrame>
        <p:nvGraphicFramePr>
          <p:cNvPr id="18" name="グラフ 17"/>
          <p:cNvGraphicFramePr/>
          <p:nvPr>
            <p:extLst>
              <p:ext uri="{D42A27DB-BD31-4B8C-83A1-F6EECF244321}">
                <p14:modId xmlns:p14="http://schemas.microsoft.com/office/powerpoint/2010/main" val="2750092599"/>
              </p:ext>
            </p:extLst>
          </p:nvPr>
        </p:nvGraphicFramePr>
        <p:xfrm>
          <a:off x="-137458" y="6007793"/>
          <a:ext cx="13596409" cy="685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グラフ 19"/>
          <p:cNvGraphicFramePr/>
          <p:nvPr>
            <p:extLst>
              <p:ext uri="{D42A27DB-BD31-4B8C-83A1-F6EECF244321}">
                <p14:modId xmlns:p14="http://schemas.microsoft.com/office/powerpoint/2010/main" val="1202499784"/>
              </p:ext>
            </p:extLst>
          </p:nvPr>
        </p:nvGraphicFramePr>
        <p:xfrm>
          <a:off x="11878258" y="5130875"/>
          <a:ext cx="11305256" cy="8492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テキスト ボックス 21"/>
          <p:cNvSpPr txBox="1"/>
          <p:nvPr/>
        </p:nvSpPr>
        <p:spPr>
          <a:xfrm>
            <a:off x="7523916" y="4041876"/>
            <a:ext cx="5904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600" dirty="0" smtClean="0">
                <a:latin typeface="+mj-ea"/>
                <a:ea typeface="+mj-ea"/>
              </a:rPr>
              <a:t>研究背景</a:t>
            </a:r>
            <a:endParaRPr kumimoji="1" lang="ja-JP" altLang="en-US" sz="9600" dirty="0">
              <a:latin typeface="+mj-ea"/>
              <a:ea typeface="+mj-ea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80900" y="4865957"/>
            <a:ext cx="70648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2011</a:t>
            </a:r>
            <a:r>
              <a:rPr kumimoji="1" lang="ja-JP" altLang="en-US" dirty="0" smtClean="0"/>
              <a:t>年第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四半期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3895371" y="4865957"/>
            <a:ext cx="70648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2012</a:t>
            </a:r>
            <a:r>
              <a:rPr kumimoji="1" lang="ja-JP" altLang="en-US" dirty="0" smtClean="0"/>
              <a:t>年第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四半期</a:t>
            </a:r>
            <a:endParaRPr kumimoji="1" lang="ja-JP" altLang="en-US" dirty="0"/>
          </a:p>
        </p:txBody>
      </p:sp>
      <p:sp>
        <p:nvSpPr>
          <p:cNvPr id="27" name="右矢印 26"/>
          <p:cNvSpPr/>
          <p:nvPr/>
        </p:nvSpPr>
        <p:spPr>
          <a:xfrm>
            <a:off x="8029457" y="14386714"/>
            <a:ext cx="7416406" cy="5893912"/>
          </a:xfrm>
          <a:prstGeom prst="rightArrow">
            <a:avLst>
              <a:gd name="adj1" fmla="val 50000"/>
              <a:gd name="adj2" fmla="val 3108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ランキングデータを解析することで</a:t>
            </a:r>
            <a:endParaRPr lang="en-US" altLang="ja-JP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5445863" y="14956997"/>
            <a:ext cx="6048672" cy="44369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　</a:t>
            </a:r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アプリ開発の</a:t>
            </a:r>
            <a:r>
              <a:rPr lang="ja-JP" altLang="en-US" sz="5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最善策を理解できると</a:t>
            </a:r>
            <a:r>
              <a:rPr lang="ja-JP" altLang="en-US" sz="5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考える．</a:t>
            </a:r>
            <a:endParaRPr lang="ja-JP" altLang="ja-JP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サブタイトル 2"/>
          <p:cNvSpPr>
            <a:spLocks noGrp="1"/>
          </p:cNvSpPr>
          <p:nvPr>
            <p:ph type="subTitle" idx="1"/>
          </p:nvPr>
        </p:nvSpPr>
        <p:spPr>
          <a:xfrm>
            <a:off x="-146920" y="12767063"/>
            <a:ext cx="21386800" cy="1217601"/>
          </a:xfrm>
        </p:spPr>
        <p:txBody>
          <a:bodyPr>
            <a:noAutofit/>
          </a:bodyPr>
          <a:lstStyle/>
          <a:p>
            <a:pPr algn="ctr"/>
            <a:r>
              <a:rPr lang="ja-JP" altLang="en-US" sz="4800" dirty="0">
                <a:solidFill>
                  <a:schemeClr val="tx1"/>
                </a:solidFill>
                <a:latin typeface="+mn-ea"/>
              </a:rPr>
              <a:t>スマートフォン向け </a:t>
            </a:r>
            <a:r>
              <a:rPr lang="en-US" altLang="ja-JP" sz="4800" dirty="0">
                <a:solidFill>
                  <a:schemeClr val="tx1"/>
                </a:solidFill>
                <a:latin typeface="+mn-ea"/>
              </a:rPr>
              <a:t>OS </a:t>
            </a:r>
            <a:r>
              <a:rPr lang="ja-JP" altLang="en-US" sz="4800" dirty="0">
                <a:solidFill>
                  <a:schemeClr val="tx1"/>
                </a:solidFill>
                <a:latin typeface="+mn-ea"/>
              </a:rPr>
              <a:t>の</a:t>
            </a:r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市場の普及率</a:t>
            </a:r>
            <a:endParaRPr lang="en-US" altLang="ja-JP" sz="4800" dirty="0" smtClean="0">
              <a:solidFill>
                <a:schemeClr val="tx1"/>
              </a:solidFill>
              <a:latin typeface="+mn-ea"/>
            </a:endParaRPr>
          </a:p>
          <a:p>
            <a:pPr algn="r"/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　　　　　　出典：インターネットコム</a:t>
            </a:r>
            <a:endParaRPr lang="en-US" altLang="ja-JP" sz="4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217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69703" y="-2"/>
            <a:ext cx="146957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dirty="0" smtClean="0">
                <a:latin typeface="+mj-ea"/>
                <a:ea typeface="+mj-ea"/>
              </a:rPr>
              <a:t>OS</a:t>
            </a:r>
            <a:r>
              <a:rPr kumimoji="1" lang="ja-JP" altLang="en-US" sz="8000" dirty="0" smtClean="0">
                <a:latin typeface="+mj-ea"/>
                <a:ea typeface="+mj-ea"/>
              </a:rPr>
              <a:t>別のアプリの違いについて</a:t>
            </a:r>
            <a:endParaRPr kumimoji="1" lang="en-US" altLang="ja-JP" sz="8000" dirty="0" smtClean="0">
              <a:latin typeface="+mj-ea"/>
              <a:ea typeface="+mj-ea"/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494565"/>
              </p:ext>
            </p:extLst>
          </p:nvPr>
        </p:nvGraphicFramePr>
        <p:xfrm>
          <a:off x="11557496" y="21897975"/>
          <a:ext cx="9540913" cy="838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215"/>
                <a:gridCol w="8401698"/>
              </a:tblGrid>
              <a:tr h="980113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48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0" dirty="0" smtClean="0">
                          <a:solidFill>
                            <a:schemeClr val="tx1"/>
                          </a:solidFill>
                        </a:rPr>
                        <a:t>今後の展望</a:t>
                      </a:r>
                      <a:endParaRPr kumimoji="1" lang="en-US" altLang="ja-JP" sz="8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71287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①</a:t>
                      </a:r>
                      <a:endParaRPr kumimoji="1" lang="en-US" altLang="ja-JP" sz="4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ja-JP" sz="4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レビューのデータを取得する方法を確認する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572740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②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ja-JP" sz="4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ランキングとレビューを自動的に取得するプログラムを開発し，データを取得する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071287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③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ja-JP" sz="4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ランキングとレビューの関係を表現するようなモデルを考える．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74193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ja-JP" sz="4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モデルをデータにあてはめ、レビューとランキングの関係を明らかにする．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217921"/>
              </p:ext>
            </p:extLst>
          </p:nvPr>
        </p:nvGraphicFramePr>
        <p:xfrm>
          <a:off x="24567" y="1323437"/>
          <a:ext cx="21082406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5311"/>
                <a:gridCol w="6260988"/>
                <a:gridCol w="7296107"/>
              </a:tblGrid>
              <a:tr h="585153">
                <a:tc>
                  <a:txBody>
                    <a:bodyPr/>
                    <a:lstStyle/>
                    <a:p>
                      <a:pPr algn="ctr"/>
                      <a:endParaRPr kumimoji="1" lang="ja-JP" altLang="en-US" sz="4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>
                          <a:solidFill>
                            <a:sysClr val="windowText" lastClr="000000"/>
                          </a:solidFill>
                        </a:rPr>
                        <a:t>AppStore(iOS)</a:t>
                      </a:r>
                      <a:endParaRPr kumimoji="1" lang="ja-JP" altLang="en-US" sz="4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>
                          <a:solidFill>
                            <a:sysClr val="windowText" lastClr="000000"/>
                          </a:solidFill>
                        </a:rPr>
                        <a:t>Play</a:t>
                      </a:r>
                      <a:r>
                        <a:rPr kumimoji="1" lang="ja-JP" altLang="en-US" sz="4800" baseline="0" dirty="0" smtClean="0">
                          <a:solidFill>
                            <a:sysClr val="windowText" lastClr="000000"/>
                          </a:solidFill>
                        </a:rPr>
                        <a:t> ストア</a:t>
                      </a:r>
                      <a:r>
                        <a:rPr kumimoji="1" lang="en-US" altLang="ja-JP" sz="4800" baseline="0" dirty="0" smtClean="0">
                          <a:solidFill>
                            <a:sysClr val="windowText" lastClr="000000"/>
                          </a:solidFill>
                        </a:rPr>
                        <a:t>(Android)</a:t>
                      </a:r>
                      <a:endParaRPr kumimoji="1" lang="ja-JP" altLang="en-US" sz="4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472965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製造方法</a:t>
                      </a:r>
                      <a:endParaRPr kumimoji="1" lang="en-US" altLang="ja-JP" sz="44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単一機種向け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端末別開発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72965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配布方法</a:t>
                      </a:r>
                      <a:endParaRPr kumimoji="1" lang="en-US" altLang="ja-JP" sz="44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審査が厳重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審査なし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</a:tr>
              <a:tr h="472965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販売方法</a:t>
                      </a:r>
                      <a:endParaRPr kumimoji="1" lang="en-US" altLang="ja-JP" sz="44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AppleID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を利用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アカウントを利用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729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アプリ内課金の仕方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Apple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が代行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自由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677583"/>
              </p:ext>
            </p:extLst>
          </p:nvPr>
        </p:nvGraphicFramePr>
        <p:xfrm>
          <a:off x="1836416" y="6586621"/>
          <a:ext cx="18275815" cy="14825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171"/>
                <a:gridCol w="4435373"/>
                <a:gridCol w="4468237"/>
                <a:gridCol w="4172723"/>
                <a:gridCol w="402631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無料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有料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無料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有料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（ライン）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ATOK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麻雀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Plague </a:t>
                      </a:r>
                      <a:r>
                        <a:rPr kumimoji="1" lang="en-US" altLang="ja-JP" sz="4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でろーん 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FANTASY V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iOS7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用のアプリ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Sleep application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ポコパン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Poweramp</a:t>
                      </a:r>
                      <a:r>
                        <a:rPr kumimoji="1" lang="en-US" altLang="ja-JP" sz="4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Full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誓いのキスは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突然に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ウォーリー　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Twitter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パチスロ機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ゴールデンエッグス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釣り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RPG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ドラゴンフィッシ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怪盗グルーの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ミニオンラッシュ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Mine craft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裏ワザ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iPhone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Sight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　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Recover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　３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536193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パズル＆ドラゴン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パチスロ機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雲を走れ！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スクリーン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改造計画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  <a:r>
                        <a:rPr kumimoji="1" lang="ja-JP" altLang="en-US" sz="4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Snap Movie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パチスロ機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プロ無料音楽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アルバム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camera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Titanium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　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Backup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アニメ全話無料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アプリアイコン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8813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Jigty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ジグソーパズル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Raziko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拡張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怪盗グルーの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ミニオンラッシュ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激狩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8813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DEER</a:t>
                      </a:r>
                      <a:r>
                        <a:rPr kumimoji="1" lang="en-US" altLang="ja-JP" sz="4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HUNTER </a:t>
                      </a:r>
                    </a:p>
                    <a:p>
                      <a:r>
                        <a:rPr kumimoji="1" lang="en-US" altLang="ja-JP" sz="4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スロット機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無料で音楽聞き放題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　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PIECE</a:t>
                      </a:r>
                    </a:p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RUNNING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6217444" y="5274891"/>
            <a:ext cx="84363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0" dirty="0" smtClean="0">
                <a:latin typeface="+mj-ea"/>
                <a:ea typeface="+mj-ea"/>
              </a:rPr>
              <a:t>OS</a:t>
            </a:r>
            <a:r>
              <a:rPr lang="ja-JP" altLang="en-US" sz="8000" dirty="0" smtClean="0">
                <a:latin typeface="+mj-ea"/>
                <a:ea typeface="+mj-ea"/>
              </a:rPr>
              <a:t>別アプリデータ</a:t>
            </a:r>
            <a:endParaRPr kumimoji="1" lang="ja-JP" altLang="en-US" sz="8000" dirty="0">
              <a:latin typeface="+mj-ea"/>
              <a:ea typeface="+mj-ea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684288" y="22052755"/>
            <a:ext cx="10333295" cy="7920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914400" indent="-914400">
              <a:buFont typeface="+mj-lt"/>
              <a:buAutoNum type="arabicPeriod"/>
            </a:pPr>
            <a:r>
              <a:rPr lang="ja-JP" altLang="en-US" sz="4800" dirty="0"/>
              <a:t>　「</a:t>
            </a:r>
            <a:r>
              <a:rPr lang="en-US" altLang="ja-JP" sz="4800" dirty="0"/>
              <a:t>OS</a:t>
            </a:r>
            <a:r>
              <a:rPr lang="ja-JP" altLang="en-US" sz="4800" dirty="0"/>
              <a:t>別アプリ」とは，</a:t>
            </a:r>
            <a:r>
              <a:rPr lang="en-US" altLang="ja-JP" sz="4800" dirty="0"/>
              <a:t>App Store</a:t>
            </a:r>
            <a:r>
              <a:rPr lang="ja-JP" altLang="en-US" sz="4800" dirty="0"/>
              <a:t>・</a:t>
            </a:r>
            <a:r>
              <a:rPr lang="en-US" altLang="ja-JP" sz="4800" dirty="0"/>
              <a:t>Play</a:t>
            </a:r>
            <a:r>
              <a:rPr lang="ja-JP" altLang="en-US" sz="4800" dirty="0"/>
              <a:t>ストアの有料・無料のランキングを</a:t>
            </a:r>
            <a:r>
              <a:rPr lang="en-US" altLang="ja-JP" sz="4800" dirty="0"/>
              <a:t>10</a:t>
            </a:r>
            <a:r>
              <a:rPr lang="ja-JP" altLang="en-US" sz="4800" dirty="0"/>
              <a:t>月</a:t>
            </a:r>
            <a:r>
              <a:rPr lang="en-US" altLang="ja-JP" sz="4800" dirty="0"/>
              <a:t>1</a:t>
            </a:r>
            <a:r>
              <a:rPr lang="ja-JP" altLang="en-US" sz="4800" dirty="0"/>
              <a:t>日から</a:t>
            </a:r>
            <a:r>
              <a:rPr lang="en-US" altLang="ja-JP" sz="4800" dirty="0"/>
              <a:t>10</a:t>
            </a:r>
            <a:r>
              <a:rPr lang="ja-JP" altLang="en-US" sz="4800" dirty="0"/>
              <a:t>月</a:t>
            </a:r>
            <a:r>
              <a:rPr lang="en-US" altLang="ja-JP" sz="4800" dirty="0"/>
              <a:t>8</a:t>
            </a:r>
            <a:r>
              <a:rPr lang="ja-JP" altLang="en-US" sz="4800" dirty="0"/>
              <a:t>日の現時点での最新のデータである．</a:t>
            </a:r>
            <a:endParaRPr lang="en-US" altLang="ja-JP" sz="4800" dirty="0"/>
          </a:p>
          <a:p>
            <a:pPr marL="914400" indent="-914400">
              <a:buFont typeface="+mj-lt"/>
              <a:buAutoNum type="arabicPeriod"/>
            </a:pPr>
            <a:r>
              <a:rPr lang="ja-JP" altLang="en-US" sz="4800" dirty="0"/>
              <a:t>このデータからランキングやレビューを読み取る．</a:t>
            </a:r>
            <a:endParaRPr lang="en-US" altLang="ja-JP" sz="4800" dirty="0"/>
          </a:p>
          <a:p>
            <a:pPr marL="914400" indent="-914400">
              <a:buFont typeface="+mj-lt"/>
              <a:buAutoNum type="arabicPeriod"/>
            </a:pPr>
            <a:r>
              <a:rPr lang="ja-JP" altLang="en-US" sz="4800" dirty="0"/>
              <a:t>どのような自動取得プログラムが最適なのか・上位にあるアプリのランキングとレビューの関係性を調査する．</a:t>
            </a:r>
            <a:endParaRPr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59942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8375</TotalTime>
  <Words>280</Words>
  <Application>Microsoft Office PowerPoint</Application>
  <PresentationFormat>ユーザー設定</PresentationFormat>
  <Paragraphs>111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masuda</dc:creator>
  <cp:lastModifiedBy>masuda</cp:lastModifiedBy>
  <cp:revision>97</cp:revision>
  <cp:lastPrinted>2012-12-13T11:56:14Z</cp:lastPrinted>
  <dcterms:created xsi:type="dcterms:W3CDTF">2012-12-05T05:38:25Z</dcterms:created>
  <dcterms:modified xsi:type="dcterms:W3CDTF">2013-10-09T16:06:12Z</dcterms:modified>
</cp:coreProperties>
</file>