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7" r:id="rId3"/>
  </p:sldIdLst>
  <p:sldSz cx="21386800" cy="30279975"/>
  <p:notesSz cx="20929600" cy="298196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14" autoAdjust="0"/>
  </p:normalViewPr>
  <p:slideViewPr>
    <p:cSldViewPr>
      <p:cViewPr>
        <p:scale>
          <a:sx n="50" d="100"/>
          <a:sy n="50" d="100"/>
        </p:scale>
        <p:origin x="-744" y="882"/>
      </p:cViewPr>
      <p:guideLst>
        <p:guide orient="horz" pos="9537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/>
          <a:lstStyle>
            <a:lvl1pPr algn="l">
              <a:defRPr sz="3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11855268" y="4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/>
          <a:lstStyle>
            <a:lvl1pPr algn="r">
              <a:defRPr sz="3800"/>
            </a:lvl1pPr>
          </a:lstStyle>
          <a:p>
            <a:fld id="{EC0EB58C-8A35-458C-95AD-7DF193BD4E4D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6516688" y="2238375"/>
            <a:ext cx="7896225" cy="11179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9901" tIns="144947" rIns="289901" bIns="144947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092960" y="14164310"/>
            <a:ext cx="16743680" cy="13418820"/>
          </a:xfrm>
          <a:prstGeom prst="rect">
            <a:avLst/>
          </a:prstGeom>
        </p:spPr>
        <p:txBody>
          <a:bodyPr vert="horz" lIns="289901" tIns="144947" rIns="289901" bIns="144947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5" y="28323449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 anchor="b"/>
          <a:lstStyle>
            <a:lvl1pPr algn="l">
              <a:defRPr sz="3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11855268" y="28323449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 anchor="b"/>
          <a:lstStyle>
            <a:lvl1pPr algn="r">
              <a:defRPr sz="3800"/>
            </a:lvl1pPr>
          </a:lstStyle>
          <a:p>
            <a:fld id="{32FE8C2F-EC99-4AC5-87E3-F1A07DFC218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07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6516688" y="2238375"/>
            <a:ext cx="7896225" cy="11179175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8C2F-EC99-4AC5-87E3-F1A07DFC218E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sz="12600" dirty="0">
                <a:solidFill>
                  <a:schemeClr val="bg1"/>
                </a:solidFill>
              </a:rPr>
              <a:t>１．チケットをプロジェクトの情報の中　　</a:t>
            </a:r>
            <a:endParaRPr lang="en-US" altLang="ja-JP" sz="12600" dirty="0">
              <a:solidFill>
                <a:schemeClr val="bg1"/>
              </a:solidFill>
            </a:endParaRPr>
          </a:p>
          <a:p>
            <a:r>
              <a:rPr lang="ja-JP" altLang="en-US" sz="12600" dirty="0">
                <a:solidFill>
                  <a:schemeClr val="bg1"/>
                </a:solidFill>
              </a:rPr>
              <a:t>　　心とする</a:t>
            </a:r>
            <a:endParaRPr lang="en-US" altLang="ja-JP" sz="12600" dirty="0">
              <a:solidFill>
                <a:schemeClr val="bg1"/>
              </a:solidFill>
            </a:endParaRPr>
          </a:p>
          <a:p>
            <a:r>
              <a:rPr lang="ja-JP" altLang="en-US" sz="12600" dirty="0">
                <a:solidFill>
                  <a:schemeClr val="bg1"/>
                </a:solidFill>
              </a:rPr>
              <a:t>２．チケットによる作業の割り振りと進</a:t>
            </a:r>
            <a:endParaRPr lang="en-US" altLang="ja-JP" sz="12600" dirty="0">
              <a:solidFill>
                <a:schemeClr val="bg1"/>
              </a:solidFill>
            </a:endParaRPr>
          </a:p>
          <a:p>
            <a:r>
              <a:rPr lang="ja-JP" altLang="en-US" sz="12600" dirty="0">
                <a:solidFill>
                  <a:schemeClr val="bg1"/>
                </a:solidFill>
              </a:rPr>
              <a:t>　　捗管理</a:t>
            </a:r>
            <a:endParaRPr lang="en-US" altLang="ja-JP" sz="12600" dirty="0">
              <a:solidFill>
                <a:schemeClr val="bg1"/>
              </a:solidFill>
            </a:endParaRPr>
          </a:p>
          <a:p>
            <a:r>
              <a:rPr lang="ja-JP" altLang="en-US" sz="12600" dirty="0">
                <a:solidFill>
                  <a:schemeClr val="bg1"/>
                </a:solidFill>
              </a:rPr>
              <a:t>３．チケットなしのコミットは禁止</a:t>
            </a:r>
          </a:p>
          <a:p>
            <a:r>
              <a:rPr lang="ja-JP" altLang="en-US" sz="12600" dirty="0">
                <a:solidFill>
                  <a:schemeClr val="bg1"/>
                </a:solidFill>
              </a:rPr>
              <a:t>　　とする</a:t>
            </a:r>
            <a:r>
              <a:rPr lang="en-US" altLang="ja-JP" sz="12600" dirty="0">
                <a:solidFill>
                  <a:schemeClr val="bg1"/>
                </a:solidFill>
              </a:rPr>
              <a:t>No Ticket, No Commit!</a:t>
            </a:r>
            <a:endParaRPr lang="ja-JP" altLang="en-US" sz="12600" dirty="0">
              <a:solidFill>
                <a:schemeClr val="bg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8C2F-EC99-4AC5-87E3-F1A07DFC218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34670" y="1009333"/>
            <a:ext cx="20338847" cy="26646378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495061" y="23639234"/>
            <a:ext cx="20403007" cy="5879296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7065328"/>
            <a:ext cx="18178780" cy="7859671"/>
          </a:xfrm>
        </p:spPr>
        <p:txBody>
          <a:bodyPr anchor="b">
            <a:normAutofit/>
          </a:bodyPr>
          <a:lstStyle>
            <a:lvl1pPr>
              <a:defRPr sz="142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5700732"/>
            <a:ext cx="14970760" cy="6504587"/>
          </a:xfrm>
        </p:spPr>
        <p:txBody>
          <a:bodyPr>
            <a:normAutofit/>
          </a:bodyPr>
          <a:lstStyle>
            <a:lvl1pPr marL="0" indent="0" algn="ctr">
              <a:buNone/>
              <a:defRPr sz="6500">
                <a:solidFill>
                  <a:srgbClr val="FFFFFF"/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495061" y="3153351"/>
            <a:ext cx="20403007" cy="5879296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6392441"/>
            <a:ext cx="4812030" cy="19812822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6392439"/>
            <a:ext cx="14079643" cy="1981282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4670" y="1009333"/>
            <a:ext cx="20338847" cy="20913369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14144287" y="18560026"/>
            <a:ext cx="6727648" cy="3152623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6126299" y="17993538"/>
            <a:ext cx="12968005" cy="3753595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6616080" y="18047722"/>
            <a:ext cx="12788998" cy="3418626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13119972" y="17988612"/>
            <a:ext cx="7737044" cy="2876770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495061" y="17919648"/>
            <a:ext cx="20403007" cy="5871763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908" y="10877302"/>
            <a:ext cx="18178780" cy="6728883"/>
          </a:xfrm>
        </p:spPr>
        <p:txBody>
          <a:bodyPr anchor="t">
            <a:normAutofit/>
          </a:bodyPr>
          <a:lstStyle>
            <a:lvl1pPr algn="ctr">
              <a:defRPr sz="14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8115" y="6346735"/>
            <a:ext cx="15010367" cy="4149482"/>
          </a:xfrm>
        </p:spPr>
        <p:txBody>
          <a:bodyPr anchor="b">
            <a:normAutofit/>
          </a:bodyPr>
          <a:lstStyle>
            <a:lvl1pPr marL="0" indent="0" algn="ctr">
              <a:buNone/>
              <a:defRPr sz="6500">
                <a:solidFill>
                  <a:srgbClr val="FFFFFF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82621" y="11829377"/>
            <a:ext cx="8939682" cy="152207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5" y="11829377"/>
            <a:ext cx="8939682" cy="152207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23" y="11824617"/>
            <a:ext cx="8939682" cy="2824727"/>
          </a:xfrm>
        </p:spPr>
        <p:txBody>
          <a:bodyPr anchor="ctr"/>
          <a:lstStyle>
            <a:lvl1pPr marL="0" indent="0" algn="ctr">
              <a:buNone/>
              <a:defRPr sz="7700" b="0">
                <a:solidFill>
                  <a:schemeClr val="tx2"/>
                </a:solidFill>
                <a:latin typeface="+mj-lt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4206" y="15139990"/>
            <a:ext cx="8934684" cy="11908724"/>
          </a:xfrm>
        </p:spPr>
        <p:txBody>
          <a:bodyPr/>
          <a:lstStyle>
            <a:lvl1pPr>
              <a:defRPr sz="6500"/>
            </a:lvl1pPr>
            <a:lvl2pPr>
              <a:defRPr sz="5800"/>
            </a:lvl2pPr>
            <a:lvl3pPr>
              <a:defRPr sz="5200"/>
            </a:lvl3pPr>
            <a:lvl4pPr>
              <a:defRPr sz="4500"/>
            </a:lvl4pPr>
            <a:lvl5pPr>
              <a:defRPr sz="45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71624" y="11824613"/>
            <a:ext cx="8939682" cy="2824727"/>
          </a:xfrm>
        </p:spPr>
        <p:txBody>
          <a:bodyPr anchor="ctr"/>
          <a:lstStyle>
            <a:lvl1pPr marL="0" indent="0" algn="ctr">
              <a:buNone/>
              <a:defRPr sz="7700" b="0" i="0">
                <a:solidFill>
                  <a:schemeClr val="tx2"/>
                </a:solidFill>
                <a:latin typeface="+mj-lt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15139990"/>
            <a:ext cx="8939682" cy="11908724"/>
          </a:xfrm>
        </p:spPr>
        <p:txBody>
          <a:bodyPr/>
          <a:lstStyle>
            <a:lvl1pPr>
              <a:defRPr sz="6500"/>
            </a:lvl1pPr>
            <a:lvl2pPr>
              <a:defRPr sz="5800"/>
            </a:lvl2pPr>
            <a:lvl3pPr>
              <a:defRPr sz="5200"/>
            </a:lvl3pPr>
            <a:lvl4pPr>
              <a:defRPr sz="4500"/>
            </a:lvl4pPr>
            <a:lvl5pPr>
              <a:defRPr sz="45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495061" y="3153352"/>
            <a:ext cx="20403007" cy="5871763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8680" y="15812878"/>
            <a:ext cx="7841827" cy="8411109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1937"/>
              </a:spcAft>
              <a:buNone/>
              <a:defRPr sz="5800">
                <a:solidFill>
                  <a:schemeClr val="tx2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495061" y="3153351"/>
            <a:ext cx="20403007" cy="5879296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138680" y="10093325"/>
            <a:ext cx="7841827" cy="5531142"/>
          </a:xfrm>
        </p:spPr>
        <p:txBody>
          <a:bodyPr anchor="b">
            <a:noAutofit/>
          </a:bodyPr>
          <a:lstStyle>
            <a:lvl1pPr algn="l">
              <a:defRPr sz="103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0422" y="8074660"/>
            <a:ext cx="9131200" cy="16822208"/>
          </a:xfrm>
        </p:spPr>
        <p:txBody>
          <a:bodyPr anchor="ctr"/>
          <a:lstStyle>
            <a:lvl1pPr>
              <a:buClr>
                <a:schemeClr val="bg1"/>
              </a:buClr>
              <a:defRPr sz="71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65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5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5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5200">
                <a:solidFill>
                  <a:schemeClr val="tx2"/>
                </a:solidFill>
              </a:defRPr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34670" y="1009333"/>
            <a:ext cx="20338847" cy="26646378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495061" y="23639234"/>
            <a:ext cx="20403007" cy="5879296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0108" y="1495309"/>
            <a:ext cx="8917353" cy="10728834"/>
          </a:xfrm>
        </p:spPr>
        <p:txBody>
          <a:bodyPr anchor="b">
            <a:normAutofit/>
          </a:bodyPr>
          <a:lstStyle>
            <a:lvl1pPr algn="l">
              <a:defRPr sz="90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86491" y="12298904"/>
            <a:ext cx="8930970" cy="10691449"/>
          </a:xfrm>
        </p:spPr>
        <p:txBody>
          <a:bodyPr>
            <a:normAutofit/>
          </a:bodyPr>
          <a:lstStyle>
            <a:lvl1pPr marL="0" indent="0">
              <a:buNone/>
              <a:defRPr sz="5800">
                <a:solidFill>
                  <a:srgbClr val="FFFFFF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0457" y="6055995"/>
            <a:ext cx="8340852" cy="12919456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10300">
                <a:solidFill>
                  <a:schemeClr val="bg1"/>
                </a:solidFill>
              </a:defRPr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4670" y="1009333"/>
            <a:ext cx="20338847" cy="1090079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495061" y="7415146"/>
            <a:ext cx="20403007" cy="5871763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493812"/>
            <a:ext cx="19248120" cy="5531142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77255" y="27596213"/>
            <a:ext cx="885664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200">
                <a:solidFill>
                  <a:schemeClr val="tx2"/>
                </a:solidFill>
              </a:defRPr>
            </a:lvl1pPr>
          </a:lstStyle>
          <a:p>
            <a:fld id="{C8142244-99F7-406A-8A26-43C4486D79DC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899" y="27596213"/>
            <a:ext cx="885665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4711" y="27596208"/>
            <a:ext cx="2717382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9669" y="11812930"/>
            <a:ext cx="17327268" cy="15235781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kumimoji="1" sz="142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885697" indent="-885697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7700" kern="1200">
          <a:solidFill>
            <a:schemeClr val="tx2"/>
          </a:solidFill>
          <a:latin typeface="+mn-lt"/>
          <a:ea typeface="+mn-ea"/>
          <a:cs typeface="+mn-cs"/>
        </a:defRPr>
      </a:lvl1pPr>
      <a:lvl2pPr marL="1860580" indent="-885697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7100" kern="1200">
          <a:solidFill>
            <a:schemeClr val="tx2"/>
          </a:solidFill>
          <a:latin typeface="+mn-lt"/>
          <a:ea typeface="+mn-ea"/>
          <a:cs typeface="+mn-cs"/>
        </a:defRPr>
      </a:lvl2pPr>
      <a:lvl3pPr marL="2762679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6500" kern="1200">
          <a:solidFill>
            <a:schemeClr val="tx2"/>
          </a:solidFill>
          <a:latin typeface="+mn-lt"/>
          <a:ea typeface="+mn-ea"/>
          <a:cs typeface="+mn-cs"/>
        </a:defRPr>
      </a:lvl3pPr>
      <a:lvl4pPr marL="3690404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5800" kern="1200">
          <a:solidFill>
            <a:schemeClr val="tx2"/>
          </a:solidFill>
          <a:latin typeface="+mn-lt"/>
          <a:ea typeface="+mn-ea"/>
          <a:cs typeface="+mn-cs"/>
        </a:defRPr>
      </a:lvl4pPr>
      <a:lvl5pPr marL="4723717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5200" kern="1200">
          <a:solidFill>
            <a:schemeClr val="tx2"/>
          </a:solidFill>
          <a:latin typeface="+mn-lt"/>
          <a:ea typeface="+mn-ea"/>
          <a:cs typeface="+mn-cs"/>
        </a:defRPr>
      </a:lvl5pPr>
      <a:lvl6pPr marL="5757030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6pPr>
      <a:lvl7pPr marL="6790344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7pPr>
      <a:lvl8pPr marL="7823657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8pPr>
      <a:lvl9pPr marL="8856970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角丸四角形 133"/>
          <p:cNvSpPr/>
          <p:nvPr/>
        </p:nvSpPr>
        <p:spPr>
          <a:xfrm>
            <a:off x="828304" y="4499201"/>
            <a:ext cx="19946216" cy="101727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角丸四角形 73"/>
          <p:cNvSpPr/>
          <p:nvPr/>
        </p:nvSpPr>
        <p:spPr>
          <a:xfrm>
            <a:off x="848781" y="15811474"/>
            <a:ext cx="19946216" cy="57966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/>
        </p:nvSpPr>
        <p:spPr>
          <a:xfrm>
            <a:off x="756296" y="3762723"/>
            <a:ext cx="4032448" cy="1080120"/>
          </a:xfrm>
          <a:prstGeom prst="snip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背景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46" name="グループ化 45"/>
          <p:cNvGrpSpPr/>
          <p:nvPr/>
        </p:nvGrpSpPr>
        <p:grpSpPr>
          <a:xfrm>
            <a:off x="13555801" y="4842843"/>
            <a:ext cx="6930687" cy="4653591"/>
            <a:chOff x="13717736" y="4797764"/>
            <a:chExt cx="6930687" cy="5142585"/>
          </a:xfrm>
        </p:grpSpPr>
        <p:sp>
          <p:nvSpPr>
            <p:cNvPr id="47" name="角丸四角形 46"/>
            <p:cNvSpPr/>
            <p:nvPr/>
          </p:nvSpPr>
          <p:spPr>
            <a:xfrm>
              <a:off x="13717736" y="5130875"/>
              <a:ext cx="6930687" cy="4809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sz="2800" dirty="0" smtClean="0">
                <a:latin typeface="HGPｺﾞｼｯｸE" pitchFamily="50" charset="-128"/>
                <a:ea typeface="HGPｺﾞｼｯｸE" pitchFamily="50" charset="-128"/>
              </a:endParaRPr>
            </a:p>
            <a:p>
              <a:pPr algn="ctr"/>
              <a:endParaRPr lang="en-US" altLang="ja-JP" sz="2800" dirty="0" smtClean="0">
                <a:latin typeface="HGPｺﾞｼｯｸE" pitchFamily="50" charset="-128"/>
                <a:ea typeface="HGPｺﾞｼｯｸE" pitchFamily="50" charset="-128"/>
              </a:endParaRPr>
            </a:p>
            <a:p>
              <a:pPr algn="ctr"/>
              <a:endParaRPr kumimoji="1" lang="en-US" altLang="ja-JP" sz="2800" dirty="0" smtClean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48" name="対角する 2 つの角を切り取った四角形 47"/>
            <p:cNvSpPr/>
            <p:nvPr/>
          </p:nvSpPr>
          <p:spPr>
            <a:xfrm>
              <a:off x="14633579" y="4797764"/>
              <a:ext cx="5050580" cy="715505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 smtClean="0">
                  <a:latin typeface="HGPｺﾞｼｯｸE" pitchFamily="50" charset="-128"/>
                  <a:ea typeface="HGPｺﾞｼｯｸE" pitchFamily="50" charset="-128"/>
                </a:rPr>
                <a:t>チケット</a:t>
              </a:r>
              <a:endParaRPr lang="en-US" altLang="ja-JP" sz="36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14149784" y="5778947"/>
              <a:ext cx="6120680" cy="714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dirty="0" smtClean="0">
                  <a:latin typeface="HGPｺﾞｼｯｸE" pitchFamily="50" charset="-128"/>
                  <a:ea typeface="HGPｺﾞｼｯｸE" pitchFamily="50" charset="-128"/>
                </a:rPr>
                <a:t>チケット＝やることリスト</a:t>
              </a:r>
              <a:endParaRPr kumimoji="1" lang="ja-JP" altLang="en-US" sz="36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0" name="下矢印 49"/>
            <p:cNvSpPr/>
            <p:nvPr/>
          </p:nvSpPr>
          <p:spPr>
            <a:xfrm>
              <a:off x="16310024" y="6571035"/>
              <a:ext cx="1584176" cy="936104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14077776" y="7697029"/>
              <a:ext cx="6264696" cy="1938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dirty="0" smtClean="0">
                  <a:latin typeface="HGPｺﾞｼｯｸE" pitchFamily="50" charset="-128"/>
                  <a:ea typeface="HGPｺﾞｼｯｸE" pitchFamily="50" charset="-128"/>
                </a:rPr>
                <a:t>開発において必要であるすべての</a:t>
              </a:r>
              <a:r>
                <a:rPr lang="ja-JP" altLang="en-US" sz="3600" dirty="0" smtClean="0">
                  <a:latin typeface="HGPｺﾞｼｯｸE" pitchFamily="50" charset="-128"/>
                  <a:ea typeface="HGPｺﾞｼｯｸE" pitchFamily="50" charset="-128"/>
                </a:rPr>
                <a:t>タスク</a:t>
              </a:r>
              <a:r>
                <a:rPr kumimoji="1" lang="ja-JP" altLang="en-US" sz="3600" dirty="0" smtClean="0">
                  <a:latin typeface="HGPｺﾞｼｯｸE" pitchFamily="50" charset="-128"/>
                  <a:ea typeface="HGPｺﾞｼｯｸE" pitchFamily="50" charset="-128"/>
                </a:rPr>
                <a:t>を記載し</a:t>
              </a:r>
              <a:r>
                <a:rPr lang="en-US" altLang="ja-JP" sz="3600" dirty="0" smtClean="0">
                  <a:latin typeface="HGPｺﾞｼｯｸE" pitchFamily="50" charset="-128"/>
                  <a:ea typeface="HGPｺﾞｼｯｸE" pitchFamily="50" charset="-128"/>
                </a:rPr>
                <a:t>WEB</a:t>
              </a:r>
              <a:r>
                <a:rPr lang="ja-JP" altLang="en-US" sz="3600" dirty="0" smtClean="0">
                  <a:latin typeface="HGPｺﾞｼｯｸE" pitchFamily="50" charset="-128"/>
                  <a:ea typeface="HGPｺﾞｼｯｸE" pitchFamily="50" charset="-128"/>
                </a:rPr>
                <a:t>で共有して</a:t>
              </a:r>
              <a:r>
                <a:rPr lang="ja-JP" altLang="en-US" sz="3600" dirty="0">
                  <a:latin typeface="HGPｺﾞｼｯｸE" pitchFamily="50" charset="-128"/>
                  <a:ea typeface="HGPｺﾞｼｯｸE" pitchFamily="50" charset="-128"/>
                </a:rPr>
                <a:t>いるもの</a:t>
              </a:r>
              <a:endParaRPr kumimoji="1" lang="en-US" altLang="ja-JP" sz="3600" dirty="0" smtClean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1396494" y="4770835"/>
            <a:ext cx="11601161" cy="8928992"/>
            <a:chOff x="535769" y="4770835"/>
            <a:chExt cx="12461887" cy="892899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grpSp>
          <p:nvGrpSpPr>
            <p:cNvPr id="9" name="グループ化 8"/>
            <p:cNvGrpSpPr/>
            <p:nvPr/>
          </p:nvGrpSpPr>
          <p:grpSpPr>
            <a:xfrm>
              <a:off x="535769" y="4770835"/>
              <a:ext cx="12461887" cy="8928992"/>
              <a:chOff x="4022459" y="5006439"/>
              <a:chExt cx="12822238" cy="8941312"/>
            </a:xfrm>
          </p:grpSpPr>
          <p:grpSp>
            <p:nvGrpSpPr>
              <p:cNvPr id="10" name="グループ化 1035"/>
              <p:cNvGrpSpPr/>
              <p:nvPr/>
            </p:nvGrpSpPr>
            <p:grpSpPr>
              <a:xfrm>
                <a:off x="4022459" y="5006439"/>
                <a:ext cx="12822238" cy="3458082"/>
                <a:chOff x="1924019" y="5320541"/>
                <a:chExt cx="12822238" cy="3458082"/>
              </a:xfrm>
            </p:grpSpPr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2275253" y="5320541"/>
                  <a:ext cx="11714762" cy="7705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4400" dirty="0" smtClean="0">
                      <a:latin typeface="HGPｺﾞｼｯｸE" pitchFamily="50" charset="-128"/>
                      <a:ea typeface="HGPｺﾞｼｯｸE" pitchFamily="50" charset="-128"/>
                    </a:rPr>
                    <a:t>注目されているアジャイル開発において</a:t>
                  </a:r>
                  <a:endParaRPr kumimoji="1" lang="ja-JP" altLang="en-US" sz="4400" dirty="0">
                    <a:latin typeface="HGPｺﾞｼｯｸE" pitchFamily="50" charset="-128"/>
                    <a:ea typeface="HGPｺﾞｼｯｸE" pitchFamily="50" charset="-128"/>
                  </a:endParaRPr>
                </a:p>
              </p:txBody>
            </p:sp>
            <p:grpSp>
              <p:nvGrpSpPr>
                <p:cNvPr id="18" name="グループ化 1033"/>
                <p:cNvGrpSpPr/>
                <p:nvPr/>
              </p:nvGrpSpPr>
              <p:grpSpPr>
                <a:xfrm>
                  <a:off x="1924019" y="6065873"/>
                  <a:ext cx="12822238" cy="2712750"/>
                  <a:chOff x="2127562" y="6089982"/>
                  <a:chExt cx="12822238" cy="2712750"/>
                </a:xfrm>
              </p:grpSpPr>
              <p:grpSp>
                <p:nvGrpSpPr>
                  <p:cNvPr id="19" name="グループ化 1031"/>
                  <p:cNvGrpSpPr/>
                  <p:nvPr/>
                </p:nvGrpSpPr>
                <p:grpSpPr>
                  <a:xfrm>
                    <a:off x="2127562" y="6089982"/>
                    <a:ext cx="12202959" cy="2312640"/>
                    <a:chOff x="2412480" y="6346627"/>
                    <a:chExt cx="13219872" cy="2634483"/>
                  </a:xfrm>
                </p:grpSpPr>
                <p:sp>
                  <p:nvSpPr>
                    <p:cNvPr id="23" name="ホームベース 22"/>
                    <p:cNvSpPr/>
                    <p:nvPr/>
                  </p:nvSpPr>
                  <p:spPr>
                    <a:xfrm>
                      <a:off x="2412480" y="7153101"/>
                      <a:ext cx="1858639" cy="720080"/>
                    </a:xfrm>
                    <a:prstGeom prst="homePlat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企画</a:t>
                      </a:r>
                      <a:endParaRPr kumimoji="1" lang="ja-JP" altLang="en-US" sz="40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24" name="ホームベース 23"/>
                    <p:cNvSpPr/>
                    <p:nvPr/>
                  </p:nvSpPr>
                  <p:spPr>
                    <a:xfrm>
                      <a:off x="4428704" y="6346627"/>
                      <a:ext cx="3528392" cy="2232248"/>
                    </a:xfrm>
                    <a:prstGeom prst="homePlate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3">
                      <a:schemeClr val="accent4"/>
                    </a:fillRef>
                    <a:effectRef idx="2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25" name="下カーブ矢印 24"/>
                    <p:cNvSpPr/>
                    <p:nvPr/>
                  </p:nvSpPr>
                  <p:spPr>
                    <a:xfrm>
                      <a:off x="5076776" y="6499027"/>
                      <a:ext cx="1440160" cy="864096"/>
                    </a:xfrm>
                    <a:prstGeom prst="curvedDownArrow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26" name="上カーブ矢印 25"/>
                    <p:cNvSpPr/>
                    <p:nvPr/>
                  </p:nvSpPr>
                  <p:spPr>
                    <a:xfrm flipH="1">
                      <a:off x="4932760" y="7504757"/>
                      <a:ext cx="1492284" cy="938485"/>
                    </a:xfrm>
                    <a:prstGeom prst="curvedUpArrow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27" name="テキスト ボックス 26"/>
                    <p:cNvSpPr txBox="1"/>
                    <p:nvPr/>
                  </p:nvSpPr>
                  <p:spPr>
                    <a:xfrm>
                      <a:off x="5508824" y="7333507"/>
                      <a:ext cx="2524639" cy="526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sz="24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プログラミング</a:t>
                      </a:r>
                      <a:endParaRPr kumimoji="1" lang="ja-JP" altLang="en-US" sz="24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28" name="テキスト ボックス 27"/>
                    <p:cNvSpPr txBox="1"/>
                    <p:nvPr/>
                  </p:nvSpPr>
                  <p:spPr>
                    <a:xfrm>
                      <a:off x="4428704" y="6871993"/>
                      <a:ext cx="2870537" cy="526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sz="2400" dirty="0">
                          <a:latin typeface="HGPｺﾞｼｯｸE" pitchFamily="50" charset="-128"/>
                          <a:ea typeface="HGPｺﾞｼｯｸE" pitchFamily="50" charset="-128"/>
                        </a:rPr>
                        <a:t>要求定義</a:t>
                      </a:r>
                      <a:endParaRPr kumimoji="1" lang="ja-JP" altLang="en-US" sz="24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29" name="テキスト ボックス 28"/>
                    <p:cNvSpPr txBox="1"/>
                    <p:nvPr/>
                  </p:nvSpPr>
                  <p:spPr>
                    <a:xfrm>
                      <a:off x="4428704" y="7743166"/>
                      <a:ext cx="1512168" cy="526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sz="2400" dirty="0">
                          <a:latin typeface="HGPｺﾞｼｯｸE" pitchFamily="50" charset="-128"/>
                          <a:ea typeface="HGPｺﾞｼｯｸE" pitchFamily="50" charset="-128"/>
                        </a:rPr>
                        <a:t>テスト</a:t>
                      </a:r>
                      <a:endParaRPr kumimoji="1" lang="ja-JP" altLang="en-US" sz="24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30" name="ホームベース 29"/>
                    <p:cNvSpPr/>
                    <p:nvPr/>
                  </p:nvSpPr>
                  <p:spPr>
                    <a:xfrm>
                      <a:off x="8089603" y="6355011"/>
                      <a:ext cx="3528392" cy="2232248"/>
                    </a:xfrm>
                    <a:prstGeom prst="homePlate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3">
                      <a:schemeClr val="accent4"/>
                    </a:fillRef>
                    <a:effectRef idx="2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36" name="ホームベース 35"/>
                    <p:cNvSpPr/>
                    <p:nvPr/>
                  </p:nvSpPr>
                  <p:spPr>
                    <a:xfrm>
                      <a:off x="11773520" y="6355011"/>
                      <a:ext cx="3528392" cy="2232248"/>
                    </a:xfrm>
                    <a:prstGeom prst="homePlate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3">
                      <a:schemeClr val="accent4"/>
                    </a:fillRef>
                    <a:effectRef idx="2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42" name="二等辺三角形 41"/>
                    <p:cNvSpPr/>
                    <p:nvPr/>
                  </p:nvSpPr>
                  <p:spPr>
                    <a:xfrm>
                      <a:off x="7957096" y="8630010"/>
                      <a:ext cx="312277" cy="35110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43" name="二等辺三角形 42"/>
                    <p:cNvSpPr/>
                    <p:nvPr/>
                  </p:nvSpPr>
                  <p:spPr>
                    <a:xfrm>
                      <a:off x="15320075" y="8578875"/>
                      <a:ext cx="312277" cy="35110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44" name="二等辺三角形 43"/>
                    <p:cNvSpPr/>
                    <p:nvPr/>
                  </p:nvSpPr>
                  <p:spPr>
                    <a:xfrm>
                      <a:off x="11617995" y="8630010"/>
                      <a:ext cx="312277" cy="35110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</p:grpSp>
              <p:sp>
                <p:nvSpPr>
                  <p:cNvPr id="20" name="テキスト ボックス 19"/>
                  <p:cNvSpPr txBox="1"/>
                  <p:nvPr/>
                </p:nvSpPr>
                <p:spPr>
                  <a:xfrm>
                    <a:off x="6638417" y="8402622"/>
                    <a:ext cx="152681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2000" dirty="0" smtClean="0">
                        <a:latin typeface="HGPｺﾞｼｯｸE" pitchFamily="50" charset="-128"/>
                        <a:ea typeface="HGPｺﾞｼｯｸE" pitchFamily="50" charset="-128"/>
                      </a:rPr>
                      <a:t>リリース</a:t>
                    </a:r>
                    <a:endParaRPr kumimoji="1" lang="ja-JP" altLang="en-US" sz="2000" dirty="0">
                      <a:latin typeface="HGPｺﾞｼｯｸE" pitchFamily="50" charset="-128"/>
                      <a:ea typeface="HGPｺﾞｼｯｸE" pitchFamily="50" charset="-128"/>
                    </a:endParaRPr>
                  </a:p>
                </p:txBody>
              </p:sp>
              <p:sp>
                <p:nvSpPr>
                  <p:cNvPr id="21" name="テキスト ボックス 20"/>
                  <p:cNvSpPr txBox="1"/>
                  <p:nvPr/>
                </p:nvSpPr>
                <p:spPr>
                  <a:xfrm>
                    <a:off x="10005681" y="8402622"/>
                    <a:ext cx="152681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2000" dirty="0" smtClean="0">
                        <a:latin typeface="HGPｺﾞｼｯｸE" pitchFamily="50" charset="-128"/>
                        <a:ea typeface="HGPｺﾞｼｯｸE" pitchFamily="50" charset="-128"/>
                      </a:rPr>
                      <a:t>リリース</a:t>
                    </a:r>
                    <a:endParaRPr kumimoji="1" lang="ja-JP" altLang="en-US" sz="2000" dirty="0">
                      <a:latin typeface="HGPｺﾞｼｯｸE" pitchFamily="50" charset="-128"/>
                      <a:ea typeface="HGPｺﾞｼｯｸE" pitchFamily="50" charset="-128"/>
                    </a:endParaRPr>
                  </a:p>
                </p:txBody>
              </p:sp>
              <p:sp>
                <p:nvSpPr>
                  <p:cNvPr id="22" name="テキスト ボックス 21"/>
                  <p:cNvSpPr txBox="1"/>
                  <p:nvPr/>
                </p:nvSpPr>
                <p:spPr>
                  <a:xfrm>
                    <a:off x="13422986" y="8371235"/>
                    <a:ext cx="152681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2000" dirty="0" smtClean="0">
                        <a:latin typeface="HGPｺﾞｼｯｸE" pitchFamily="50" charset="-128"/>
                        <a:ea typeface="HGPｺﾞｼｯｸE" pitchFamily="50" charset="-128"/>
                      </a:rPr>
                      <a:t>リリース</a:t>
                    </a:r>
                    <a:endParaRPr kumimoji="1" lang="ja-JP" altLang="en-US" sz="2000" dirty="0">
                      <a:latin typeface="HGPｺﾞｼｯｸE" pitchFamily="50" charset="-128"/>
                      <a:ea typeface="HGPｺﾞｼｯｸE" pitchFamily="50" charset="-128"/>
                    </a:endParaRPr>
                  </a:p>
                </p:txBody>
              </p:sp>
            </p:grpSp>
          </p:grpSp>
          <p:sp>
            <p:nvSpPr>
              <p:cNvPr id="11" name="雲形吹き出し 10"/>
              <p:cNvSpPr/>
              <p:nvPr/>
            </p:nvSpPr>
            <p:spPr>
              <a:xfrm>
                <a:off x="4490634" y="7756203"/>
                <a:ext cx="4104249" cy="2029559"/>
              </a:xfrm>
              <a:prstGeom prst="cloudCallout">
                <a:avLst>
                  <a:gd name="adj1" fmla="val 52100"/>
                  <a:gd name="adj2" fmla="val -60680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ja-JP" altLang="en-US" sz="2400" dirty="0" smtClean="0">
                    <a:latin typeface="HGPｺﾞｼｯｸE" pitchFamily="50" charset="-128"/>
                    <a:ea typeface="HGPｺﾞｼｯｸE" pitchFamily="50" charset="-128"/>
                  </a:rPr>
                  <a:t>・環境の変化</a:t>
                </a:r>
                <a:endParaRPr kumimoji="1" lang="en-US" altLang="ja-JP" sz="2400" dirty="0" smtClean="0">
                  <a:latin typeface="HGPｺﾞｼｯｸE" pitchFamily="50" charset="-128"/>
                  <a:ea typeface="HGPｺﾞｼｯｸE" pitchFamily="50" charset="-128"/>
                </a:endParaRPr>
              </a:p>
              <a:p>
                <a:r>
                  <a:rPr lang="ja-JP" altLang="en-US" sz="2400" dirty="0" smtClean="0">
                    <a:latin typeface="HGPｺﾞｼｯｸE" pitchFamily="50" charset="-128"/>
                    <a:ea typeface="HGPｺﾞｼｯｸE" pitchFamily="50" charset="-128"/>
                  </a:rPr>
                  <a:t>・要求の変化</a:t>
                </a:r>
                <a:endParaRPr lang="en-US" altLang="ja-JP" sz="2400" dirty="0" smtClean="0">
                  <a:latin typeface="HGPｺﾞｼｯｸE" pitchFamily="50" charset="-128"/>
                  <a:ea typeface="HGPｺﾞｼｯｸE" pitchFamily="50" charset="-128"/>
                </a:endParaRPr>
              </a:p>
              <a:p>
                <a:r>
                  <a:rPr kumimoji="1" lang="ja-JP" altLang="en-US" sz="2400" dirty="0" smtClean="0">
                    <a:latin typeface="HGPｺﾞｼｯｸE" pitchFamily="50" charset="-128"/>
                    <a:ea typeface="HGPｺﾞｼｯｸE" pitchFamily="50" charset="-128"/>
                  </a:rPr>
                  <a:t>・発見された問題</a:t>
                </a:r>
                <a:endParaRPr kumimoji="1" lang="en-US" altLang="ja-JP" sz="2400" dirty="0" smtClean="0">
                  <a:latin typeface="HGPｺﾞｼｯｸE" pitchFamily="50" charset="-128"/>
                  <a:ea typeface="HGPｺﾞｼｯｸE" pitchFamily="50" charset="-128"/>
                </a:endParaRPr>
              </a:p>
              <a:p>
                <a:r>
                  <a:rPr lang="ja-JP" altLang="en-US" sz="2400" dirty="0">
                    <a:latin typeface="HGPｺﾞｼｯｸE" pitchFamily="50" charset="-128"/>
                    <a:ea typeface="HGPｺﾞｼｯｸE" pitchFamily="50" charset="-128"/>
                  </a:rPr>
                  <a:t>　</a:t>
                </a:r>
                <a:r>
                  <a:rPr lang="ja-JP" altLang="en-US" sz="2400" dirty="0" smtClean="0">
                    <a:latin typeface="HGPｺﾞｼｯｸE" pitchFamily="50" charset="-128"/>
                    <a:ea typeface="HGPｺﾞｼｯｸE" pitchFamily="50" charset="-128"/>
                  </a:rPr>
                  <a:t>　　　　　</a:t>
                </a:r>
                <a:r>
                  <a:rPr lang="en-US" altLang="ja-JP" sz="2400" dirty="0" smtClean="0">
                    <a:latin typeface="HGPｺﾞｼｯｸE" pitchFamily="50" charset="-128"/>
                    <a:ea typeface="HGPｺﾞｼｯｸE" pitchFamily="50" charset="-128"/>
                  </a:rPr>
                  <a:t>etc...</a:t>
                </a:r>
                <a:endParaRPr kumimoji="1" lang="ja-JP" altLang="en-US" sz="2400" dirty="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2" name="上矢印 11"/>
              <p:cNvSpPr/>
              <p:nvPr/>
            </p:nvSpPr>
            <p:spPr>
              <a:xfrm rot="10800000">
                <a:off x="9029349" y="8518772"/>
                <a:ext cx="2992882" cy="1084774"/>
              </a:xfrm>
              <a:prstGeom prst="up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4621133" y="9785761"/>
                <a:ext cx="11809312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4800" dirty="0" smtClean="0">
                    <a:solidFill>
                      <a:srgbClr val="FF0000"/>
                    </a:solidFill>
                    <a:latin typeface="HGPｺﾞｼｯｸE" pitchFamily="50" charset="-128"/>
                    <a:ea typeface="HGPｺﾞｼｯｸE" pitchFamily="50" charset="-128"/>
                  </a:rPr>
                  <a:t>バグ管理と，バージョン管理が必要！</a:t>
                </a:r>
                <a:endParaRPr kumimoji="1" lang="ja-JP" altLang="en-US" sz="4800" dirty="0">
                  <a:solidFill>
                    <a:srgbClr val="FF0000"/>
                  </a:solidFill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4" name="上矢印 13"/>
              <p:cNvSpPr/>
              <p:nvPr/>
            </p:nvSpPr>
            <p:spPr>
              <a:xfrm rot="10800000">
                <a:off x="9060593" y="10702921"/>
                <a:ext cx="2947297" cy="648966"/>
              </a:xfrm>
              <a:prstGeom prst="up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8604435" y="10886057"/>
                <a:ext cx="39865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kumimoji="1" lang="ja-JP" altLang="en-US" sz="4800" dirty="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652444" y="13178310"/>
                <a:ext cx="11809312" cy="769441"/>
              </a:xfrm>
              <a:prstGeom prst="rect">
                <a:avLst/>
              </a:prstGeom>
              <a:ln w="762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4400" dirty="0" smtClean="0">
                    <a:latin typeface="HGPｺﾞｼｯｸE" pitchFamily="50" charset="-128"/>
                    <a:ea typeface="HGPｺﾞｼｯｸE" pitchFamily="50" charset="-128"/>
                  </a:rPr>
                  <a:t>チケット駆動開発が注目されている！！</a:t>
                </a:r>
                <a:endParaRPr kumimoji="1" lang="ja-JP" altLang="en-US" sz="4400" dirty="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</p:grpSp>
        <p:sp>
          <p:nvSpPr>
            <p:cNvPr id="45" name="テキスト ボックス 44"/>
            <p:cNvSpPr txBox="1"/>
            <p:nvPr/>
          </p:nvSpPr>
          <p:spPr>
            <a:xfrm>
              <a:off x="3924648" y="11212646"/>
              <a:ext cx="5904656" cy="8309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4800" dirty="0">
                  <a:latin typeface="HGPｺﾞｼｯｸE" pitchFamily="50" charset="-128"/>
                  <a:ea typeface="HGPｺﾞｼｯｸE" pitchFamily="50" charset="-128"/>
                </a:rPr>
                <a:t>チケットの利用</a:t>
              </a:r>
              <a:endParaRPr kumimoji="1" lang="ja-JP" altLang="en-US" sz="4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2" name="上矢印 51"/>
            <p:cNvSpPr/>
            <p:nvPr/>
          </p:nvSpPr>
          <p:spPr>
            <a:xfrm rot="10800000">
              <a:off x="5436816" y="12115650"/>
              <a:ext cx="2864467" cy="648072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12781632" y="9955411"/>
            <a:ext cx="8352928" cy="3888432"/>
            <a:chOff x="5508824" y="2826619"/>
            <a:chExt cx="12313368" cy="49685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5" name="正方形/長方形 54"/>
            <p:cNvSpPr/>
            <p:nvPr/>
          </p:nvSpPr>
          <p:spPr>
            <a:xfrm>
              <a:off x="5508824" y="2826619"/>
              <a:ext cx="12313368" cy="496855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480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13645727" y="2970636"/>
              <a:ext cx="2088233" cy="12270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登録日時</a:t>
              </a:r>
              <a:endParaRPr kumimoji="1" lang="en-US" altLang="ja-JP" sz="1800" dirty="0" smtClean="0">
                <a:latin typeface="HGPｺﾞｼｯｸE" pitchFamily="50" charset="-128"/>
                <a:ea typeface="HGPｺﾞｼｯｸE" pitchFamily="50" charset="-128"/>
              </a:endParaRPr>
            </a:p>
            <a:p>
              <a:r>
                <a:rPr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更新日時</a:t>
              </a:r>
              <a:r>
                <a:rPr kumimoji="1" lang="ja-JP" altLang="en-US" sz="2800" dirty="0" smtClean="0">
                  <a:latin typeface="HGPｺﾞｼｯｸE" pitchFamily="50" charset="-128"/>
                  <a:ea typeface="HGPｺﾞｼｯｸE" pitchFamily="50" charset="-128"/>
                </a:rPr>
                <a:t>　　　　　　　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5724848" y="3042643"/>
              <a:ext cx="5616624" cy="8022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>
                  <a:latin typeface="HGPｺﾞｼｯｸE" pitchFamily="50" charset="-128"/>
                  <a:ea typeface="HGPｺﾞｼｯｸE" pitchFamily="50" charset="-128"/>
                </a:rPr>
                <a:t>タイトル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5652838" y="4050756"/>
              <a:ext cx="1872206" cy="566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報告者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5652838" y="4525194"/>
              <a:ext cx="1872206" cy="566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優先度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5652837" y="5029251"/>
              <a:ext cx="4669394" cy="4719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報告者チケットの種類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5652838" y="5490914"/>
              <a:ext cx="3096343" cy="566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800" smtClean="0">
                  <a:latin typeface="HGPｺﾞｼｯｸE" pitchFamily="50" charset="-128"/>
                  <a:ea typeface="HGPｺﾞｼｯｸE" pitchFamily="50" charset="-128"/>
                </a:rPr>
                <a:t>コンポネート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5652838" y="6037362"/>
              <a:ext cx="1872206" cy="566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解決法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12349582" y="4021139"/>
              <a:ext cx="1872206" cy="566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担当者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12349582" y="4525194"/>
              <a:ext cx="2736305" cy="566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マイルストーン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12349582" y="5029251"/>
              <a:ext cx="1872206" cy="566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状況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cxnSp>
          <p:nvCxnSpPr>
            <p:cNvPr id="66" name="直線コネクタ 65"/>
            <p:cNvCxnSpPr/>
            <p:nvPr/>
          </p:nvCxnSpPr>
          <p:spPr>
            <a:xfrm>
              <a:off x="5508824" y="3978747"/>
              <a:ext cx="12313368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>
              <a:off x="5508824" y="4482803"/>
              <a:ext cx="12313368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>
              <a:off x="5508824" y="4986859"/>
              <a:ext cx="12313368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>
              <a:off x="5508824" y="5490915"/>
              <a:ext cx="12313368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5508824" y="5994971"/>
              <a:ext cx="12313368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5508824" y="6499027"/>
              <a:ext cx="12313368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72" name="テキスト ボックス 71"/>
            <p:cNvSpPr txBox="1"/>
            <p:nvPr/>
          </p:nvSpPr>
          <p:spPr>
            <a:xfrm>
              <a:off x="5652838" y="6541420"/>
              <a:ext cx="2592287" cy="9910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チケットの詳細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823765" y="16246035"/>
            <a:ext cx="20382803" cy="4654592"/>
            <a:chOff x="535733" y="15057903"/>
            <a:chExt cx="20382803" cy="465459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grpSp>
          <p:nvGrpSpPr>
            <p:cNvPr id="80" name="グループ化 98"/>
            <p:cNvGrpSpPr/>
            <p:nvPr/>
          </p:nvGrpSpPr>
          <p:grpSpPr>
            <a:xfrm>
              <a:off x="6732960" y="15464023"/>
              <a:ext cx="14185576" cy="4248472"/>
              <a:chOff x="6732960" y="15464023"/>
              <a:chExt cx="14185576" cy="4248472"/>
            </a:xfrm>
          </p:grpSpPr>
          <p:sp>
            <p:nvSpPr>
              <p:cNvPr id="86" name="角丸四角形 85"/>
              <p:cNvSpPr/>
              <p:nvPr/>
            </p:nvSpPr>
            <p:spPr>
              <a:xfrm>
                <a:off x="7669063" y="16086167"/>
                <a:ext cx="6048673" cy="344630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4000" dirty="0">
                  <a:solidFill>
                    <a:schemeClr val="tx1"/>
                  </a:solidFill>
                  <a:latin typeface="HGP創英角ｺﾞｼｯｸUB" pitchFamily="50" charset="-128"/>
                  <a:ea typeface="HGP創英角ｺﾞｼｯｸUB" pitchFamily="50" charset="-128"/>
                </a:endParaRPr>
              </a:p>
            </p:txBody>
          </p:sp>
          <p:sp>
            <p:nvSpPr>
              <p:cNvPr id="87" name="円/楕円 86"/>
              <p:cNvSpPr/>
              <p:nvPr/>
            </p:nvSpPr>
            <p:spPr>
              <a:xfrm>
                <a:off x="14808591" y="15464023"/>
                <a:ext cx="6109945" cy="4248472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600" dirty="0" smtClean="0">
                    <a:solidFill>
                      <a:schemeClr val="tx1"/>
                    </a:solidFill>
                    <a:latin typeface="HGP創英角ｺﾞｼｯｸUB" pitchFamily="50" charset="-128"/>
                    <a:ea typeface="HGP創英角ｺﾞｼｯｸUB" pitchFamily="50" charset="-128"/>
                  </a:rPr>
                  <a:t>チケットがどのようなものなのか明らかにする</a:t>
                </a:r>
                <a:endParaRPr kumimoji="1" lang="ja-JP" altLang="en-US" sz="3600" dirty="0">
                  <a:solidFill>
                    <a:schemeClr val="tx1"/>
                  </a:solidFill>
                  <a:latin typeface="HGP創英角ｺﾞｼｯｸUB" pitchFamily="50" charset="-128"/>
                  <a:ea typeface="HGP創英角ｺﾞｼｯｸUB" pitchFamily="50" charset="-128"/>
                </a:endParaRPr>
              </a:p>
            </p:txBody>
          </p:sp>
          <p:sp>
            <p:nvSpPr>
              <p:cNvPr id="88" name="右矢印 87"/>
              <p:cNvSpPr/>
              <p:nvPr/>
            </p:nvSpPr>
            <p:spPr>
              <a:xfrm>
                <a:off x="6732960" y="16364123"/>
                <a:ext cx="808902" cy="2772308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角丸四角形 80"/>
            <p:cNvSpPr/>
            <p:nvPr/>
          </p:nvSpPr>
          <p:spPr>
            <a:xfrm>
              <a:off x="7669063" y="15057903"/>
              <a:ext cx="6048673" cy="91017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dirty="0" err="1" smtClean="0">
                  <a:solidFill>
                    <a:schemeClr val="tx1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GitHub</a:t>
              </a:r>
              <a:r>
                <a:rPr lang="ja-JP" altLang="en-US" sz="2800" dirty="0">
                  <a:solidFill>
                    <a:schemeClr val="tx1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の</a:t>
              </a:r>
              <a:r>
                <a:rPr lang="ja-JP" altLang="en-US" sz="2800" dirty="0" smtClean="0">
                  <a:solidFill>
                    <a:schemeClr val="tx1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プロジェクトにおいて</a:t>
              </a:r>
              <a:endParaRPr lang="en-US" altLang="ja-JP" sz="28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endParaRPr>
            </a:p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調査</a:t>
              </a:r>
              <a:endParaRPr lang="en-US" altLang="ja-JP" sz="2800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  <p:sp>
          <p:nvSpPr>
            <p:cNvPr id="82" name="角丸四角形 81"/>
            <p:cNvSpPr/>
            <p:nvPr/>
          </p:nvSpPr>
          <p:spPr>
            <a:xfrm>
              <a:off x="535733" y="16732088"/>
              <a:ext cx="6116443" cy="210838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  <a:latin typeface="HGPｺﾞｼｯｸE" pitchFamily="50" charset="-128"/>
                  <a:ea typeface="HGPｺﾞｼｯｸE" pitchFamily="50" charset="-128"/>
                </a:rPr>
                <a:t>チケットがどのようなものなのか</a:t>
              </a:r>
              <a:r>
                <a:rPr lang="ja-JP" altLang="en-US" sz="4000" dirty="0">
                  <a:solidFill>
                    <a:schemeClr val="tx1"/>
                  </a:solidFill>
                  <a:latin typeface="HGPｺﾞｼｯｸE" pitchFamily="50" charset="-128"/>
                  <a:ea typeface="HGPｺﾞｼｯｸE" pitchFamily="50" charset="-128"/>
                </a:rPr>
                <a:t>知りたい</a:t>
              </a:r>
              <a:endParaRPr kumimoji="1" lang="ja-JP" altLang="en-US" sz="40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83" name="右矢印 82"/>
            <p:cNvSpPr/>
            <p:nvPr/>
          </p:nvSpPr>
          <p:spPr>
            <a:xfrm>
              <a:off x="13933760" y="16436131"/>
              <a:ext cx="808902" cy="277230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9" name="1 つの角を丸めた四角形 88"/>
          <p:cNvSpPr/>
          <p:nvPr/>
        </p:nvSpPr>
        <p:spPr>
          <a:xfrm>
            <a:off x="828304" y="15103983"/>
            <a:ext cx="4032448" cy="1080120"/>
          </a:xfrm>
          <a:prstGeom prst="snip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目的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212137" y="18539405"/>
            <a:ext cx="1526421" cy="843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Issue</a:t>
            </a:r>
            <a:endParaRPr kumimoji="1" lang="ja-JP" altLang="en-US" sz="3200" dirty="0"/>
          </a:p>
        </p:txBody>
      </p:sp>
      <p:sp>
        <p:nvSpPr>
          <p:cNvPr id="3" name="円/楕円 2"/>
          <p:cNvSpPr/>
          <p:nvPr/>
        </p:nvSpPr>
        <p:spPr>
          <a:xfrm>
            <a:off x="8563385" y="17699769"/>
            <a:ext cx="1648752" cy="956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利</a:t>
            </a:r>
            <a:r>
              <a:rPr kumimoji="1" lang="ja-JP" altLang="en-US" sz="2400" dirty="0" smtClean="0"/>
              <a:t>用法</a:t>
            </a:r>
            <a:endParaRPr kumimoji="1" lang="ja-JP" altLang="en-US" sz="2400" dirty="0"/>
          </a:p>
        </p:txBody>
      </p:sp>
      <p:sp>
        <p:nvSpPr>
          <p:cNvPr id="110" name="円/楕円 109"/>
          <p:cNvSpPr/>
          <p:nvPr/>
        </p:nvSpPr>
        <p:spPr>
          <a:xfrm>
            <a:off x="8173120" y="19306374"/>
            <a:ext cx="1995886" cy="956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利用頻度</a:t>
            </a:r>
            <a:endParaRPr kumimoji="1" lang="ja-JP" altLang="en-US" sz="2400" dirty="0"/>
          </a:p>
        </p:txBody>
      </p:sp>
      <p:sp>
        <p:nvSpPr>
          <p:cNvPr id="111" name="円/楕円 110"/>
          <p:cNvSpPr/>
          <p:nvPr/>
        </p:nvSpPr>
        <p:spPr>
          <a:xfrm>
            <a:off x="11908041" y="17856137"/>
            <a:ext cx="1648752" cy="956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利</a:t>
            </a:r>
            <a:r>
              <a:rPr kumimoji="1" lang="ja-JP" altLang="en-US" sz="2400" dirty="0" smtClean="0"/>
              <a:t>用数</a:t>
            </a:r>
            <a:endParaRPr kumimoji="1" lang="ja-JP" altLang="en-US" sz="2400" dirty="0"/>
          </a:p>
        </p:txBody>
      </p:sp>
      <p:sp>
        <p:nvSpPr>
          <p:cNvPr id="133" name="円/楕円 132"/>
          <p:cNvSpPr/>
          <p:nvPr/>
        </p:nvSpPr>
        <p:spPr>
          <a:xfrm>
            <a:off x="11673641" y="19296297"/>
            <a:ext cx="1994880" cy="956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利</a:t>
            </a:r>
            <a:r>
              <a:rPr kumimoji="1" lang="ja-JP" altLang="en-US" sz="2400" dirty="0" smtClean="0"/>
              <a:t>用目的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1267598" y="738387"/>
            <a:ext cx="18840745" cy="2592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ソフトウェア開発におけるチケット駆動開発の調査</a:t>
            </a:r>
            <a:endParaRPr kumimoji="1" lang="en-US" altLang="ja-JP" dirty="0" smtClean="0"/>
          </a:p>
          <a:p>
            <a:pPr algn="ctr"/>
            <a:r>
              <a:rPr lang="ja-JP" altLang="en-US" sz="3600" dirty="0"/>
              <a:t>ソフトウェア開発</a:t>
            </a:r>
            <a:r>
              <a:rPr lang="ja-JP" altLang="en-US" sz="3600" dirty="0" smtClean="0"/>
              <a:t>コース</a:t>
            </a:r>
            <a:endParaRPr lang="en-US" altLang="ja-JP" sz="3600" dirty="0" smtClean="0"/>
          </a:p>
          <a:p>
            <a:pPr algn="ctr"/>
            <a:r>
              <a:rPr kumimoji="1" lang="en-US" altLang="ja-JP" sz="3600" dirty="0" smtClean="0"/>
              <a:t>0942038</a:t>
            </a:r>
            <a:r>
              <a:rPr kumimoji="1" lang="ja-JP" altLang="en-US" sz="3600" dirty="0" smtClean="0"/>
              <a:t>　久保孝樹</a:t>
            </a:r>
            <a:endParaRPr kumimoji="1" lang="ja-JP" altLang="en-US" sz="3600" dirty="0"/>
          </a:p>
        </p:txBody>
      </p:sp>
      <p:sp>
        <p:nvSpPr>
          <p:cNvPr id="115" name="下カーブ矢印 114"/>
          <p:cNvSpPr/>
          <p:nvPr/>
        </p:nvSpPr>
        <p:spPr>
          <a:xfrm>
            <a:off x="6698147" y="5634931"/>
            <a:ext cx="1202780" cy="757488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16" name="上カーブ矢印 115"/>
          <p:cNvSpPr/>
          <p:nvPr/>
        </p:nvSpPr>
        <p:spPr>
          <a:xfrm flipH="1">
            <a:off x="6577869" y="6516578"/>
            <a:ext cx="1246313" cy="822699"/>
          </a:xfrm>
          <a:prstGeom prst="curved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7013855" y="6416731"/>
            <a:ext cx="210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プログラミング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6156896" y="5961882"/>
            <a:ext cx="239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要求定義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6156896" y="6725574"/>
            <a:ext cx="126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テスト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0" name="下カーブ矢印 119"/>
          <p:cNvSpPr/>
          <p:nvPr/>
        </p:nvSpPr>
        <p:spPr>
          <a:xfrm>
            <a:off x="9736228" y="5658777"/>
            <a:ext cx="1202780" cy="757488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1" name="上カーブ矢印 120"/>
          <p:cNvSpPr/>
          <p:nvPr/>
        </p:nvSpPr>
        <p:spPr>
          <a:xfrm flipH="1">
            <a:off x="9615950" y="6540424"/>
            <a:ext cx="1246313" cy="822699"/>
          </a:xfrm>
          <a:prstGeom prst="curved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10097062" y="6390302"/>
            <a:ext cx="210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プログラミング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9194977" y="5985728"/>
            <a:ext cx="239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要求定義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9194977" y="6749420"/>
            <a:ext cx="126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テスト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8" name="1 つの角を丸めた四角形 137"/>
          <p:cNvSpPr/>
          <p:nvPr/>
        </p:nvSpPr>
        <p:spPr>
          <a:xfrm>
            <a:off x="900312" y="21908739"/>
            <a:ext cx="4680520" cy="1080120"/>
          </a:xfrm>
          <a:prstGeom prst="snip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研究方法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139" name="グループ化 138"/>
          <p:cNvGrpSpPr/>
          <p:nvPr/>
        </p:nvGrpSpPr>
        <p:grpSpPr>
          <a:xfrm>
            <a:off x="828304" y="23276890"/>
            <a:ext cx="19802200" cy="5256585"/>
            <a:chOff x="900312" y="4338787"/>
            <a:chExt cx="19514168" cy="5904656"/>
          </a:xfrm>
        </p:grpSpPr>
        <p:sp>
          <p:nvSpPr>
            <p:cNvPr id="140" name="角丸四角形 139"/>
            <p:cNvSpPr/>
            <p:nvPr/>
          </p:nvSpPr>
          <p:spPr>
            <a:xfrm>
              <a:off x="900312" y="5850955"/>
              <a:ext cx="19514168" cy="12241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２</a:t>
              </a:r>
              <a:r>
                <a:rPr lang="en-US" altLang="ja-JP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.</a:t>
              </a:r>
              <a:r>
                <a:rPr lang="en-US" altLang="ja-JP" sz="4400" dirty="0" err="1" smtClean="0">
                  <a:latin typeface="HGS創英角ｺﾞｼｯｸUB" pitchFamily="50" charset="-128"/>
                  <a:ea typeface="HGS創英角ｺﾞｼｯｸUB" pitchFamily="50" charset="-128"/>
                </a:rPr>
                <a:t>GitHub</a:t>
              </a:r>
              <a:r>
                <a:rPr lang="en-US" altLang="ja-JP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 </a:t>
              </a:r>
              <a:r>
                <a:rPr lang="ja-JP" altLang="en-US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内の</a:t>
              </a:r>
              <a:r>
                <a:rPr lang="en-US" altLang="ja-JP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Issue</a:t>
              </a:r>
              <a:r>
                <a:rPr lang="ja-JP" altLang="en-US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の使用データを収集するツールの開発をする</a:t>
              </a:r>
              <a:endParaRPr lang="en-US" altLang="ja-JP" sz="4400" dirty="0" smtClean="0"/>
            </a:p>
          </p:txBody>
        </p:sp>
        <p:sp>
          <p:nvSpPr>
            <p:cNvPr id="141" name="角丸四角形 140"/>
            <p:cNvSpPr/>
            <p:nvPr/>
          </p:nvSpPr>
          <p:spPr>
            <a:xfrm>
              <a:off x="900312" y="4338787"/>
              <a:ext cx="19514168" cy="12241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１</a:t>
              </a:r>
              <a:r>
                <a:rPr lang="en-US" altLang="ja-JP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.</a:t>
              </a:r>
              <a:r>
                <a:rPr lang="ja-JP" altLang="en-US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チケットが具体的にどのようなものなのか調査する</a:t>
              </a:r>
              <a:endParaRPr lang="en-US" altLang="ja-JP" sz="4400" dirty="0" smtClean="0"/>
            </a:p>
          </p:txBody>
        </p:sp>
        <p:sp>
          <p:nvSpPr>
            <p:cNvPr id="142" name="角丸四角形 141"/>
            <p:cNvSpPr/>
            <p:nvPr/>
          </p:nvSpPr>
          <p:spPr>
            <a:xfrm>
              <a:off x="900312" y="7435131"/>
              <a:ext cx="19514168" cy="12241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400" dirty="0" smtClean="0">
                  <a:latin typeface="Times New Roman" pitchFamily="18" charset="0"/>
                  <a:ea typeface="HGS創英角ｺﾞｼｯｸUB" pitchFamily="50" charset="-128"/>
                </a:rPr>
                <a:t>３</a:t>
              </a:r>
              <a:r>
                <a:rPr lang="en-US" altLang="ja-JP" sz="4400" dirty="0" smtClean="0">
                  <a:latin typeface="Times New Roman" pitchFamily="18" charset="0"/>
                  <a:ea typeface="HGS創英角ｺﾞｼｯｸUB" pitchFamily="50" charset="-128"/>
                </a:rPr>
                <a:t>.</a:t>
              </a:r>
              <a:r>
                <a:rPr lang="ja-JP" altLang="en-US" sz="4400" dirty="0" smtClean="0">
                  <a:latin typeface="Times New Roman" pitchFamily="18" charset="0"/>
                  <a:ea typeface="HGS創英角ｺﾞｼｯｸUB" pitchFamily="50" charset="-128"/>
                </a:rPr>
                <a:t>収集したデータを解析し，チケットの使われ方を調査する</a:t>
              </a:r>
              <a:endParaRPr lang="en-US" altLang="ja-JP" sz="4400" dirty="0" smtClean="0">
                <a:latin typeface="Times New Roman" pitchFamily="18" charset="0"/>
                <a:ea typeface="HGS創英角ｺﾞｼｯｸUB" pitchFamily="50" charset="-128"/>
              </a:endParaRPr>
            </a:p>
          </p:txBody>
        </p:sp>
        <p:sp>
          <p:nvSpPr>
            <p:cNvPr id="143" name="角丸四角形 142"/>
            <p:cNvSpPr/>
            <p:nvPr/>
          </p:nvSpPr>
          <p:spPr>
            <a:xfrm>
              <a:off x="900312" y="9019307"/>
              <a:ext cx="19514168" cy="12241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４</a:t>
              </a:r>
              <a:r>
                <a:rPr lang="en-US" altLang="ja-JP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.</a:t>
              </a:r>
              <a:r>
                <a:rPr lang="ja-JP" altLang="en-US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チケットがどのような影響を与えるか調査する</a:t>
              </a:r>
              <a:endParaRPr lang="en-US" altLang="ja-JP" sz="4400" dirty="0" smtClean="0">
                <a:latin typeface="Times New Roman" pitchFamily="18" charset="0"/>
                <a:ea typeface="HGS創英角ｺﾞｼｯｸUB" pitchFamily="50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540272" y="1602483"/>
            <a:ext cx="20306256" cy="7344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1 つの角を丸めた四角形 9"/>
          <p:cNvSpPr/>
          <p:nvPr/>
        </p:nvSpPr>
        <p:spPr>
          <a:xfrm>
            <a:off x="900312" y="234331"/>
            <a:ext cx="4680520" cy="1080120"/>
          </a:xfrm>
          <a:prstGeom prst="snip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調査現状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9118974" y="2178547"/>
            <a:ext cx="11871570" cy="6192688"/>
            <a:chOff x="7201086" y="12115651"/>
            <a:chExt cx="14185714" cy="7416824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grpSp>
          <p:nvGrpSpPr>
            <p:cNvPr id="16" name="グループ化 15"/>
            <p:cNvGrpSpPr/>
            <p:nvPr/>
          </p:nvGrpSpPr>
          <p:grpSpPr>
            <a:xfrm>
              <a:off x="8029104" y="12547699"/>
              <a:ext cx="11449270" cy="6797192"/>
              <a:chOff x="4638146" y="13411795"/>
              <a:chExt cx="16748654" cy="8604956"/>
            </a:xfrm>
          </p:grpSpPr>
          <p:sp>
            <p:nvSpPr>
              <p:cNvPr id="12" name="フローチャート : 磁気ディスク 11"/>
              <p:cNvSpPr/>
              <p:nvPr/>
            </p:nvSpPr>
            <p:spPr>
              <a:xfrm>
                <a:off x="14118518" y="17076543"/>
                <a:ext cx="2376263" cy="144016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80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3" name="下カーブ矢印 12"/>
              <p:cNvSpPr/>
              <p:nvPr/>
            </p:nvSpPr>
            <p:spPr>
              <a:xfrm>
                <a:off x="9793513" y="13411795"/>
                <a:ext cx="11593287" cy="4176464"/>
              </a:xfrm>
              <a:prstGeom prst="curved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800">
                  <a:solidFill>
                    <a:schemeClr val="tx1"/>
                  </a:solidFill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4" name="下カーブ矢印 13"/>
              <p:cNvSpPr/>
              <p:nvPr/>
            </p:nvSpPr>
            <p:spPr>
              <a:xfrm rot="10800000">
                <a:off x="9167654" y="17696271"/>
                <a:ext cx="11593287" cy="4320480"/>
              </a:xfrm>
              <a:prstGeom prst="curved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800">
                  <a:solidFill>
                    <a:schemeClr val="tx1"/>
                  </a:solidFill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5" name="下カーブ矢印 14"/>
              <p:cNvSpPr/>
              <p:nvPr/>
            </p:nvSpPr>
            <p:spPr>
              <a:xfrm rot="16200000">
                <a:off x="3705334" y="14560631"/>
                <a:ext cx="7560840" cy="5695216"/>
              </a:xfrm>
              <a:prstGeom prst="curvedDownArrow">
                <a:avLst>
                  <a:gd name="adj1" fmla="val 19095"/>
                  <a:gd name="adj2" fmla="val 48794"/>
                  <a:gd name="adj3" fmla="val 20801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800">
                  <a:solidFill>
                    <a:schemeClr val="tx1"/>
                  </a:solidFill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17354352" y="13771835"/>
              <a:ext cx="4032448" cy="9361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latin typeface="HGPｺﾞｼｯｸE" pitchFamily="50" charset="-128"/>
                  <a:ea typeface="HGPｺﾞｼｯｸE" pitchFamily="50" charset="-128"/>
                </a:rPr>
                <a:t>タスクを書き出す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7354352" y="16940187"/>
              <a:ext cx="4032448" cy="9361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latin typeface="HGPｺﾞｼｯｸE" pitchFamily="50" charset="-128"/>
                  <a:ea typeface="HGPｺﾞｼｯｸE" pitchFamily="50" charset="-128"/>
                </a:rPr>
                <a:t>チケット</a:t>
              </a:r>
              <a:r>
                <a:rPr lang="ja-JP" altLang="en-US" sz="2800" dirty="0" smtClean="0">
                  <a:latin typeface="HGPｺﾞｼｯｸE" pitchFamily="50" charset="-128"/>
                  <a:ea typeface="HGPｺﾞｼｯｸE" pitchFamily="50" charset="-128"/>
                </a:rPr>
                <a:t>の解消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0405368" y="12115651"/>
              <a:ext cx="4032448" cy="9361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latin typeface="HGPｺﾞｼｯｸE" pitchFamily="50" charset="-128"/>
                  <a:ea typeface="HGPｺﾞｼｯｸE" pitchFamily="50" charset="-128"/>
                </a:rPr>
                <a:t>リテレーション計画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0405368" y="18380347"/>
              <a:ext cx="4032448" cy="9361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latin typeface="HGPｺﾞｼｯｸE" pitchFamily="50" charset="-128"/>
                  <a:ea typeface="HGPｺﾞｼｯｸE" pitchFamily="50" charset="-128"/>
                </a:rPr>
                <a:t>リリース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9109224" y="15716051"/>
              <a:ext cx="4032448" cy="9361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latin typeface="HGPｺﾞｼｯｸE" pitchFamily="50" charset="-128"/>
                  <a:ea typeface="HGPｺﾞｼｯｸE" pitchFamily="50" charset="-128"/>
                </a:rPr>
                <a:t>作業振り返り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201086" y="14542991"/>
              <a:ext cx="4032447" cy="9361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 smtClean="0">
                  <a:latin typeface="HGPｺﾞｼｯｸE" pitchFamily="50" charset="-128"/>
                  <a:ea typeface="HGPｺﾞｼｯｸE" pitchFamily="50" charset="-128"/>
                </a:rPr>
                <a:t>問題・顧客の要望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16526048" y="13123763"/>
              <a:ext cx="1512168" cy="100811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>
                  <a:latin typeface="HGPｺﾞｼｯｸE" pitchFamily="50" charset="-128"/>
                  <a:ea typeface="HGPｺﾞｼｯｸE" pitchFamily="50" charset="-128"/>
                </a:rPr>
                <a:t>発行</a:t>
              </a:r>
              <a:endParaRPr kumimoji="1" lang="ja-JP" altLang="en-US" sz="24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16742072" y="17516251"/>
              <a:ext cx="1512168" cy="100811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latin typeface="HGPｺﾞｼｯｸE" pitchFamily="50" charset="-128"/>
                  <a:ea typeface="HGPｺﾞｼｯｸE" pitchFamily="50" charset="-128"/>
                </a:rPr>
                <a:t>更新</a:t>
              </a:r>
              <a:endParaRPr kumimoji="1" lang="ja-JP" altLang="en-US" sz="24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13429704" y="18524363"/>
              <a:ext cx="2520280" cy="100811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latin typeface="HGPｺﾞｼｯｸE" pitchFamily="50" charset="-128"/>
                  <a:ea typeface="HGPｺﾞｼｯｸE" pitchFamily="50" charset="-128"/>
                </a:rPr>
                <a:t>クローズ</a:t>
              </a:r>
              <a:endParaRPr kumimoji="1" lang="ja-JP" altLang="en-US" sz="24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12349584" y="16292115"/>
              <a:ext cx="1512168" cy="100811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latin typeface="HGPｺﾞｼｯｸE" pitchFamily="50" charset="-128"/>
                  <a:ea typeface="HGPｺﾞｼｯｸE" pitchFamily="50" charset="-128"/>
                </a:rPr>
                <a:t>集計</a:t>
              </a:r>
              <a:endParaRPr kumimoji="1" lang="ja-JP" altLang="en-US" sz="24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cxnSp>
          <p:nvCxnSpPr>
            <p:cNvPr id="29" name="直線矢印コネクタ 28"/>
            <p:cNvCxnSpPr>
              <a:stCxn id="17" idx="1"/>
            </p:cNvCxnSpPr>
            <p:nvPr/>
          </p:nvCxnSpPr>
          <p:spPr>
            <a:xfrm flipH="1">
              <a:off x="15877976" y="14239887"/>
              <a:ext cx="1476376" cy="12601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0" name="直線矢印コネクタ 29"/>
            <p:cNvCxnSpPr>
              <a:stCxn id="18" idx="1"/>
              <a:endCxn id="12" idx="4"/>
            </p:cNvCxnSpPr>
            <p:nvPr/>
          </p:nvCxnSpPr>
          <p:spPr>
            <a:xfrm flipH="1" flipV="1">
              <a:off x="16134222" y="16011345"/>
              <a:ext cx="1220130" cy="13968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4" name="直線矢印コネクタ 33"/>
            <p:cNvCxnSpPr>
              <a:stCxn id="12" idx="3"/>
              <a:endCxn id="26" idx="0"/>
            </p:cNvCxnSpPr>
            <p:nvPr/>
          </p:nvCxnSpPr>
          <p:spPr>
            <a:xfrm flipH="1">
              <a:off x="14689844" y="16580147"/>
              <a:ext cx="632179" cy="1944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9" name="直線矢印コネクタ 38"/>
            <p:cNvCxnSpPr>
              <a:stCxn id="12" idx="2"/>
              <a:endCxn id="21" idx="3"/>
            </p:cNvCxnSpPr>
            <p:nvPr/>
          </p:nvCxnSpPr>
          <p:spPr>
            <a:xfrm flipH="1">
              <a:off x="13141672" y="16011345"/>
              <a:ext cx="1368152" cy="172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3" name="直線矢印コネクタ 42"/>
            <p:cNvCxnSpPr>
              <a:stCxn id="19" idx="2"/>
            </p:cNvCxnSpPr>
            <p:nvPr/>
          </p:nvCxnSpPr>
          <p:spPr>
            <a:xfrm>
              <a:off x="12421592" y="13051755"/>
              <a:ext cx="2160240" cy="25202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51" name="角丸四角形 50"/>
          <p:cNvSpPr/>
          <p:nvPr/>
        </p:nvSpPr>
        <p:spPr>
          <a:xfrm>
            <a:off x="972320" y="1746499"/>
            <a:ext cx="7992888" cy="6984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チケット駆動開発とはチケットを中心として進めていく開発方法</a:t>
            </a:r>
            <a:endParaRPr lang="en-US" altLang="ja-JP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以下のようにチケットを使用する</a:t>
            </a:r>
            <a:endParaRPr lang="en-US" altLang="ja-JP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188344" y="4698827"/>
            <a:ext cx="7560840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１．チケットをプロジェクトの情報の中　　</a:t>
            </a:r>
            <a:endParaRPr lang="en-US" altLang="ja-JP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　　心とする</a:t>
            </a:r>
            <a:endParaRPr lang="en-US" altLang="ja-JP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188344" y="5922963"/>
            <a:ext cx="7560840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２．チケットによる作業の割り振りと進</a:t>
            </a:r>
            <a:endParaRPr lang="en-US" altLang="ja-JP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　　捗管理</a:t>
            </a:r>
            <a:endParaRPr lang="en-US" altLang="ja-JP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188344" y="7147099"/>
            <a:ext cx="7560840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３．チケットなしのコミットは禁止</a:t>
            </a:r>
          </a:p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　　とする</a:t>
            </a:r>
            <a:r>
              <a:rPr lang="en-US" altLang="ja-JP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No Ticket, No Commit!</a:t>
            </a:r>
            <a:endParaRPr lang="ja-JP" altLang="en-US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908424" y="1530475"/>
            <a:ext cx="5976664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latin typeface="HGPｺﾞｼｯｸE" pitchFamily="50" charset="-128"/>
                <a:ea typeface="HGPｺﾞｼｯｸE" pitchFamily="50" charset="-128"/>
              </a:rPr>
              <a:t>チケット駆動開発とは</a:t>
            </a:r>
            <a:endParaRPr kumimoji="1" lang="ja-JP" altLang="en-US" sz="4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40272" y="9161759"/>
            <a:ext cx="20306256" cy="73448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6" name="角丸四角形 95"/>
          <p:cNvSpPr/>
          <p:nvPr/>
        </p:nvSpPr>
        <p:spPr>
          <a:xfrm>
            <a:off x="982054" y="9925347"/>
            <a:ext cx="7992888" cy="61942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ソフトウェア開発支援サービス</a:t>
            </a:r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4" name="角丸四角形 93"/>
          <p:cNvSpPr/>
          <p:nvPr/>
        </p:nvSpPr>
        <p:spPr>
          <a:xfrm>
            <a:off x="1990166" y="9233767"/>
            <a:ext cx="5976664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err="1" smtClean="0">
                <a:latin typeface="HGPｺﾞｼｯｸE" pitchFamily="50" charset="-128"/>
                <a:ea typeface="HGPｺﾞｼｯｸE" pitchFamily="50" charset="-128"/>
              </a:rPr>
              <a:t>GitHub</a:t>
            </a:r>
            <a:r>
              <a:rPr kumimoji="1" lang="ja-JP" altLang="en-US" sz="4400" dirty="0" smtClean="0">
                <a:latin typeface="HGPｺﾞｼｯｸE" pitchFamily="50" charset="-128"/>
                <a:ea typeface="HGPｺﾞｼｯｸE" pitchFamily="50" charset="-128"/>
              </a:rPr>
              <a:t>とは</a:t>
            </a:r>
            <a:endParaRPr kumimoji="1" lang="ja-JP" altLang="en-US" sz="4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1217128" y="11432107"/>
            <a:ext cx="7263074" cy="64963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・バージョン管理が行える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1207394" y="12184530"/>
            <a:ext cx="7263074" cy="64963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・チケットと同様な機能の</a:t>
            </a:r>
            <a:r>
              <a:rPr lang="en-US" altLang="ja-JP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Issue</a:t>
            </a:r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が存在する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1198078" y="12979747"/>
            <a:ext cx="7263074" cy="64963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・</a:t>
            </a:r>
            <a:r>
              <a:rPr lang="en-US" altLang="ja-JP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170</a:t>
            </a:r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万人が使用し，最も多く使われている</a:t>
            </a:r>
          </a:p>
        </p:txBody>
      </p:sp>
      <p:sp>
        <p:nvSpPr>
          <p:cNvPr id="103" name="1 つの角を丸めた四角形 102"/>
          <p:cNvSpPr/>
          <p:nvPr/>
        </p:nvSpPr>
        <p:spPr>
          <a:xfrm>
            <a:off x="828304" y="24357011"/>
            <a:ext cx="4680520" cy="1080120"/>
          </a:xfrm>
          <a:prstGeom prst="snip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計画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graphicFrame>
        <p:nvGraphicFramePr>
          <p:cNvPr id="104" name="表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94298"/>
              </p:ext>
            </p:extLst>
          </p:nvPr>
        </p:nvGraphicFramePr>
        <p:xfrm>
          <a:off x="1620392" y="25437131"/>
          <a:ext cx="1832262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5256"/>
                <a:gridCol w="7017372"/>
              </a:tblGrid>
              <a:tr h="660073"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内容</a:t>
                      </a:r>
                      <a:endParaRPr kumimoji="1" lang="ja-JP" altLang="en-US" sz="40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日程</a:t>
                      </a:r>
                      <a:endParaRPr kumimoji="1" lang="ja-JP" altLang="en-US" sz="40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</a:tr>
              <a:tr h="660073">
                <a:tc>
                  <a:txBody>
                    <a:bodyPr/>
                    <a:lstStyle/>
                    <a:p>
                      <a:r>
                        <a:rPr kumimoji="1" lang="ja-JP" altLang="en-US" sz="4000" kern="1200" baseline="0" dirty="0" smtClean="0">
                          <a:solidFill>
                            <a:schemeClr val="dk1"/>
                          </a:solidFill>
                          <a:latin typeface="HGPｺﾞｼｯｸE" pitchFamily="50" charset="-128"/>
                          <a:ea typeface="HGPｺﾞｼｯｸE" pitchFamily="50" charset="-128"/>
                          <a:cs typeface="+mn-cs"/>
                        </a:rPr>
                        <a:t>調査対象のデータ決め</a:t>
                      </a:r>
                      <a:endParaRPr kumimoji="1" lang="en-US" altLang="ja-JP" sz="4000" kern="1200" baseline="0" dirty="0" smtClean="0">
                        <a:solidFill>
                          <a:schemeClr val="dk1"/>
                        </a:solidFill>
                        <a:latin typeface="HGPｺﾞｼｯｸE" pitchFamily="50" charset="-128"/>
                        <a:ea typeface="HGPｺﾞｼｯｸE" pitchFamily="50" charset="-128"/>
                        <a:cs typeface="+mn-cs"/>
                      </a:endParaRPr>
                    </a:p>
                    <a:p>
                      <a:r>
                        <a:rPr kumimoji="1" lang="ja-JP" altLang="en-US" sz="4000" kern="1200" baseline="0" dirty="0" smtClean="0">
                          <a:solidFill>
                            <a:schemeClr val="dk1"/>
                          </a:solidFill>
                          <a:latin typeface="HGPｺﾞｼｯｸE" pitchFamily="50" charset="-128"/>
                          <a:ea typeface="HGPｺﾞｼｯｸE" pitchFamily="50" charset="-128"/>
                          <a:cs typeface="+mn-cs"/>
                        </a:rPr>
                        <a:t>データ収集のためのソフト開発</a:t>
                      </a:r>
                      <a:endParaRPr kumimoji="1" lang="ja-JP" altLang="en-US" sz="72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２０１３年</a:t>
                      </a:r>
                      <a:r>
                        <a:rPr kumimoji="1" lang="en-US" altLang="ja-JP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10</a:t>
                      </a:r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月</a:t>
                      </a:r>
                      <a:endParaRPr kumimoji="1" lang="ja-JP" altLang="en-US" sz="40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</a:tr>
              <a:tr h="660073">
                <a:tc>
                  <a:txBody>
                    <a:bodyPr/>
                    <a:lstStyle/>
                    <a:p>
                      <a:r>
                        <a:rPr kumimoji="1" lang="ja-JP" altLang="en-US" sz="4000" kern="1200" baseline="0" dirty="0" smtClean="0">
                          <a:solidFill>
                            <a:schemeClr val="dk1"/>
                          </a:solidFill>
                          <a:latin typeface="HGPｺﾞｼｯｸE" pitchFamily="50" charset="-128"/>
                          <a:ea typeface="HGPｺﾞｼｯｸE" pitchFamily="50" charset="-128"/>
                          <a:cs typeface="+mn-cs"/>
                        </a:rPr>
                        <a:t>データ収集のためのソフト開発及び検証</a:t>
                      </a:r>
                      <a:endParaRPr kumimoji="1" lang="ja-JP" altLang="en-US" sz="72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２０１３年</a:t>
                      </a:r>
                      <a:r>
                        <a:rPr kumimoji="1" lang="en-US" altLang="ja-JP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11</a:t>
                      </a:r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月～</a:t>
                      </a:r>
                      <a:endParaRPr kumimoji="1" lang="ja-JP" altLang="en-US" sz="40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</a:tr>
              <a:tr h="660073">
                <a:tc>
                  <a:txBody>
                    <a:bodyPr/>
                    <a:lstStyle/>
                    <a:p>
                      <a:r>
                        <a:rPr kumimoji="1" lang="ja-JP" altLang="en-US" sz="4000" kern="1200" baseline="0" dirty="0" smtClean="0">
                          <a:solidFill>
                            <a:schemeClr val="dk1"/>
                          </a:solidFill>
                          <a:latin typeface="HGPｺﾞｼｯｸE" pitchFamily="50" charset="-128"/>
                          <a:ea typeface="HGPｺﾞｼｯｸE" pitchFamily="50" charset="-128"/>
                          <a:cs typeface="+mn-cs"/>
                        </a:rPr>
                        <a:t>データ分析，まとめ</a:t>
                      </a:r>
                      <a:endParaRPr kumimoji="1" lang="ja-JP" altLang="en-US" sz="72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２０１３年</a:t>
                      </a:r>
                      <a:r>
                        <a:rPr kumimoji="1" lang="en-US" altLang="ja-JP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12</a:t>
                      </a:r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月～</a:t>
                      </a:r>
                      <a:endParaRPr kumimoji="1" lang="ja-JP" altLang="en-US" sz="40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</a:tr>
              <a:tr h="660073">
                <a:tc>
                  <a:txBody>
                    <a:bodyPr/>
                    <a:lstStyle/>
                    <a:p>
                      <a:r>
                        <a:rPr kumimoji="1" lang="ja-JP" altLang="en-US" sz="4000" kern="1200" baseline="0" dirty="0" smtClean="0">
                          <a:solidFill>
                            <a:schemeClr val="dk1"/>
                          </a:solidFill>
                          <a:latin typeface="HGPｺﾞｼｯｸE" pitchFamily="50" charset="-128"/>
                          <a:ea typeface="HGPｺﾞｼｯｸE" pitchFamily="50" charset="-128"/>
                          <a:cs typeface="+mn-cs"/>
                        </a:rPr>
                        <a:t>論文の執筆，発表資料の作成</a:t>
                      </a:r>
                      <a:endParaRPr kumimoji="1" lang="ja-JP" altLang="en-US" sz="72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２０１</a:t>
                      </a:r>
                      <a:r>
                        <a:rPr kumimoji="1" lang="en-US" altLang="ja-JP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4</a:t>
                      </a:r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年</a:t>
                      </a:r>
                      <a:r>
                        <a:rPr kumimoji="1" lang="en-US" altLang="ja-JP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1</a:t>
                      </a:r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月～</a:t>
                      </a:r>
                      <a:endParaRPr kumimoji="1" lang="ja-JP" altLang="en-US" sz="40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080" y="9258906"/>
            <a:ext cx="10058400" cy="7150521"/>
          </a:xfrm>
          <a:prstGeom prst="rect">
            <a:avLst/>
          </a:prstGeom>
        </p:spPr>
      </p:pic>
      <p:sp>
        <p:nvSpPr>
          <p:cNvPr id="50" name="正方形/長方形 49"/>
          <p:cNvSpPr/>
          <p:nvPr/>
        </p:nvSpPr>
        <p:spPr>
          <a:xfrm>
            <a:off x="540272" y="16798216"/>
            <a:ext cx="20306256" cy="7344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484" y="18878576"/>
            <a:ext cx="7601196" cy="5235844"/>
          </a:xfrm>
          <a:prstGeom prst="rect">
            <a:avLst/>
          </a:prstGeom>
        </p:spPr>
      </p:pic>
      <p:sp>
        <p:nvSpPr>
          <p:cNvPr id="57" name="角丸四角形 56"/>
          <p:cNvSpPr/>
          <p:nvPr/>
        </p:nvSpPr>
        <p:spPr>
          <a:xfrm>
            <a:off x="1180258" y="17695970"/>
            <a:ext cx="7992888" cy="129614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en-US" altLang="ja-JP" sz="3600" dirty="0" err="1" smtClean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GitHub</a:t>
            </a:r>
            <a:r>
              <a:rPr lang="ja-JP" altLang="en-US" sz="3600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内におけるチケットと同様な機能を持つツール</a:t>
            </a:r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980432" y="16870224"/>
            <a:ext cx="5976664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HGPｺﾞｼｯｸE" pitchFamily="50" charset="-128"/>
                <a:ea typeface="HGPｺﾞｼｯｸE" pitchFamily="50" charset="-128"/>
              </a:rPr>
              <a:t>Issue</a:t>
            </a:r>
            <a:r>
              <a:rPr kumimoji="1" lang="ja-JP" altLang="en-US" sz="4400" dirty="0" smtClean="0">
                <a:latin typeface="HGPｺﾞｼｯｸE" pitchFamily="50" charset="-128"/>
                <a:ea typeface="HGPｺﾞｼｯｸE" pitchFamily="50" charset="-128"/>
              </a:rPr>
              <a:t>とは</a:t>
            </a:r>
            <a:endParaRPr kumimoji="1" lang="ja-JP" altLang="en-US" sz="4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948984" y="19561146"/>
            <a:ext cx="3707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①</a:t>
            </a:r>
            <a:endParaRPr lang="ja-JP" alt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7741072" y="19854392"/>
            <a:ext cx="3707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②</a:t>
            </a:r>
            <a:endParaRPr lang="ja-JP" alt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500916" y="19862898"/>
            <a:ext cx="3707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③</a:t>
            </a:r>
            <a:endParaRPr lang="ja-JP" alt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7381032" y="20900627"/>
            <a:ext cx="3707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⑤</a:t>
            </a:r>
            <a:endParaRPr lang="ja-JP" alt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2082482" y="19460467"/>
            <a:ext cx="3707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④</a:t>
            </a:r>
            <a:endParaRPr lang="ja-JP" alt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00312" y="19998628"/>
            <a:ext cx="4752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①　タイトル記入</a:t>
            </a:r>
            <a:endParaRPr kumimoji="1" lang="en-US" altLang="ja-JP" sz="3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②　担当者選択</a:t>
            </a:r>
            <a:endParaRPr lang="en-US" altLang="ja-JP" sz="3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3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③　マイルストーン設定</a:t>
            </a:r>
            <a:endParaRPr kumimoji="1" lang="en-US" altLang="ja-JP" sz="3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④　種類の設定</a:t>
            </a:r>
            <a:endParaRPr lang="en-US" altLang="ja-JP" sz="3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3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⑤　コメント記入</a:t>
            </a:r>
            <a:endParaRPr kumimoji="1" lang="ja-JP" altLang="en-US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712" y="18850495"/>
            <a:ext cx="7215181" cy="5264456"/>
          </a:xfrm>
          <a:prstGeom prst="rect">
            <a:avLst/>
          </a:prstGeom>
        </p:spPr>
      </p:pic>
      <p:sp>
        <p:nvSpPr>
          <p:cNvPr id="67" name="正方形/長方形 66"/>
          <p:cNvSpPr/>
          <p:nvPr/>
        </p:nvSpPr>
        <p:spPr>
          <a:xfrm>
            <a:off x="1207394" y="13718877"/>
            <a:ext cx="7263074" cy="64963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・使用状況などグラフで可視化出来る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1188344" y="14458007"/>
            <a:ext cx="7263074" cy="64963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・他のユーザと共有が容易に行える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1501</TotalTime>
  <Words>422</Words>
  <Application>Microsoft Office PowerPoint</Application>
  <PresentationFormat>ユーザー設定</PresentationFormat>
  <Paragraphs>135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ウェーブ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noriki</dc:creator>
  <cp:lastModifiedBy>kubo</cp:lastModifiedBy>
  <cp:revision>23</cp:revision>
  <cp:lastPrinted>2012-12-13T17:39:57Z</cp:lastPrinted>
  <dcterms:created xsi:type="dcterms:W3CDTF">2012-12-12T19:06:56Z</dcterms:created>
  <dcterms:modified xsi:type="dcterms:W3CDTF">2013-10-09T09:43:31Z</dcterms:modified>
</cp:coreProperties>
</file>