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8" r:id="rId2"/>
  </p:sldIdLst>
  <p:sldSz cx="21386800" cy="30279975"/>
  <p:notesSz cx="6858000" cy="9144000"/>
  <p:defaultTextStyle>
    <a:defPPr>
      <a:defRPr lang="ja-JP"/>
    </a:defPPr>
    <a:lvl1pPr marL="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07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15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23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30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38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463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2537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861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3" autoAdjust="0"/>
    <p:restoredTop sz="94660"/>
  </p:normalViewPr>
  <p:slideViewPr>
    <p:cSldViewPr>
      <p:cViewPr varScale="1">
        <p:scale>
          <a:sx n="17" d="100"/>
          <a:sy n="17" d="100"/>
        </p:scale>
        <p:origin x="1146" y="12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8606-359E-445A-ACAE-86187DEA9A4B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2D024-7EF2-4187-8020-454EB37F7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2D024-7EF2-4187-8020-454EB37F78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6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512" y="6392446"/>
            <a:ext cx="15485708" cy="14701025"/>
          </a:xfrm>
        </p:spPr>
        <p:txBody>
          <a:bodyPr anchor="b"/>
          <a:lstStyle>
            <a:lvl1pPr>
              <a:defRPr sz="16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512" y="21093460"/>
            <a:ext cx="15485708" cy="3803409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4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21195925"/>
            <a:ext cx="15485706" cy="2502306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6512" y="3027997"/>
            <a:ext cx="15485708" cy="160745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4" y="23698231"/>
            <a:ext cx="15485704" cy="2179876"/>
          </a:xfrm>
        </p:spPr>
        <p:txBody>
          <a:bodyPr>
            <a:normAutofit/>
          </a:bodyPr>
          <a:lstStyle>
            <a:lvl1pPr marL="0" indent="0">
              <a:buNone/>
              <a:defRPr sz="2807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2" y="6392439"/>
            <a:ext cx="15485708" cy="8747548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6149320"/>
            <a:ext cx="15485708" cy="10429769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72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185" y="6392439"/>
            <a:ext cx="14035787" cy="10258342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387126" y="16650781"/>
            <a:ext cx="12773044" cy="151079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327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9209359"/>
            <a:ext cx="15485708" cy="7401772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76171" y="4288354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71498" y="11540598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32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0" y="13794215"/>
            <a:ext cx="15485711" cy="7299249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87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585" y="8747548"/>
            <a:ext cx="517064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4828" y="11775546"/>
            <a:ext cx="513639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4362" y="8747548"/>
            <a:ext cx="5151997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95844" y="11775546"/>
            <a:ext cx="5170514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8747548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501167" y="11775546"/>
            <a:ext cx="514475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43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828" y="18769121"/>
            <a:ext cx="5158681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4828" y="9756881"/>
            <a:ext cx="5158681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4828" y="21313484"/>
            <a:ext cx="5158681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91" y="18769121"/>
            <a:ext cx="514196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24389" y="9756881"/>
            <a:ext cx="5141968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22015" y="21313479"/>
            <a:ext cx="514877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18769121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501164" y="9756881"/>
            <a:ext cx="5144756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500951" y="21313471"/>
            <a:ext cx="515156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1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90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0769" y="1899517"/>
            <a:ext cx="3075155" cy="2572396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4827" y="3413915"/>
            <a:ext cx="13024833" cy="242095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12635353"/>
            <a:ext cx="15485706" cy="8458114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899" y="9098018"/>
            <a:ext cx="7713920" cy="18525459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1509" y="9078224"/>
            <a:ext cx="7713925" cy="18545248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8411104"/>
            <a:ext cx="771391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5899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21512" y="8411104"/>
            <a:ext cx="771392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21512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3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09" y="6392439"/>
            <a:ext cx="5967586" cy="6392439"/>
          </a:xfrm>
        </p:spPr>
        <p:txBody>
          <a:bodyPr anchor="b"/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202" y="6392439"/>
            <a:ext cx="9117019" cy="20186650"/>
          </a:xfrm>
        </p:spPr>
        <p:txBody>
          <a:bodyPr anchor="ctr">
            <a:normAutofit/>
          </a:bodyPr>
          <a:lstStyle>
            <a:lvl1pPr>
              <a:defRPr sz="4678"/>
            </a:lvl1pPr>
            <a:lvl2pPr>
              <a:defRPr sz="4210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3816647"/>
            <a:ext cx="5967586" cy="12784874"/>
          </a:xfrm>
        </p:spPr>
        <p:txBody>
          <a:bodyPr/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673" y="8186773"/>
            <a:ext cx="8936132" cy="6953215"/>
          </a:xfrm>
        </p:spPr>
        <p:txBody>
          <a:bodyPr anchor="b">
            <a:normAutofit/>
          </a:bodyPr>
          <a:lstStyle>
            <a:lvl1pPr algn="l">
              <a:defRPr sz="842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3838" y="5046663"/>
            <a:ext cx="5615497" cy="201866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6149320"/>
            <a:ext cx="8922225" cy="6055995"/>
          </a:xfrm>
        </p:spPr>
        <p:txBody>
          <a:bodyPr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4733672" y="7401772"/>
            <a:ext cx="6594263" cy="1244843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3307885" y="-2018665"/>
            <a:ext cx="3742690" cy="706532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4733672" y="26915533"/>
            <a:ext cx="2316903" cy="437377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360161" y="11775546"/>
            <a:ext cx="9802283" cy="1850442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964171" y="12784878"/>
            <a:ext cx="5524923" cy="1042976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8116201" y="0"/>
            <a:ext cx="1604010" cy="4854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683" y="1998876"/>
            <a:ext cx="16501750" cy="618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9064236"/>
            <a:ext cx="15697813" cy="1852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6501513" y="8311927"/>
            <a:ext cx="4373770" cy="5348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28325F-7ED4-4913-BC8A-90D734B46FD2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571861" y="14646083"/>
            <a:ext cx="17042067" cy="5348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8164820" y="1305759"/>
            <a:ext cx="1470724" cy="33895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55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353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1069361" rtl="0" eaLnBrk="1" latinLnBrk="0" hangingPunct="1">
        <a:spcBef>
          <a:spcPct val="0"/>
        </a:spcBef>
        <a:buNone/>
        <a:defRPr kumimoji="1" sz="982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02023" indent="-802023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67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737714" indent="-66835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21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673409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74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74277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812132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881496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6950858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802022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9089583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61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725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87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45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814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178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54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90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8344" y="954411"/>
            <a:ext cx="19010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 smtClean="0">
                <a:solidFill>
                  <a:srgbClr val="000000"/>
                </a:solidFill>
              </a:rPr>
              <a:t>クラウドファンディング</a:t>
            </a:r>
            <a:r>
              <a:rPr lang="ja-JP" altLang="en-US" sz="9600" dirty="0" smtClean="0">
                <a:solidFill>
                  <a:srgbClr val="000000"/>
                </a:solidFill>
              </a:rPr>
              <a:t>において</a:t>
            </a:r>
            <a:r>
              <a:rPr lang="en-US" altLang="ja-JP" sz="9600" dirty="0" smtClean="0">
                <a:solidFill>
                  <a:srgbClr val="000000"/>
                </a:solidFill>
              </a:rPr>
              <a:t>Twitter</a:t>
            </a:r>
            <a:r>
              <a:rPr lang="ja-JP" altLang="en-US" sz="9600" dirty="0" smtClean="0">
                <a:solidFill>
                  <a:srgbClr val="000000"/>
                </a:solidFill>
              </a:rPr>
              <a:t>が果たす役割の</a:t>
            </a:r>
            <a:r>
              <a:rPr kumimoji="1" lang="ja-JP" altLang="en-US" sz="9600" dirty="0" smtClean="0">
                <a:solidFill>
                  <a:srgbClr val="000000"/>
                </a:solidFill>
              </a:rPr>
              <a:t>調査</a:t>
            </a:r>
            <a:endParaRPr kumimoji="1" lang="ja-JP" altLang="en-US" sz="9600" dirty="0">
              <a:solidFill>
                <a:srgbClr val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9902" y="4001399"/>
            <a:ext cx="14906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000000"/>
                </a:solidFill>
              </a:rPr>
              <a:t>PM</a:t>
            </a:r>
            <a:r>
              <a:rPr kumimoji="1" lang="ja-JP" altLang="en-US" sz="5400" dirty="0" smtClean="0">
                <a:solidFill>
                  <a:srgbClr val="000000"/>
                </a:solidFill>
              </a:rPr>
              <a:t>コース　矢吹研究室　</a:t>
            </a:r>
            <a:r>
              <a:rPr kumimoji="1" lang="en-US" altLang="ja-JP" sz="5400" dirty="0" smtClean="0">
                <a:solidFill>
                  <a:srgbClr val="000000"/>
                </a:solidFill>
              </a:rPr>
              <a:t>1242131</a:t>
            </a:r>
            <a:r>
              <a:rPr kumimoji="1" lang="ja-JP" altLang="en-US" sz="5400" dirty="0" smtClean="0">
                <a:solidFill>
                  <a:srgbClr val="000000"/>
                </a:solidFill>
              </a:rPr>
              <a:t>　吉野 聡志</a:t>
            </a:r>
            <a:endParaRPr kumimoji="1" lang="ja-JP" altLang="en-US" sz="54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248" y="522669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u="sng" dirty="0" smtClean="0">
                <a:solidFill>
                  <a:srgbClr val="000000"/>
                </a:solidFill>
              </a:rPr>
              <a:t>背景・目的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2052440" y="6427019"/>
            <a:ext cx="10225136" cy="2959100"/>
          </a:xfrm>
          <a:prstGeom prst="cloudCallout">
            <a:avLst>
              <a:gd name="adj1" fmla="val -35498"/>
              <a:gd name="adj2" fmla="val 57859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000000"/>
                </a:solidFill>
              </a:rPr>
              <a:t>アフリカの子どもたちに　おいしいご飯を食べさせてあげたい、しかしお金が</a:t>
            </a:r>
            <a:r>
              <a:rPr kumimoji="1" lang="en-US" altLang="ja-JP" sz="4000" dirty="0" smtClean="0">
                <a:solidFill>
                  <a:srgbClr val="000000"/>
                </a:solidFill>
              </a:rPr>
              <a:t>…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5759666" y="10264179"/>
            <a:ext cx="3565581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rgbClr val="00B05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B050"/>
                </a:solidFill>
              </a:rPr>
              <a:t>で</a:t>
            </a:r>
            <a:endParaRPr kumimoji="1" lang="ja-JP" altLang="en-US" sz="4000" dirty="0">
              <a:solidFill>
                <a:srgbClr val="00B05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024" y="5175827"/>
            <a:ext cx="3942544" cy="19712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640" y="6990962"/>
            <a:ext cx="3942544" cy="19712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184" y="7552091"/>
            <a:ext cx="3942544" cy="1971272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13213680" y="10567800"/>
            <a:ext cx="7513262" cy="2218693"/>
          </a:xfrm>
          <a:prstGeom prst="wedgeRoundRectCallout">
            <a:avLst>
              <a:gd name="adj1" fmla="val -46347"/>
              <a:gd name="adj2" fmla="val -79398"/>
              <a:gd name="adj3" fmla="val 16667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rgbClr val="000000"/>
                </a:solidFill>
              </a:rPr>
              <a:t>…</a:t>
            </a:r>
            <a:r>
              <a:rPr lang="ja-JP" altLang="en-US" sz="4400" dirty="0" smtClean="0">
                <a:solidFill>
                  <a:srgbClr val="000000"/>
                </a:solidFill>
              </a:rPr>
              <a:t>をしたいので</a:t>
            </a:r>
            <a:endParaRPr lang="en-US" altLang="ja-JP" sz="4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4400" dirty="0" smtClean="0">
                <a:solidFill>
                  <a:srgbClr val="000000"/>
                </a:solidFill>
              </a:rPr>
              <a:t>支援をお願いします！</a:t>
            </a:r>
            <a:endParaRPr kumimoji="1" lang="ja-JP" altLang="en-US" sz="4400" dirty="0">
              <a:solidFill>
                <a:srgbClr val="000000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11814461" y="8400483"/>
            <a:ext cx="378042" cy="406381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11938183" y="8705284"/>
            <a:ext cx="756084" cy="321714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2033402" y="9256664"/>
            <a:ext cx="595402" cy="129455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/>
          <p:cNvSpPr/>
          <p:nvPr/>
        </p:nvSpPr>
        <p:spPr>
          <a:xfrm rot="5400000">
            <a:off x="10923124" y="13443267"/>
            <a:ext cx="1268745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2280" y="15211995"/>
            <a:ext cx="13658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支援を呼びかけるページに設置されたツイート　ボタンを押す</a:t>
            </a:r>
            <a:r>
              <a:rPr lang="ja-JP" altLang="en-US" sz="4800" dirty="0" smtClean="0">
                <a:solidFill>
                  <a:srgbClr val="000000"/>
                </a:solidFill>
              </a:rPr>
              <a:t>と</a:t>
            </a:r>
            <a:r>
              <a:rPr lang="ja-JP" altLang="en-US" sz="4800" dirty="0">
                <a:solidFill>
                  <a:srgbClr val="000000"/>
                </a:solidFill>
              </a:rPr>
              <a:t>クラウドファンディング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の成否にどのような影響を</a:t>
            </a:r>
            <a:r>
              <a:rPr lang="ja-JP" altLang="en-US" sz="4800" dirty="0">
                <a:solidFill>
                  <a:srgbClr val="000000"/>
                </a:solidFill>
              </a:rPr>
              <a:t>与える</a:t>
            </a:r>
            <a:r>
              <a:rPr lang="ja-JP" altLang="en-US" sz="4800" dirty="0" smtClean="0">
                <a:solidFill>
                  <a:srgbClr val="000000"/>
                </a:solidFill>
              </a:rPr>
              <a:t>か？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76" y="15332394"/>
            <a:ext cx="6304966" cy="203984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円/楕円 10"/>
          <p:cNvSpPr/>
          <p:nvPr/>
        </p:nvSpPr>
        <p:spPr>
          <a:xfrm>
            <a:off x="16567863" y="16478343"/>
            <a:ext cx="2150330" cy="80899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4248" y="17876291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>
                <a:solidFill>
                  <a:srgbClr val="000000"/>
                </a:solidFill>
              </a:rPr>
              <a:t>研究の方法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248" y="22787351"/>
            <a:ext cx="10585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0000"/>
                </a:solidFill>
              </a:rPr>
              <a:t>プロジェクトごとにツイートボタン　からの投稿を</a:t>
            </a:r>
            <a:r>
              <a:rPr kumimoji="1" lang="en-US" altLang="ja-JP" sz="4800" dirty="0" smtClean="0">
                <a:solidFill>
                  <a:srgbClr val="000000"/>
                </a:solidFill>
              </a:rPr>
              <a:t>Togetter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で保存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4248" y="19316451"/>
            <a:ext cx="1058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000000"/>
                </a:solidFill>
              </a:rPr>
              <a:t>クラウドファンディングを行うサイトの</a:t>
            </a:r>
            <a:r>
              <a:rPr lang="en-US" altLang="ja-JP" sz="4800" dirty="0" smtClean="0">
                <a:solidFill>
                  <a:srgbClr val="000000"/>
                </a:solidFill>
              </a:rPr>
              <a:t>INDIEGOGO</a:t>
            </a:r>
            <a:r>
              <a:rPr lang="ja-JP" altLang="en-US" sz="4800" dirty="0" smtClean="0">
                <a:solidFill>
                  <a:srgbClr val="000000"/>
                </a:solidFill>
              </a:rPr>
              <a:t>で</a:t>
            </a:r>
            <a:r>
              <a:rPr lang="en-US" altLang="ja-JP" sz="4800" dirty="0" smtClean="0">
                <a:solidFill>
                  <a:srgbClr val="000000"/>
                </a:solidFill>
              </a:rPr>
              <a:t>11/21</a:t>
            </a:r>
            <a:r>
              <a:rPr lang="ja-JP" altLang="en-US" sz="4800" dirty="0" smtClean="0">
                <a:solidFill>
                  <a:srgbClr val="000000"/>
                </a:solidFill>
              </a:rPr>
              <a:t>～</a:t>
            </a:r>
            <a:r>
              <a:rPr lang="en-US" altLang="ja-JP" sz="4800" dirty="0" smtClean="0">
                <a:solidFill>
                  <a:srgbClr val="000000"/>
                </a:solidFill>
              </a:rPr>
              <a:t>12/10</a:t>
            </a:r>
            <a:r>
              <a:rPr lang="ja-JP" altLang="en-US" sz="4800" dirty="0" smtClean="0">
                <a:solidFill>
                  <a:srgbClr val="000000"/>
                </a:solidFill>
              </a:rPr>
              <a:t>に　　　行われたプロジェクトを</a:t>
            </a:r>
            <a:r>
              <a:rPr lang="en-US" altLang="ja-JP" sz="4800" dirty="0">
                <a:solidFill>
                  <a:srgbClr val="000000"/>
                </a:solidFill>
              </a:rPr>
              <a:t>10</a:t>
            </a:r>
            <a:r>
              <a:rPr lang="ja-JP" altLang="en-US" sz="4800" dirty="0" smtClean="0">
                <a:solidFill>
                  <a:srgbClr val="000000"/>
                </a:solidFill>
              </a:rPr>
              <a:t>個選出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5400000">
            <a:off x="5053693" y="21345596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 rot="5400000">
            <a:off x="5092067" y="24225916"/>
            <a:ext cx="838253" cy="1728192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4248" y="25827943"/>
            <a:ext cx="10585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000000"/>
                </a:solidFill>
              </a:rPr>
              <a:t>投稿をした</a:t>
            </a:r>
            <a:r>
              <a:rPr lang="ja-JP" altLang="en-US" sz="4800" dirty="0" smtClean="0">
                <a:solidFill>
                  <a:srgbClr val="000000"/>
                </a:solidFill>
              </a:rPr>
              <a:t>ユーザのフォロワー数と　　プロジェクトの成否を規準変数として扱い決定木を作成，</a:t>
            </a:r>
            <a:r>
              <a:rPr lang="ja-JP" altLang="en-US" sz="4800" dirty="0">
                <a:solidFill>
                  <a:srgbClr val="000000"/>
                </a:solidFill>
              </a:rPr>
              <a:t>フォロワー</a:t>
            </a:r>
            <a:r>
              <a:rPr lang="ja-JP" altLang="en-US" sz="4800" dirty="0" smtClean="0">
                <a:solidFill>
                  <a:srgbClr val="000000"/>
                </a:solidFill>
              </a:rPr>
              <a:t>数に　よるクラウドファンディングが成功　する確率の変動を調査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089232" y="22124763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>
                <a:solidFill>
                  <a:srgbClr val="000000"/>
                </a:solidFill>
              </a:rPr>
              <a:t>今後</a:t>
            </a:r>
            <a:r>
              <a:rPr lang="ja-JP" altLang="en-US" sz="7200" u="sng" dirty="0" smtClean="0">
                <a:solidFill>
                  <a:srgbClr val="000000"/>
                </a:solidFill>
              </a:rPr>
              <a:t>の</a:t>
            </a:r>
            <a:r>
              <a:rPr lang="ja-JP" altLang="en-US" sz="7200" u="sng" dirty="0">
                <a:solidFill>
                  <a:srgbClr val="000000"/>
                </a:solidFill>
              </a:rPr>
              <a:t>計画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89232" y="19312383"/>
            <a:ext cx="10405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rgbClr val="000000"/>
                </a:solidFill>
              </a:rPr>
              <a:t>フォロワー</a:t>
            </a:r>
            <a:r>
              <a:rPr lang="ja-JP" altLang="en-US" sz="4800" dirty="0" smtClean="0">
                <a:solidFill>
                  <a:srgbClr val="000000"/>
                </a:solidFill>
              </a:rPr>
              <a:t>数に反比例して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r>
              <a:rPr lang="ja-JP" altLang="en-US" sz="4800" dirty="0" smtClean="0">
                <a:solidFill>
                  <a:srgbClr val="000000"/>
                </a:solidFill>
              </a:rPr>
              <a:t>プロジェクトの成功率が下がって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r>
              <a:rPr lang="ja-JP" altLang="en-US" sz="4800" dirty="0" smtClean="0">
                <a:solidFill>
                  <a:srgbClr val="000000"/>
                </a:solidFill>
              </a:rPr>
              <a:t>いるという結果が出た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97456" y="23611952"/>
            <a:ext cx="103691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kumimoji="1" lang="ja-JP" altLang="en-US" sz="4800" dirty="0" smtClean="0">
                <a:solidFill>
                  <a:srgbClr val="000000"/>
                </a:solidFill>
              </a:rPr>
              <a:t>プロジェクトの数を増やしたり，他の分析手法も用いることでより信頼できるデータ作りを行う</a:t>
            </a:r>
            <a:endParaRPr kumimoji="1"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ja-JP" sz="4800" dirty="0" smtClean="0">
                <a:solidFill>
                  <a:srgbClr val="000000"/>
                </a:solidFill>
              </a:rPr>
              <a:t>Twitter</a:t>
            </a:r>
            <a:r>
              <a:rPr lang="ja-JP" altLang="en-US" sz="4800" dirty="0" smtClean="0">
                <a:solidFill>
                  <a:srgbClr val="000000"/>
                </a:solidFill>
              </a:rPr>
              <a:t>以外の</a:t>
            </a:r>
            <a:r>
              <a:rPr lang="en-US" altLang="ja-JP" sz="4800" dirty="0" smtClean="0">
                <a:solidFill>
                  <a:srgbClr val="000000"/>
                </a:solidFill>
              </a:rPr>
              <a:t>SNS</a:t>
            </a:r>
            <a:r>
              <a:rPr lang="ja-JP" altLang="en-US" sz="4800" dirty="0" smtClean="0">
                <a:solidFill>
                  <a:srgbClr val="000000"/>
                </a:solidFill>
              </a:rPr>
              <a:t>の利用状況も　含めて調査し，クラウド　　　ファンディングと</a:t>
            </a:r>
            <a:r>
              <a:rPr lang="en-US" altLang="ja-JP" sz="4800" dirty="0" smtClean="0">
                <a:solidFill>
                  <a:srgbClr val="000000"/>
                </a:solidFill>
              </a:rPr>
              <a:t>SNS</a:t>
            </a:r>
            <a:r>
              <a:rPr lang="ja-JP" altLang="en-US" sz="4800" dirty="0" smtClean="0">
                <a:solidFill>
                  <a:srgbClr val="000000"/>
                </a:solidFill>
              </a:rPr>
              <a:t>の関係性を考察する</a:t>
            </a:r>
            <a:endParaRPr lang="en-US" altLang="ja-JP" sz="4800" dirty="0" smtClean="0">
              <a:solidFill>
                <a:srgbClr val="000000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kumimoji="1" lang="ja-JP" altLang="en-US" sz="4800" dirty="0">
                <a:solidFill>
                  <a:srgbClr val="000000"/>
                </a:solidFill>
              </a:rPr>
              <a:t>論文の執筆</a:t>
            </a:r>
            <a:r>
              <a:rPr kumimoji="1" lang="ja-JP" altLang="en-US" sz="4800" dirty="0" smtClean="0">
                <a:solidFill>
                  <a:srgbClr val="000000"/>
                </a:solidFill>
              </a:rPr>
              <a:t>を行う</a:t>
            </a:r>
            <a:endParaRPr kumimoji="1" lang="ja-JP" altLang="en-US" sz="4800" dirty="0">
              <a:solidFill>
                <a:srgbClr val="00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089232" y="17900098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 smtClean="0">
                <a:solidFill>
                  <a:srgbClr val="000000"/>
                </a:solidFill>
              </a:rPr>
              <a:t>現在の進捗状況</a:t>
            </a:r>
            <a:endParaRPr kumimoji="1" lang="ja-JP" altLang="en-US" u="sng" dirty="0">
              <a:solidFill>
                <a:srgbClr val="000000"/>
              </a:solidFill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76" y="9293061"/>
            <a:ext cx="3120916" cy="396386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80168" y="8432795"/>
            <a:ext cx="3899614" cy="5318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5676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2558</TotalTime>
  <Words>114</Words>
  <Application>Microsoft Office PowerPoint</Application>
  <PresentationFormat>ユーザー設定</PresentationFormat>
  <Paragraphs>21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Century Gothic</vt:lpstr>
      <vt:lpstr>Wingdings</vt:lpstr>
      <vt:lpstr>Wingdings 3</vt:lpstr>
      <vt:lpstr>イオン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yoshino</cp:lastModifiedBy>
  <cp:revision>131</cp:revision>
  <dcterms:created xsi:type="dcterms:W3CDTF">2013-11-27T10:49:02Z</dcterms:created>
  <dcterms:modified xsi:type="dcterms:W3CDTF">2014-12-18T09:00:01Z</dcterms:modified>
</cp:coreProperties>
</file>