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3"/>
  </p:notesMasterIdLst>
  <p:sldIdLst>
    <p:sldId id="257" r:id="rId2"/>
  </p:sldIdLst>
  <p:sldSz cx="6858000" cy="9144000" type="screen4x3"/>
  <p:notesSz cx="6797675" cy="9926638"/>
  <p:custDataLst>
    <p:tags r:id="rId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8"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0097E8B-26F7-4514-9BC4-D74C8C7A881C}" type="datetimeFigureOut">
              <a:rPr kumimoji="1" lang="ja-JP" altLang="en-US" smtClean="0"/>
              <a:t>2016/12/14</a:t>
            </a:fld>
            <a:endParaRPr kumimoji="1" lang="ja-JP" altLang="en-US"/>
          </a:p>
        </p:txBody>
      </p:sp>
      <p:sp>
        <p:nvSpPr>
          <p:cNvPr id="4" name="スライド イメージ プレースホルダー 3"/>
          <p:cNvSpPr>
            <a:spLocks noGrp="1" noRot="1" noChangeAspect="1"/>
          </p:cNvSpPr>
          <p:nvPr>
            <p:ph type="sldImg" idx="2"/>
          </p:nvPr>
        </p:nvSpPr>
        <p:spPr>
          <a:xfrm>
            <a:off x="2143125" y="1241425"/>
            <a:ext cx="25114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771C2405-4C41-427E-A310-6B595F5EA471}" type="slidenum">
              <a:rPr kumimoji="1" lang="ja-JP" altLang="en-US" smtClean="0"/>
              <a:t>‹#›</a:t>
            </a:fld>
            <a:endParaRPr kumimoji="1" lang="ja-JP" altLang="en-US"/>
          </a:p>
        </p:txBody>
      </p:sp>
    </p:spTree>
    <p:extLst>
      <p:ext uri="{BB962C8B-B14F-4D97-AF65-F5344CB8AC3E}">
        <p14:creationId xmlns:p14="http://schemas.microsoft.com/office/powerpoint/2010/main" val="1098242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C2405-4C41-427E-A310-6B595F5EA471}" type="slidenum">
              <a:rPr kumimoji="1" lang="ja-JP" altLang="en-US" smtClean="0"/>
              <a:t>1</a:t>
            </a:fld>
            <a:endParaRPr kumimoji="1" lang="ja-JP" altLang="en-US"/>
          </a:p>
        </p:txBody>
      </p:sp>
    </p:spTree>
    <p:extLst>
      <p:ext uri="{BB962C8B-B14F-4D97-AF65-F5344CB8AC3E}">
        <p14:creationId xmlns:p14="http://schemas.microsoft.com/office/powerpoint/2010/main" val="96680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ctrTitle"/>
          </p:nvPr>
        </p:nvSpPr>
        <p:spPr>
          <a:xfrm>
            <a:off x="685800" y="2404540"/>
            <a:ext cx="5486400" cy="2433461"/>
          </a:xfrm>
        </p:spPr>
        <p:txBody>
          <a:bodyPr anchor="b">
            <a:normAutofit/>
          </a:bodyPr>
          <a:lstStyle>
            <a:lvl1pPr algn="l">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842935"/>
            <a:ext cx="5486400" cy="9144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4449128" y="5765128"/>
            <a:ext cx="1723072" cy="486833"/>
          </a:xfrm>
        </p:spPr>
        <p:txBody>
          <a:body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a:xfrm>
            <a:off x="685800" y="5765129"/>
            <a:ext cx="3660458" cy="486833"/>
          </a:xfrm>
        </p:spPr>
        <p:txBody>
          <a:bodyPr/>
          <a:lstStyle/>
          <a:p>
            <a:endParaRPr kumimoji="1" lang="ja-JP" altLang="en-US"/>
          </a:p>
        </p:txBody>
      </p:sp>
      <p:sp>
        <p:nvSpPr>
          <p:cNvPr id="6" name="Slide Number Placeholder 5"/>
          <p:cNvSpPr>
            <a:spLocks noGrp="1"/>
          </p:cNvSpPr>
          <p:nvPr>
            <p:ph type="sldNum" sz="quarter" idx="12"/>
          </p:nvPr>
        </p:nvSpPr>
        <p:spPr>
          <a:xfrm>
            <a:off x="4543425" y="1907824"/>
            <a:ext cx="1628775"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10253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445766" y="6263149"/>
            <a:ext cx="5967362" cy="1092473"/>
          </a:xfrm>
        </p:spPr>
        <p:txBody>
          <a:bodyPr anchor="b"/>
          <a:lstStyle>
            <a:lvl1pPr algn="l">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5766" y="1302714"/>
            <a:ext cx="5962695" cy="454262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45770" y="7355621"/>
            <a:ext cx="5966460" cy="99589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26239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445770" y="1004711"/>
            <a:ext cx="5966460" cy="3736623"/>
          </a:xfrm>
        </p:spPr>
        <p:txBody>
          <a:bodyPr anchor="ctr"/>
          <a:lstStyle>
            <a:lvl1pPr algn="l">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4350" y="4865512"/>
            <a:ext cx="5829300" cy="17744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a:xfrm>
            <a:off x="445770" y="508002"/>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68082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576263" y="1004712"/>
            <a:ext cx="5710238" cy="3674979"/>
          </a:xfrm>
        </p:spPr>
        <p:txBody>
          <a:bodyPr anchor="ctr"/>
          <a:lstStyle>
            <a:lvl1pPr algn="l">
              <a:defRPr sz="24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733424" y="4679691"/>
            <a:ext cx="5395914" cy="5925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4" name="Text Placeholder 3"/>
          <p:cNvSpPr>
            <a:spLocks noGrp="1"/>
          </p:cNvSpPr>
          <p:nvPr>
            <p:ph type="body" sz="half" idx="2"/>
          </p:nvPr>
        </p:nvSpPr>
        <p:spPr>
          <a:xfrm>
            <a:off x="514350" y="5566130"/>
            <a:ext cx="5834064" cy="1095020"/>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a:xfrm>
            <a:off x="445770" y="505918"/>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
        <p:nvSpPr>
          <p:cNvPr id="13" name="TextBox 12"/>
          <p:cNvSpPr txBox="1"/>
          <p:nvPr/>
        </p:nvSpPr>
        <p:spPr>
          <a:xfrm>
            <a:off x="173594" y="1076960"/>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028440"/>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97136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514350" y="1499604"/>
            <a:ext cx="5831087" cy="3349113"/>
          </a:xfrm>
        </p:spPr>
        <p:txBody>
          <a:bodyPr anchor="b"/>
          <a:lstStyle>
            <a:lvl1pPr algn="l">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4344" y="4864422"/>
            <a:ext cx="5830206" cy="1333180"/>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5180"/>
            <a:ext cx="1637348" cy="486833"/>
          </a:xfrm>
        </p:spPr>
        <p:txBody>
          <a:bodyPr/>
          <a:lstStyle>
            <a:lvl1pPr algn="r">
              <a:defRPr/>
            </a:lvl1p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a:xfrm>
            <a:off x="445770" y="505180"/>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35493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628776" y="1016001"/>
            <a:ext cx="4783454" cy="1738489"/>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445771" y="2936107"/>
            <a:ext cx="1920240" cy="82309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445770" y="3872753"/>
            <a:ext cx="1920240" cy="447877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2476678" y="2935110"/>
            <a:ext cx="1920240" cy="835379"/>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2475586" y="3872091"/>
            <a:ext cx="1920240" cy="447942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4491989" y="2923821"/>
            <a:ext cx="1920240" cy="835379"/>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4491990" y="3872753"/>
            <a:ext cx="1920240" cy="447877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43361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628777" y="1016000"/>
            <a:ext cx="4786488" cy="17272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445770"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445770" y="3108960"/>
            <a:ext cx="1920240" cy="200973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1" name="Text Placeholder 3"/>
          <p:cNvSpPr>
            <a:spLocks noGrp="1"/>
          </p:cNvSpPr>
          <p:nvPr>
            <p:ph type="body" sz="half" idx="18"/>
          </p:nvPr>
        </p:nvSpPr>
        <p:spPr>
          <a:xfrm>
            <a:off x="445770" y="6394805"/>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2468905"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2468904" y="3108960"/>
            <a:ext cx="1920240" cy="201314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4" name="Text Placeholder 3"/>
          <p:cNvSpPr>
            <a:spLocks noGrp="1"/>
          </p:cNvSpPr>
          <p:nvPr>
            <p:ph type="body" sz="half" idx="19"/>
          </p:nvPr>
        </p:nvSpPr>
        <p:spPr>
          <a:xfrm>
            <a:off x="2468144" y="6394803"/>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4495024"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4495023" y="3108962"/>
            <a:ext cx="1920240" cy="201189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7" name="Text Placeholder 3"/>
          <p:cNvSpPr>
            <a:spLocks noGrp="1"/>
          </p:cNvSpPr>
          <p:nvPr>
            <p:ph type="body" sz="half" idx="20"/>
          </p:nvPr>
        </p:nvSpPr>
        <p:spPr>
          <a:xfrm>
            <a:off x="4494954" y="6394801"/>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59208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45770" y="2926080"/>
            <a:ext cx="5966460" cy="542544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13840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Vertical Title 1"/>
          <p:cNvSpPr>
            <a:spLocks noGrp="1"/>
          </p:cNvSpPr>
          <p:nvPr>
            <p:ph type="title" orient="vert"/>
          </p:nvPr>
        </p:nvSpPr>
        <p:spPr>
          <a:xfrm>
            <a:off x="5254942" y="996245"/>
            <a:ext cx="1157288" cy="5664900"/>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45771" y="994835"/>
            <a:ext cx="4708526" cy="566630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a:xfrm>
            <a:off x="445770" y="508002"/>
            <a:ext cx="3622992" cy="486833"/>
          </a:xfrm>
        </p:spPr>
        <p:txBody>
          <a:bodyPr/>
          <a:lstStyle/>
          <a:p>
            <a:endParaRPr kumimoji="1" lang="ja-JP" altLang="en-US"/>
          </a:p>
        </p:txBody>
      </p:sp>
      <p:sp>
        <p:nvSpPr>
          <p:cNvPr id="6" name="Slide Number Placeholder 5"/>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1191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702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445770" y="1004713"/>
            <a:ext cx="5966460" cy="3735913"/>
          </a:xfrm>
        </p:spPr>
        <p:txBody>
          <a:bodyPr anchor="b">
            <a:normAutofit/>
          </a:bodyPr>
          <a:lstStyle>
            <a:lvl1pPr algn="r">
              <a:defRPr sz="3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45770" y="4855635"/>
            <a:ext cx="5966461" cy="1805512"/>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a:xfrm>
            <a:off x="445770" y="508002"/>
            <a:ext cx="3622992" cy="486833"/>
          </a:xfrm>
        </p:spPr>
        <p:txBody>
          <a:bodyPr/>
          <a:lstStyle/>
          <a:p>
            <a:endParaRPr kumimoji="1" lang="ja-JP" altLang="en-US"/>
          </a:p>
        </p:txBody>
      </p:sp>
      <p:sp>
        <p:nvSpPr>
          <p:cNvPr id="6" name="Slide Number Placeholder 5"/>
          <p:cNvSpPr>
            <a:spLocks noGrp="1"/>
          </p:cNvSpPr>
          <p:nvPr>
            <p:ph type="sldNum" sz="quarter" idx="12"/>
          </p:nvPr>
        </p:nvSpPr>
        <p:spPr>
          <a:xfrm>
            <a:off x="5911850" y="508002"/>
            <a:ext cx="500380"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41639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45771" y="2926080"/>
            <a:ext cx="2932934" cy="54254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81574" y="2926080"/>
            <a:ext cx="2930655" cy="54254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0860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628775" y="1016000"/>
            <a:ext cx="4783455" cy="17272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15960" y="2911736"/>
            <a:ext cx="2762744" cy="1098549"/>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45770" y="4176890"/>
            <a:ext cx="2932934" cy="41746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651764" y="2911736"/>
            <a:ext cx="2760466" cy="1098549"/>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81574" y="4176890"/>
            <a:ext cx="2930656" cy="41746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23914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13272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28447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45770" y="2032000"/>
            <a:ext cx="2314575" cy="2133600"/>
          </a:xfrm>
        </p:spPr>
        <p:txBody>
          <a:bodyPr anchor="b"/>
          <a:lstStyle>
            <a:lvl1pPr algn="l">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4650" y="995680"/>
            <a:ext cx="3497580" cy="735584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45770" y="4165600"/>
            <a:ext cx="2314575" cy="41859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8262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45770" y="2032000"/>
            <a:ext cx="3056798" cy="2133600"/>
          </a:xfrm>
        </p:spPr>
        <p:txBody>
          <a:bodyPr anchor="b"/>
          <a:lstStyle>
            <a:lvl1pPr algn="l">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658143" y="1001656"/>
            <a:ext cx="2755676" cy="734986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45770" y="4165600"/>
            <a:ext cx="3056798" cy="41859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55113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441451"/>
          </a:xfrm>
          <a:prstGeom prst="rect">
            <a:avLst/>
          </a:prstGeom>
        </p:spPr>
      </p:pic>
      <p:sp>
        <p:nvSpPr>
          <p:cNvPr id="2" name="Title Placeholder 1"/>
          <p:cNvSpPr>
            <a:spLocks noGrp="1"/>
          </p:cNvSpPr>
          <p:nvPr>
            <p:ph type="title"/>
          </p:nvPr>
        </p:nvSpPr>
        <p:spPr>
          <a:xfrm>
            <a:off x="1628775" y="1019164"/>
            <a:ext cx="4783455" cy="172403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45770" y="2926080"/>
            <a:ext cx="5966460" cy="542544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809172" y="8475136"/>
            <a:ext cx="1603058"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7599971D-E424-4083-B0C6-61FDC58FEAC9}" type="datetimeFigureOut">
              <a:rPr kumimoji="1" lang="ja-JP" altLang="en-US" smtClean="0"/>
              <a:t>2016/12/14</a:t>
            </a:fld>
            <a:endParaRPr kumimoji="1" lang="ja-JP" altLang="en-US"/>
          </a:p>
        </p:txBody>
      </p:sp>
      <p:sp>
        <p:nvSpPr>
          <p:cNvPr id="5" name="Footer Placeholder 4"/>
          <p:cNvSpPr>
            <a:spLocks noGrp="1"/>
          </p:cNvSpPr>
          <p:nvPr>
            <p:ph type="ftr" sz="quarter" idx="3"/>
          </p:nvPr>
        </p:nvSpPr>
        <p:spPr>
          <a:xfrm>
            <a:off x="445770" y="8474462"/>
            <a:ext cx="4260533" cy="48683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929187" y="508002"/>
            <a:ext cx="1483043"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79477579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r" defTabSz="685800" rtl="0" eaLnBrk="1" latinLnBrk="0" hangingPunct="1">
        <a:lnSpc>
          <a:spcPct val="90000"/>
        </a:lnSpc>
        <a:spcBef>
          <a:spcPct val="0"/>
        </a:spcBef>
        <a:buNone/>
        <a:defRPr kumimoji="1"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t="12200" r="776" b="10101"/>
          <a:stretch/>
        </p:blipFill>
        <p:spPr>
          <a:xfrm>
            <a:off x="0" y="1987112"/>
            <a:ext cx="5393668" cy="31677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タイトル 1"/>
          <p:cNvSpPr>
            <a:spLocks noGrp="1"/>
          </p:cNvSpPr>
          <p:nvPr>
            <p:ph type="title"/>
          </p:nvPr>
        </p:nvSpPr>
        <p:spPr>
          <a:xfrm>
            <a:off x="623924" y="270365"/>
            <a:ext cx="6172200" cy="539552"/>
          </a:xfrm>
        </p:spPr>
        <p:txBody>
          <a:bodyPr>
            <a:normAutofit/>
          </a:bodyPr>
          <a:lstStyle/>
          <a:p>
            <a:r>
              <a:rPr kumimoji="1" lang="ja-JP" altLang="en-US" sz="2800" dirty="0" smtClean="0"/>
              <a:t>経常利益の予測と実数値</a:t>
            </a:r>
            <a:endParaRPr kumimoji="1" lang="ja-JP" altLang="en-US" sz="2800" dirty="0"/>
          </a:p>
        </p:txBody>
      </p:sp>
      <p:sp>
        <p:nvSpPr>
          <p:cNvPr id="6" name="円/楕円 5"/>
          <p:cNvSpPr/>
          <p:nvPr/>
        </p:nvSpPr>
        <p:spPr>
          <a:xfrm>
            <a:off x="131423" y="984449"/>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背景</a:t>
            </a:r>
            <a:endParaRPr kumimoji="1" lang="ja-JP" altLang="en-US" sz="1200" dirty="0"/>
          </a:p>
        </p:txBody>
      </p:sp>
      <p:sp>
        <p:nvSpPr>
          <p:cNvPr id="15" name="雲形吹き出し 14"/>
          <p:cNvSpPr/>
          <p:nvPr/>
        </p:nvSpPr>
        <p:spPr>
          <a:xfrm>
            <a:off x="47597" y="2443129"/>
            <a:ext cx="1440160" cy="1022429"/>
          </a:xfrm>
          <a:prstGeom prst="cloudCallout">
            <a:avLst>
              <a:gd name="adj1" fmla="val 34614"/>
              <a:gd name="adj2" fmla="val -103381"/>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経常利益とは？</a:t>
            </a:r>
            <a:endParaRPr kumimoji="1" lang="ja-JP" altLang="en-US" sz="1400" dirty="0"/>
          </a:p>
        </p:txBody>
      </p:sp>
      <p:sp>
        <p:nvSpPr>
          <p:cNvPr id="18" name="タイトル 1"/>
          <p:cNvSpPr txBox="1">
            <a:spLocks/>
          </p:cNvSpPr>
          <p:nvPr/>
        </p:nvSpPr>
        <p:spPr>
          <a:xfrm>
            <a:off x="4501188" y="549816"/>
            <a:ext cx="2232248" cy="4602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100" dirty="0" smtClean="0"/>
              <a:t>矢吹研究室　</a:t>
            </a:r>
            <a:r>
              <a:rPr lang="en-US" altLang="ja-JP" sz="1100" dirty="0" smtClean="0"/>
              <a:t>1442020  </a:t>
            </a:r>
            <a:r>
              <a:rPr lang="ja-JP" altLang="en-US" sz="1100" dirty="0" smtClean="0"/>
              <a:t>大木崇雅</a:t>
            </a:r>
            <a:endParaRPr lang="ja-JP" altLang="en-US" sz="1100" dirty="0"/>
          </a:p>
        </p:txBody>
      </p:sp>
      <p:sp>
        <p:nvSpPr>
          <p:cNvPr id="22" name="正方形/長方形 21"/>
          <p:cNvSpPr/>
          <p:nvPr/>
        </p:nvSpPr>
        <p:spPr>
          <a:xfrm>
            <a:off x="2021935" y="2482935"/>
            <a:ext cx="2326094" cy="905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フローチャート: 結合子 18"/>
          <p:cNvSpPr/>
          <p:nvPr/>
        </p:nvSpPr>
        <p:spPr>
          <a:xfrm>
            <a:off x="2147013" y="2697867"/>
            <a:ext cx="630345" cy="59574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800" dirty="0" smtClean="0"/>
              <a:t>売上</a:t>
            </a:r>
            <a:endParaRPr kumimoji="1" lang="ja-JP" altLang="en-US" sz="800" dirty="0"/>
          </a:p>
        </p:txBody>
      </p:sp>
      <p:sp>
        <p:nvSpPr>
          <p:cNvPr id="21" name="フローチャート: 磁気ディスク 20"/>
          <p:cNvSpPr/>
          <p:nvPr/>
        </p:nvSpPr>
        <p:spPr>
          <a:xfrm>
            <a:off x="3092135" y="2724916"/>
            <a:ext cx="1216549" cy="541643"/>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t>コスト</a:t>
            </a:r>
            <a:r>
              <a:rPr lang="en-US" altLang="ja-JP" sz="800" dirty="0" smtClean="0"/>
              <a:t>(</a:t>
            </a:r>
            <a:r>
              <a:rPr lang="ja-JP" altLang="en-US" sz="800" dirty="0" smtClean="0"/>
              <a:t>人件費、材料費</a:t>
            </a:r>
            <a:r>
              <a:rPr lang="en-US" altLang="ja-JP" sz="800" dirty="0" smtClean="0"/>
              <a:t>)</a:t>
            </a:r>
            <a:endParaRPr kumimoji="1" lang="ja-JP" altLang="en-US" sz="800" dirty="0"/>
          </a:p>
        </p:txBody>
      </p:sp>
      <p:sp>
        <p:nvSpPr>
          <p:cNvPr id="23" name="加算記号 22"/>
          <p:cNvSpPr/>
          <p:nvPr/>
        </p:nvSpPr>
        <p:spPr>
          <a:xfrm>
            <a:off x="4342486" y="2820703"/>
            <a:ext cx="345447" cy="35007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減算記号 23"/>
          <p:cNvSpPr/>
          <p:nvPr/>
        </p:nvSpPr>
        <p:spPr>
          <a:xfrm>
            <a:off x="2787619" y="2851172"/>
            <a:ext cx="270714" cy="289132"/>
          </a:xfrm>
          <a:prstGeom prst="mathMin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4678220" y="2700008"/>
            <a:ext cx="778732" cy="5456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営業外収益</a:t>
            </a:r>
            <a:r>
              <a:rPr kumimoji="1" lang="en-US" altLang="ja-JP" sz="800" dirty="0" smtClean="0"/>
              <a:t>(</a:t>
            </a:r>
            <a:r>
              <a:rPr kumimoji="1" lang="ja-JP" altLang="en-US" sz="800" dirty="0" smtClean="0"/>
              <a:t>受取利息</a:t>
            </a:r>
            <a:r>
              <a:rPr kumimoji="1" lang="en-US" altLang="ja-JP" sz="800" dirty="0" smtClean="0"/>
              <a:t>)</a:t>
            </a:r>
            <a:endParaRPr kumimoji="1" lang="ja-JP" altLang="en-US" sz="800" dirty="0"/>
          </a:p>
        </p:txBody>
      </p:sp>
      <p:sp>
        <p:nvSpPr>
          <p:cNvPr id="28" name="角丸四角形 27"/>
          <p:cNvSpPr/>
          <p:nvPr/>
        </p:nvSpPr>
        <p:spPr>
          <a:xfrm>
            <a:off x="5744793" y="2683819"/>
            <a:ext cx="778732" cy="5456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smtClean="0"/>
              <a:t>営業外費用</a:t>
            </a:r>
            <a:r>
              <a:rPr lang="en-US" altLang="ja-JP" sz="800" dirty="0" smtClean="0"/>
              <a:t>(</a:t>
            </a:r>
            <a:r>
              <a:rPr lang="ja-JP" altLang="en-US" sz="800" dirty="0" smtClean="0"/>
              <a:t>借入</a:t>
            </a:r>
            <a:r>
              <a:rPr lang="ja-JP" altLang="en-US" sz="800" dirty="0"/>
              <a:t>利息</a:t>
            </a:r>
            <a:r>
              <a:rPr lang="en-US" altLang="ja-JP" sz="800" dirty="0" smtClean="0"/>
              <a:t>)</a:t>
            </a:r>
            <a:endParaRPr kumimoji="1" lang="ja-JP" altLang="en-US" sz="800" dirty="0"/>
          </a:p>
        </p:txBody>
      </p:sp>
      <p:sp>
        <p:nvSpPr>
          <p:cNvPr id="30" name="減算記号 29"/>
          <p:cNvSpPr/>
          <p:nvPr/>
        </p:nvSpPr>
        <p:spPr>
          <a:xfrm>
            <a:off x="5451005" y="2864673"/>
            <a:ext cx="299735" cy="289132"/>
          </a:xfrm>
          <a:prstGeom prst="mathMin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右矢印 32"/>
          <p:cNvSpPr/>
          <p:nvPr/>
        </p:nvSpPr>
        <p:spPr>
          <a:xfrm>
            <a:off x="1683947" y="2649020"/>
            <a:ext cx="299735" cy="46345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2761756" y="2497889"/>
            <a:ext cx="752663" cy="253916"/>
          </a:xfrm>
          <a:prstGeom prst="rect">
            <a:avLst/>
          </a:prstGeom>
          <a:noFill/>
        </p:spPr>
        <p:txBody>
          <a:bodyPr wrap="square" rtlCol="0">
            <a:spAutoFit/>
          </a:bodyPr>
          <a:lstStyle/>
          <a:p>
            <a:r>
              <a:rPr kumimoji="1" lang="ja-JP" altLang="en-US" sz="1050" dirty="0" smtClean="0"/>
              <a:t>営業利益</a:t>
            </a:r>
            <a:endParaRPr kumimoji="1" lang="ja-JP" altLang="en-US" sz="1050" dirty="0"/>
          </a:p>
        </p:txBody>
      </p:sp>
      <p:sp>
        <p:nvSpPr>
          <p:cNvPr id="41" name="円/楕円 40"/>
          <p:cNvSpPr/>
          <p:nvPr/>
        </p:nvSpPr>
        <p:spPr>
          <a:xfrm>
            <a:off x="131423" y="3546943"/>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目的</a:t>
            </a:r>
            <a:endParaRPr kumimoji="1" lang="ja-JP" altLang="en-US" sz="1200" dirty="0"/>
          </a:p>
        </p:txBody>
      </p:sp>
      <p:sp>
        <p:nvSpPr>
          <p:cNvPr id="42" name="円/楕円 41"/>
          <p:cNvSpPr/>
          <p:nvPr/>
        </p:nvSpPr>
        <p:spPr>
          <a:xfrm>
            <a:off x="131423" y="4351259"/>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smtClean="0"/>
              <a:t>研究</a:t>
            </a:r>
            <a:r>
              <a:rPr lang="ja-JP" altLang="en-US" sz="1200" dirty="0"/>
              <a:t>方法</a:t>
            </a:r>
            <a:endParaRPr kumimoji="1" lang="ja-JP" altLang="en-US" sz="1200" dirty="0"/>
          </a:p>
        </p:txBody>
      </p:sp>
      <p:sp>
        <p:nvSpPr>
          <p:cNvPr id="43" name="円/楕円 42"/>
          <p:cNvSpPr/>
          <p:nvPr/>
        </p:nvSpPr>
        <p:spPr>
          <a:xfrm>
            <a:off x="131423" y="5464643"/>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smtClean="0"/>
              <a:t>進捗</a:t>
            </a:r>
            <a:r>
              <a:rPr lang="ja-JP" altLang="en-US" sz="1200" dirty="0"/>
              <a:t>状況</a:t>
            </a:r>
            <a:endParaRPr kumimoji="1" lang="ja-JP" altLang="en-US" sz="1200" dirty="0"/>
          </a:p>
        </p:txBody>
      </p:sp>
      <p:sp>
        <p:nvSpPr>
          <p:cNvPr id="49" name="横巻き 48"/>
          <p:cNvSpPr/>
          <p:nvPr/>
        </p:nvSpPr>
        <p:spPr>
          <a:xfrm>
            <a:off x="1397407" y="882249"/>
            <a:ext cx="5094832" cy="1611952"/>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株価は企業全体の利益を意味している経常利益に大きく影響している。四季報に載っている経常利益の予測</a:t>
            </a:r>
            <a:r>
              <a:rPr lang="ja-JP" altLang="en-US" sz="1200" dirty="0"/>
              <a:t>と実際の数値が長期的に近い数値の場合、東洋</a:t>
            </a:r>
            <a:r>
              <a:rPr lang="ja-JP" altLang="en-US" sz="1200" dirty="0" smtClean="0"/>
              <a:t>経済社</a:t>
            </a:r>
            <a:r>
              <a:rPr lang="ja-JP" altLang="en-US" sz="1200" dirty="0"/>
              <a:t>は</a:t>
            </a:r>
            <a:r>
              <a:rPr lang="ja-JP" altLang="en-US" sz="1200" dirty="0" smtClean="0"/>
              <a:t>正確</a:t>
            </a:r>
            <a:r>
              <a:rPr lang="ja-JP" altLang="en-US" sz="1200" dirty="0"/>
              <a:t>な予測ができているという可能性が</a:t>
            </a:r>
            <a:r>
              <a:rPr lang="ja-JP" altLang="en-US" sz="1200" dirty="0" smtClean="0"/>
              <a:t>高い。四季報</a:t>
            </a:r>
            <a:r>
              <a:rPr lang="ja-JP" altLang="en-US" sz="1200" dirty="0"/>
              <a:t>に載っている経常</a:t>
            </a:r>
            <a:r>
              <a:rPr lang="ja-JP" altLang="en-US" sz="1200" dirty="0" smtClean="0"/>
              <a:t>利益予測から</a:t>
            </a:r>
            <a:r>
              <a:rPr lang="ja-JP" altLang="en-US" sz="1200" dirty="0"/>
              <a:t>、</a:t>
            </a:r>
            <a:r>
              <a:rPr lang="ja-JP" altLang="en-US" sz="1200" dirty="0" smtClean="0"/>
              <a:t>企業</a:t>
            </a:r>
            <a:r>
              <a:rPr lang="ja-JP" altLang="en-US" sz="1200" dirty="0"/>
              <a:t>の株価が</a:t>
            </a:r>
            <a:r>
              <a:rPr lang="ja-JP" altLang="en-US" sz="1200" dirty="0" smtClean="0"/>
              <a:t>予測できるのではないかと考えた。</a:t>
            </a:r>
            <a:endParaRPr lang="ja-JP" altLang="en-US" sz="1200" dirty="0"/>
          </a:p>
        </p:txBody>
      </p:sp>
      <p:sp>
        <p:nvSpPr>
          <p:cNvPr id="48" name="横巻き 47"/>
          <p:cNvSpPr/>
          <p:nvPr/>
        </p:nvSpPr>
        <p:spPr>
          <a:xfrm>
            <a:off x="1397407" y="3546943"/>
            <a:ext cx="5094832" cy="731998"/>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経常</a:t>
            </a:r>
            <a:r>
              <a:rPr lang="ja-JP" altLang="en-US" sz="1200" dirty="0"/>
              <a:t>利益の予測値と実際の数値と</a:t>
            </a:r>
            <a:r>
              <a:rPr lang="ja-JP" altLang="en-US" sz="1200" dirty="0" smtClean="0"/>
              <a:t>の乖離が少ない企業を調べる。</a:t>
            </a:r>
            <a:endParaRPr lang="en-US" altLang="ja-JP" sz="1200" dirty="0" smtClean="0"/>
          </a:p>
        </p:txBody>
      </p:sp>
      <p:sp>
        <p:nvSpPr>
          <p:cNvPr id="55" name="円/楕円 54"/>
          <p:cNvSpPr/>
          <p:nvPr/>
        </p:nvSpPr>
        <p:spPr>
          <a:xfrm>
            <a:off x="133787" y="8002024"/>
            <a:ext cx="1344772" cy="390779"/>
          </a:xfrm>
          <a:prstGeom prst="ellipse">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今後の課題</a:t>
            </a:r>
            <a:endParaRPr kumimoji="1" lang="ja-JP" altLang="en-US" sz="1200" dirty="0"/>
          </a:p>
        </p:txBody>
      </p:sp>
      <p:pic>
        <p:nvPicPr>
          <p:cNvPr id="57" name="図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0402" y="5921175"/>
            <a:ext cx="1602974" cy="1052488"/>
          </a:xfrm>
          <a:prstGeom prst="rect">
            <a:avLst/>
          </a:prstGeom>
        </p:spPr>
      </p:pic>
      <p:pic>
        <p:nvPicPr>
          <p:cNvPr id="59" name="図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0024" y="5921175"/>
            <a:ext cx="1479441" cy="1052488"/>
          </a:xfrm>
          <a:prstGeom prst="rect">
            <a:avLst/>
          </a:prstGeom>
        </p:spPr>
      </p:pic>
      <p:pic>
        <p:nvPicPr>
          <p:cNvPr id="60" name="図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0635" y="6982739"/>
            <a:ext cx="1479442" cy="1019285"/>
          </a:xfrm>
          <a:prstGeom prst="rect">
            <a:avLst/>
          </a:prstGeom>
        </p:spPr>
      </p:pic>
      <p:pic>
        <p:nvPicPr>
          <p:cNvPr id="61" name="図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0400" y="6974952"/>
            <a:ext cx="1602975" cy="1027072"/>
          </a:xfrm>
          <a:prstGeom prst="rect">
            <a:avLst/>
          </a:prstGeom>
        </p:spPr>
      </p:pic>
      <p:sp>
        <p:nvSpPr>
          <p:cNvPr id="63" name="フローチャート: 代替処理 62"/>
          <p:cNvSpPr/>
          <p:nvPr/>
        </p:nvSpPr>
        <p:spPr>
          <a:xfrm>
            <a:off x="5795863" y="5591221"/>
            <a:ext cx="432048" cy="21602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株価</a:t>
            </a:r>
            <a:endParaRPr kumimoji="1" lang="ja-JP" altLang="en-US" sz="800" dirty="0"/>
          </a:p>
        </p:txBody>
      </p:sp>
      <p:sp>
        <p:nvSpPr>
          <p:cNvPr id="64" name="フローチャート: 代替処理 63"/>
          <p:cNvSpPr/>
          <p:nvPr/>
        </p:nvSpPr>
        <p:spPr>
          <a:xfrm>
            <a:off x="3956647" y="5606919"/>
            <a:ext cx="1000180" cy="20329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経常利益</a:t>
            </a:r>
            <a:r>
              <a:rPr lang="ja-JP" altLang="en-US" sz="800" dirty="0" smtClean="0"/>
              <a:t>と予測値</a:t>
            </a:r>
            <a:endParaRPr kumimoji="1" lang="ja-JP" altLang="en-US" sz="800" dirty="0"/>
          </a:p>
        </p:txBody>
      </p:sp>
      <p:sp>
        <p:nvSpPr>
          <p:cNvPr id="72" name="横巻き 71"/>
          <p:cNvSpPr/>
          <p:nvPr/>
        </p:nvSpPr>
        <p:spPr>
          <a:xfrm>
            <a:off x="1397407" y="4245613"/>
            <a:ext cx="5094832" cy="1350010"/>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a:t>・東証一部に上場している企業約</a:t>
            </a:r>
            <a:r>
              <a:rPr lang="en-US" altLang="ja-JP" sz="1400" b="1" u="sng" dirty="0"/>
              <a:t>2000</a:t>
            </a:r>
            <a:r>
              <a:rPr lang="ja-JP" altLang="en-US" sz="1200" dirty="0"/>
              <a:t>の中から</a:t>
            </a:r>
            <a:r>
              <a:rPr lang="en-US" altLang="ja-JP" sz="1400" b="1" u="sng" dirty="0"/>
              <a:t>500</a:t>
            </a:r>
            <a:r>
              <a:rPr lang="ja-JP" altLang="en-US" sz="1200" dirty="0"/>
              <a:t>社を選択する</a:t>
            </a:r>
            <a:endParaRPr lang="en-US" altLang="ja-JP" sz="1200" dirty="0"/>
          </a:p>
          <a:p>
            <a:r>
              <a:rPr lang="ja-JP" altLang="en-US" sz="1200" dirty="0"/>
              <a:t>・選んだ企業の</a:t>
            </a:r>
            <a:r>
              <a:rPr lang="en-US" altLang="ja-JP" sz="1400" b="1" u="sng" dirty="0"/>
              <a:t>26</a:t>
            </a:r>
            <a:r>
              <a:rPr lang="ja-JP" altLang="en-US" sz="1200" dirty="0"/>
              <a:t>年間の経常利益と、予測データを取得する。</a:t>
            </a:r>
            <a:endParaRPr lang="en-US" altLang="ja-JP" sz="1200" dirty="0"/>
          </a:p>
          <a:p>
            <a:r>
              <a:rPr lang="ja-JP" altLang="en-US" sz="1200" dirty="0"/>
              <a:t>・予測データ</a:t>
            </a:r>
            <a:r>
              <a:rPr lang="ja-JP" altLang="en-US" sz="1200" dirty="0" smtClean="0"/>
              <a:t>から経常</a:t>
            </a:r>
            <a:r>
              <a:rPr lang="ja-JP" altLang="en-US" sz="1200" dirty="0"/>
              <a:t>利益を割り、その</a:t>
            </a:r>
            <a:r>
              <a:rPr lang="ja-JP" altLang="en-US" sz="1200" dirty="0" smtClean="0"/>
              <a:t>値の平均が</a:t>
            </a:r>
            <a:r>
              <a:rPr lang="en-US" altLang="ja-JP" sz="1400" b="1" u="sng" dirty="0"/>
              <a:t>1</a:t>
            </a:r>
            <a:r>
              <a:rPr lang="ja-JP" altLang="en-US" sz="1200" dirty="0"/>
              <a:t>に近かった企業を集計する</a:t>
            </a:r>
            <a:r>
              <a:rPr lang="ja-JP" altLang="en-US" sz="1200" dirty="0" smtClean="0"/>
              <a:t>。</a:t>
            </a:r>
            <a:endParaRPr lang="en-US" altLang="ja-JP" sz="1200" dirty="0"/>
          </a:p>
        </p:txBody>
      </p:sp>
      <p:sp>
        <p:nvSpPr>
          <p:cNvPr id="73" name="横巻き 72"/>
          <p:cNvSpPr/>
          <p:nvPr/>
        </p:nvSpPr>
        <p:spPr>
          <a:xfrm>
            <a:off x="27082" y="5578187"/>
            <a:ext cx="3613464" cy="2487985"/>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1200" dirty="0" smtClean="0"/>
              <a:t>65</a:t>
            </a:r>
            <a:r>
              <a:rPr lang="ja-JP" altLang="en-US" sz="1200" dirty="0" smtClean="0"/>
              <a:t>社の</a:t>
            </a:r>
            <a:r>
              <a:rPr lang="en-US" altLang="ja-JP" sz="1200" dirty="0" smtClean="0"/>
              <a:t>26</a:t>
            </a:r>
            <a:r>
              <a:rPr lang="ja-JP" altLang="en-US" sz="1200" dirty="0" smtClean="0"/>
              <a:t>年間の平均誤差結果</a:t>
            </a:r>
            <a:endParaRPr lang="en-US" altLang="ja-JP" sz="1200" dirty="0" smtClean="0"/>
          </a:p>
          <a:p>
            <a:endParaRPr lang="en-US" altLang="ja-JP" sz="1200" dirty="0" smtClean="0"/>
          </a:p>
          <a:p>
            <a:r>
              <a:rPr lang="ja-JP" altLang="en-US" sz="1200" dirty="0" smtClean="0"/>
              <a:t>誤差平均が</a:t>
            </a:r>
            <a:r>
              <a:rPr lang="en-US" altLang="ja-JP" sz="1200" dirty="0" smtClean="0"/>
              <a:t>0.0001~0.00099</a:t>
            </a:r>
            <a:r>
              <a:rPr lang="ja-JP" altLang="en-US" sz="1200" dirty="0" smtClean="0"/>
              <a:t>間の</a:t>
            </a:r>
            <a:r>
              <a:rPr lang="ja-JP" altLang="en-US" sz="1200" dirty="0" smtClean="0"/>
              <a:t>企業・・</a:t>
            </a:r>
            <a:r>
              <a:rPr lang="en-US" altLang="ja-JP" sz="1200" b="1" u="sng" dirty="0" smtClean="0"/>
              <a:t>2</a:t>
            </a:r>
            <a:r>
              <a:rPr lang="ja-JP" altLang="en-US" sz="1200" dirty="0" smtClean="0"/>
              <a:t>社</a:t>
            </a:r>
            <a:endParaRPr lang="en-US" altLang="ja-JP" sz="1200" dirty="0" smtClean="0"/>
          </a:p>
          <a:p>
            <a:r>
              <a:rPr lang="ja-JP" altLang="en-US" sz="1200" dirty="0" smtClean="0"/>
              <a:t>誤差</a:t>
            </a:r>
            <a:r>
              <a:rPr lang="ja-JP" altLang="en-US" sz="1200" dirty="0"/>
              <a:t>平均</a:t>
            </a:r>
            <a:r>
              <a:rPr lang="ja-JP" altLang="en-US" sz="1200" dirty="0" smtClean="0"/>
              <a:t>が</a:t>
            </a:r>
            <a:r>
              <a:rPr lang="en-US" altLang="ja-JP" sz="1200" dirty="0" smtClean="0"/>
              <a:t>0.001</a:t>
            </a:r>
            <a:r>
              <a:rPr lang="ja-JP" altLang="en-US" sz="1200" dirty="0" smtClean="0"/>
              <a:t>～</a:t>
            </a:r>
            <a:r>
              <a:rPr lang="en-US" altLang="ja-JP" sz="1200" dirty="0" smtClean="0"/>
              <a:t>0.0099</a:t>
            </a:r>
            <a:r>
              <a:rPr lang="ja-JP" altLang="en-US" sz="1200" dirty="0" smtClean="0"/>
              <a:t>間の企業</a:t>
            </a:r>
            <a:r>
              <a:rPr lang="ja-JP" altLang="en-US" sz="1200" dirty="0" smtClean="0"/>
              <a:t>・・・</a:t>
            </a:r>
            <a:r>
              <a:rPr lang="ja-JP" altLang="en-US" sz="1200" b="1" u="sng" dirty="0" smtClean="0"/>
              <a:t>７</a:t>
            </a:r>
            <a:r>
              <a:rPr lang="ja-JP" altLang="en-US" sz="1200" dirty="0" smtClean="0"/>
              <a:t>社</a:t>
            </a:r>
            <a:endParaRPr lang="en-US" altLang="ja-JP" sz="1200" dirty="0" smtClean="0"/>
          </a:p>
          <a:p>
            <a:r>
              <a:rPr lang="ja-JP" altLang="en-US" sz="1200" dirty="0" smtClean="0"/>
              <a:t>誤差</a:t>
            </a:r>
            <a:r>
              <a:rPr lang="ja-JP" altLang="en-US" sz="1200" dirty="0"/>
              <a:t>平均</a:t>
            </a:r>
            <a:r>
              <a:rPr lang="ja-JP" altLang="en-US" sz="1200" dirty="0" smtClean="0"/>
              <a:t>が</a:t>
            </a:r>
            <a:r>
              <a:rPr lang="en-US" altLang="ja-JP" sz="1200" dirty="0" smtClean="0"/>
              <a:t>0.01~0.099</a:t>
            </a:r>
            <a:r>
              <a:rPr lang="ja-JP" altLang="en-US" sz="1200" dirty="0" smtClean="0"/>
              <a:t>間の企業・・・・・・</a:t>
            </a:r>
            <a:r>
              <a:rPr lang="en-US" altLang="ja-JP" sz="1200" b="1" u="sng" dirty="0" smtClean="0"/>
              <a:t>27</a:t>
            </a:r>
            <a:r>
              <a:rPr lang="ja-JP" altLang="en-US" sz="1200" dirty="0" smtClean="0"/>
              <a:t>社</a:t>
            </a:r>
            <a:endParaRPr lang="en-US" altLang="ja-JP" sz="1200" dirty="0" smtClean="0"/>
          </a:p>
          <a:p>
            <a:r>
              <a:rPr lang="ja-JP" altLang="en-US" sz="1200" dirty="0" smtClean="0"/>
              <a:t>誤差</a:t>
            </a:r>
            <a:r>
              <a:rPr lang="ja-JP" altLang="en-US" sz="1200" dirty="0"/>
              <a:t>平均</a:t>
            </a:r>
            <a:r>
              <a:rPr lang="ja-JP" altLang="en-US" sz="1200" dirty="0" smtClean="0"/>
              <a:t>が</a:t>
            </a:r>
            <a:r>
              <a:rPr lang="en-US" altLang="ja-JP" sz="1200" dirty="0" smtClean="0"/>
              <a:t>0.1~0.99</a:t>
            </a:r>
            <a:r>
              <a:rPr lang="ja-JP" altLang="en-US" sz="1200" dirty="0" smtClean="0"/>
              <a:t>間の企業・・・・・・・・</a:t>
            </a:r>
            <a:r>
              <a:rPr lang="en-US" altLang="ja-JP" sz="1200" b="1" u="sng" dirty="0" smtClean="0"/>
              <a:t>29</a:t>
            </a:r>
            <a:r>
              <a:rPr lang="ja-JP" altLang="en-US" sz="1200" dirty="0" smtClean="0"/>
              <a:t>社</a:t>
            </a:r>
            <a:endParaRPr lang="en-US" altLang="ja-JP" sz="1200" dirty="0" smtClean="0"/>
          </a:p>
          <a:p>
            <a:endParaRPr lang="en-US" altLang="ja-JP" sz="1200" dirty="0"/>
          </a:p>
          <a:p>
            <a:r>
              <a:rPr lang="ja-JP" altLang="en-US" sz="1200" dirty="0" smtClean="0"/>
              <a:t>平均誤差が</a:t>
            </a:r>
            <a:r>
              <a:rPr lang="en-US" altLang="ja-JP" sz="1200" dirty="0" smtClean="0"/>
              <a:t>0.01~0.099</a:t>
            </a:r>
            <a:r>
              <a:rPr lang="ja-JP" altLang="en-US" sz="1200" dirty="0" smtClean="0"/>
              <a:t>間にある小型モーターを造っている</a:t>
            </a:r>
            <a:r>
              <a:rPr lang="en-US" altLang="ja-JP" sz="1200" dirty="0" smtClean="0"/>
              <a:t>2</a:t>
            </a:r>
            <a:r>
              <a:rPr lang="ja-JP" altLang="en-US" sz="1200" dirty="0" smtClean="0"/>
              <a:t>社は経常利益と株価の動き方が似ている傾向がわかった。</a:t>
            </a:r>
            <a:endParaRPr lang="en-US" altLang="ja-JP" sz="1200" dirty="0"/>
          </a:p>
        </p:txBody>
      </p:sp>
      <p:sp>
        <p:nvSpPr>
          <p:cNvPr id="74" name="横巻き 73"/>
          <p:cNvSpPr/>
          <p:nvPr/>
        </p:nvSpPr>
        <p:spPr>
          <a:xfrm>
            <a:off x="375560" y="8330744"/>
            <a:ext cx="5645728" cy="731998"/>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経常利益と予測データの取得効率が向上する手法を考え、サンプル数を増やす事。</a:t>
            </a:r>
            <a:endParaRPr lang="en-US" altLang="ja-JP" sz="1200" dirty="0" smtClean="0"/>
          </a:p>
        </p:txBody>
      </p:sp>
    </p:spTree>
    <p:extLst>
      <p:ext uri="{BB962C8B-B14F-4D97-AF65-F5344CB8AC3E}">
        <p14:creationId xmlns:p14="http://schemas.microsoft.com/office/powerpoint/2010/main" val="374481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6d89bb2a-4450-43fc-9411-d137bcd99cec"/>
</p:tagLst>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1505</TotalTime>
  <Words>312</Words>
  <Application>Microsoft Office PowerPoint</Application>
  <PresentationFormat>画面に合わせる (4:3)</PresentationFormat>
  <Paragraphs>30</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Century Gothic</vt:lpstr>
      <vt:lpstr>飛行機雲</vt:lpstr>
      <vt:lpstr>経常利益の予測と実数値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A1ポスターの印刷方法</dc:title>
  <dc:creator>yabuki</dc:creator>
  <cp:lastModifiedBy>oki</cp:lastModifiedBy>
  <cp:revision>66</cp:revision>
  <cp:lastPrinted>2016-12-13T12:37:14Z</cp:lastPrinted>
  <dcterms:created xsi:type="dcterms:W3CDTF">2012-12-05T03:44:33Z</dcterms:created>
  <dcterms:modified xsi:type="dcterms:W3CDTF">2016-12-13T22:10:07Z</dcterms:modified>
</cp:coreProperties>
</file>