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70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7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83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0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6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8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4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04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576-7822-4A1D-B0FB-44D582297103}" type="datetimeFigureOut">
              <a:rPr kumimoji="1" lang="ja-JP" altLang="en-US" smtClean="0"/>
              <a:t>2018/2/3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8CD0-BAB0-4A02-832D-4F8090961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97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92382" y="1101436"/>
            <a:ext cx="9407236" cy="1120054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Twitter</a:t>
            </a:r>
            <a:r>
              <a:rPr kumimoji="1" lang="ja-JP" altLang="en-US" sz="4000" dirty="0" smtClean="0"/>
              <a:t>におけるデマ拡散のシミュレーション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200" dirty="0" smtClean="0"/>
              <a:t>プロジェクトマネジメントコース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矢吹研究室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川崎貴雅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651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10 </a:t>
            </a:r>
            <a:r>
              <a:rPr lang="ja-JP" altLang="en-US" sz="3200" dirty="0"/>
              <a:t>人でのシミュレーションのメンバ全てが</a:t>
            </a:r>
            <a:r>
              <a:rPr lang="ja-JP" altLang="en-US" sz="3200" dirty="0" smtClean="0"/>
              <a:t>ツイート</a:t>
            </a:r>
            <a:r>
              <a:rPr lang="ja-JP" altLang="en-US" sz="3200" dirty="0"/>
              <a:t>を確認できるようになるのは互いに</a:t>
            </a:r>
            <a:r>
              <a:rPr lang="ja-JP" altLang="en-US" sz="3200" dirty="0" smtClean="0"/>
              <a:t>繋がってる</a:t>
            </a:r>
            <a:r>
              <a:rPr lang="ja-JP" altLang="en-US" sz="3200" dirty="0"/>
              <a:t>確率が</a:t>
            </a:r>
            <a:r>
              <a:rPr lang="en-US" altLang="ja-JP" sz="3200" dirty="0"/>
              <a:t>0.5 </a:t>
            </a:r>
            <a:r>
              <a:rPr lang="ja-JP" altLang="en-US" sz="3200" dirty="0"/>
              <a:t>で</a:t>
            </a:r>
            <a:r>
              <a:rPr lang="en-US" altLang="ja-JP" sz="3200" dirty="0"/>
              <a:t>RT </a:t>
            </a:r>
            <a:r>
              <a:rPr lang="ja-JP" altLang="en-US" sz="3200" dirty="0" smtClean="0"/>
              <a:t>する確率</a:t>
            </a:r>
            <a:r>
              <a:rPr lang="ja-JP" altLang="en-US" sz="3200" dirty="0"/>
              <a:t>が</a:t>
            </a:r>
            <a:r>
              <a:rPr lang="en-US" altLang="ja-JP" sz="3200" dirty="0"/>
              <a:t>0.6 </a:t>
            </a:r>
            <a:r>
              <a:rPr lang="ja-JP" altLang="en-US" sz="3200" dirty="0"/>
              <a:t>のときで</a:t>
            </a:r>
            <a:r>
              <a:rPr lang="ja-JP" altLang="en-US" sz="3200" dirty="0" smtClean="0"/>
              <a:t>ある</a:t>
            </a:r>
            <a:r>
              <a:rPr lang="ja-JP" altLang="en-US" sz="3200" dirty="0"/>
              <a:t>．この場合フォローしている人間は</a:t>
            </a:r>
            <a:r>
              <a:rPr lang="en-US" altLang="ja-JP" sz="3200" dirty="0"/>
              <a:t>5 </a:t>
            </a:r>
            <a:r>
              <a:rPr lang="ja-JP" altLang="en-US" sz="3200" dirty="0"/>
              <a:t>人で，</a:t>
            </a:r>
            <a:r>
              <a:rPr lang="ja-JP" altLang="en-US" sz="3200" dirty="0" smtClean="0"/>
              <a:t>その</a:t>
            </a:r>
            <a:r>
              <a:rPr lang="ja-JP" altLang="en-US" sz="3200" dirty="0"/>
              <a:t>中で</a:t>
            </a:r>
            <a:r>
              <a:rPr lang="en-US" altLang="ja-JP" sz="3200" dirty="0"/>
              <a:t>3 </a:t>
            </a:r>
            <a:r>
              <a:rPr lang="ja-JP" altLang="en-US" sz="3200" dirty="0"/>
              <a:t>人の人間が</a:t>
            </a:r>
            <a:r>
              <a:rPr lang="en-US" altLang="ja-JP" sz="3200" dirty="0"/>
              <a:t>RT </a:t>
            </a:r>
            <a:r>
              <a:rPr lang="ja-JP" altLang="en-US" sz="3200" dirty="0"/>
              <a:t>をすると考えられる．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03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本研究では</a:t>
            </a:r>
            <a:r>
              <a:rPr kumimoji="1" lang="en-US" altLang="ja-JP" sz="3200" dirty="0" smtClean="0"/>
              <a:t>1</a:t>
            </a:r>
            <a:r>
              <a:rPr lang="ja-JP" altLang="en-US" sz="3200" dirty="0"/>
              <a:t>日のツイート数の</a:t>
            </a:r>
            <a:r>
              <a:rPr lang="ja-JP" altLang="en-US" sz="3200" dirty="0" smtClean="0"/>
              <a:t>分布とツイート</a:t>
            </a:r>
            <a:r>
              <a:rPr lang="ja-JP" altLang="en-US" sz="3200" dirty="0"/>
              <a:t>拡散の</a:t>
            </a:r>
            <a:r>
              <a:rPr lang="ja-JP" altLang="en-US" sz="3200" dirty="0" smtClean="0"/>
              <a:t>シミュレート手法</a:t>
            </a:r>
            <a:r>
              <a:rPr lang="ja-JP" altLang="en-US" sz="3200" dirty="0"/>
              <a:t>の確立を行った</a:t>
            </a:r>
            <a:r>
              <a:rPr lang="ja-JP" altLang="en-US" sz="3200" dirty="0" smtClean="0"/>
              <a:t>．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日</a:t>
            </a:r>
            <a:r>
              <a:rPr lang="ja-JP" altLang="en-US" sz="3200" dirty="0"/>
              <a:t>あたりの</a:t>
            </a:r>
            <a:r>
              <a:rPr lang="en-US" altLang="ja-JP" sz="3200" dirty="0"/>
              <a:t>RT </a:t>
            </a:r>
            <a:r>
              <a:rPr lang="ja-JP" altLang="en-US" sz="3200" dirty="0"/>
              <a:t>数の分布と</a:t>
            </a:r>
            <a:r>
              <a:rPr lang="en-US" altLang="ja-JP" sz="3200" dirty="0"/>
              <a:t>1 </a:t>
            </a:r>
            <a:r>
              <a:rPr lang="ja-JP" altLang="en-US" sz="3200" dirty="0"/>
              <a:t>ユーザの</a:t>
            </a:r>
            <a:r>
              <a:rPr lang="ja-JP" altLang="en-US" sz="3200" dirty="0" smtClean="0"/>
              <a:t>フォロー</a:t>
            </a:r>
            <a:r>
              <a:rPr lang="ja-JP" altLang="en-US" sz="3200" dirty="0"/>
              <a:t>人数の平均が</a:t>
            </a:r>
            <a:r>
              <a:rPr lang="ja-JP" altLang="en-US" sz="3200" dirty="0" smtClean="0"/>
              <a:t>取得を行うことが出来なかったため現実近いシミュレーションを行うことは出来なかった．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314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Twitter</a:t>
            </a:r>
            <a:r>
              <a:rPr kumimoji="1" lang="ja-JP" altLang="en-US" sz="3200" dirty="0" smtClean="0"/>
              <a:t>がスマホの普及によって良くも悪くも社会に影響を与えている．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悪い影響のデマをシミュレーションで行えれば，対策が出来るのではないかと考えた．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1754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421923"/>
            <a:ext cx="10515600" cy="3433763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現実のデマ拡散に近い状況を再現できるシミュレーションの開発を行うことである．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197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デマの</a:t>
            </a:r>
            <a:r>
              <a:rPr lang="ja-JP" altLang="en-US" sz="3200" dirty="0"/>
              <a:t>拡散をシミュレートするため</a:t>
            </a:r>
            <a:r>
              <a:rPr lang="ja-JP" altLang="en-US" sz="3200" dirty="0" smtClean="0"/>
              <a:t>に以下の</a:t>
            </a:r>
            <a:r>
              <a:rPr lang="en-US" altLang="ja-JP" sz="3200" dirty="0" smtClean="0"/>
              <a:t>4</a:t>
            </a:r>
            <a:r>
              <a:rPr lang="ja-JP" altLang="en-US" sz="3200" dirty="0" smtClean="0"/>
              <a:t>つが必要である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シミュレート手法の確立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つぶやきの頻度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 smtClean="0"/>
              <a:t>RT</a:t>
            </a:r>
            <a:r>
              <a:rPr lang="ja-JP" altLang="en-US" sz="3200" dirty="0" smtClean="0"/>
              <a:t>の頻度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 smtClean="0"/>
              <a:t>ユーザー同士によるネットワークの作成</a:t>
            </a: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endParaRPr lang="ja-JP" altLang="en-US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923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シミュレート手法の確立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手法確立のため，ネットワークをランダムグラフで再現した</a:t>
            </a:r>
            <a:r>
              <a:rPr kumimoji="1" lang="en-US" altLang="ja-JP" sz="3200" dirty="0" smtClean="0"/>
              <a:t>RT</a:t>
            </a:r>
            <a:r>
              <a:rPr kumimoji="1" lang="ja-JP" altLang="en-US" sz="3200" dirty="0" smtClean="0"/>
              <a:t>の拡散シミュレーションを行う．</a:t>
            </a:r>
            <a:endParaRPr kumimoji="1" lang="ja-JP" altLang="en-US" sz="3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2866380"/>
            <a:ext cx="4760939" cy="322523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639896" y="6111082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：全体の数を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で作成したランダムグラフ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81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つぶやきの頻度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 smtClean="0"/>
              <a:t>TwitterAPI</a:t>
            </a:r>
            <a:r>
              <a:rPr kumimoji="1" lang="ja-JP" altLang="en-US" sz="3200" dirty="0" smtClean="0"/>
              <a:t>等を使い集めたデータを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日のツイート数やフォロー数，フォロワー数を</a:t>
            </a:r>
            <a:r>
              <a:rPr kumimoji="1" lang="en-US" altLang="ja-JP" sz="3200" dirty="0" smtClean="0"/>
              <a:t>CSV</a:t>
            </a:r>
            <a:r>
              <a:rPr kumimoji="1" lang="ja-JP" altLang="en-US" sz="3200" dirty="0" smtClean="0"/>
              <a:t>ファイルにした物が図</a:t>
            </a:r>
            <a:r>
              <a:rPr kumimoji="1" lang="en-US" altLang="ja-JP" sz="3200" dirty="0" smtClean="0"/>
              <a:t>3</a:t>
            </a:r>
            <a:r>
              <a:rPr kumimoji="1" lang="ja-JP" altLang="en-US" sz="3200" dirty="0" smtClean="0"/>
              <a:t>である．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91" y="2954892"/>
            <a:ext cx="6308814" cy="33322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465071" y="6426884"/>
            <a:ext cx="655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2:TwitterAPI</a:t>
            </a:r>
            <a:r>
              <a:rPr kumimoji="1" lang="ja-JP" altLang="en-US" dirty="0" smtClean="0"/>
              <a:t>で取得したデータを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ファイルのしたデータの一部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5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つぶやきの頻度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先ほど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データを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日のツイートの数が多い人に修正などを行い，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日のツイート数の分布を出す．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14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日あたり</a:t>
            </a:r>
            <a:r>
              <a:rPr lang="ja-JP" altLang="en-US" sz="3200" dirty="0"/>
              <a:t>のツイート数の確率分布を描くと</a:t>
            </a:r>
            <a:r>
              <a:rPr lang="ja-JP" altLang="en-US" sz="3200" dirty="0" smtClean="0"/>
              <a:t>図</a:t>
            </a:r>
            <a:r>
              <a:rPr lang="en-US" altLang="ja-JP" sz="3200" dirty="0" smtClean="0"/>
              <a:t>3</a:t>
            </a:r>
            <a:r>
              <a:rPr lang="ja-JP" altLang="en-US" sz="3200" dirty="0" err="1" smtClean="0"/>
              <a:t>のように</a:t>
            </a:r>
            <a:r>
              <a:rPr lang="ja-JP" altLang="en-US" sz="3200" dirty="0"/>
              <a:t>なる</a:t>
            </a:r>
            <a:r>
              <a:rPr lang="ja-JP" altLang="en-US" sz="3200" dirty="0" smtClean="0"/>
              <a:t>．</a:t>
            </a:r>
            <a:endParaRPr lang="en-US" altLang="ja-JP" sz="3200" dirty="0" smtClean="0"/>
          </a:p>
          <a:p>
            <a:r>
              <a:rPr lang="ja-JP" altLang="en-US" sz="3200" dirty="0" smtClean="0"/>
              <a:t>図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にフィット</a:t>
            </a:r>
            <a:r>
              <a:rPr lang="ja-JP" altLang="en-US" sz="3200" dirty="0"/>
              <a:t>する</a:t>
            </a:r>
            <a:r>
              <a:rPr lang="ja-JP" altLang="en-US" sz="3200" dirty="0" smtClean="0"/>
              <a:t>関数は</a:t>
            </a:r>
            <a:r>
              <a:rPr lang="en-US" altLang="ja-JP" sz="3200" i="1" dirty="0" smtClean="0"/>
              <a:t>C</a:t>
            </a:r>
            <a:r>
              <a:rPr lang="en-US" altLang="ja-JP" sz="3200" dirty="0"/>
              <a:t>=(1 + </a:t>
            </a:r>
            <a:r>
              <a:rPr lang="en-US" altLang="ja-JP" sz="3200" dirty="0" err="1" smtClean="0"/>
              <a:t>exp</a:t>
            </a:r>
            <a:r>
              <a:rPr lang="en-US" altLang="ja-JP" sz="3200" dirty="0" smtClean="0"/>
              <a:t>(t-1))</a:t>
            </a:r>
            <a:r>
              <a:rPr lang="ja-JP" altLang="en-US" sz="3200" dirty="0"/>
              <a:t>（</a:t>
            </a:r>
            <a:r>
              <a:rPr lang="en-US" altLang="ja-JP" sz="3200" i="1" dirty="0"/>
              <a:t>C </a:t>
            </a:r>
            <a:r>
              <a:rPr lang="ja-JP" altLang="en-US" sz="3200" dirty="0"/>
              <a:t>は定数）</a:t>
            </a:r>
            <a:r>
              <a:rPr lang="ja-JP" altLang="en-US" sz="3200" dirty="0" smtClean="0"/>
              <a:t>であり，全確率</a:t>
            </a:r>
            <a:r>
              <a:rPr lang="ja-JP" altLang="en-US" sz="3200" dirty="0"/>
              <a:t>が</a:t>
            </a:r>
            <a:r>
              <a:rPr lang="en-US" altLang="ja-JP" sz="3200" dirty="0"/>
              <a:t>1 </a:t>
            </a:r>
            <a:r>
              <a:rPr lang="ja-JP" altLang="en-US" sz="3200" dirty="0"/>
              <a:t>になるように</a:t>
            </a:r>
            <a:r>
              <a:rPr lang="en-US" altLang="ja-JP" sz="3200" i="1" dirty="0"/>
              <a:t>C </a:t>
            </a:r>
            <a:r>
              <a:rPr lang="en-US" altLang="ja-JP" sz="3200" dirty="0"/>
              <a:t>= 1= log(1 + </a:t>
            </a:r>
            <a:r>
              <a:rPr lang="en-US" altLang="ja-JP" sz="3200" i="1" dirty="0"/>
              <a:t>e</a:t>
            </a:r>
            <a:r>
              <a:rPr lang="en-US" altLang="ja-JP" sz="3200" dirty="0"/>
              <a:t>) </a:t>
            </a:r>
            <a:r>
              <a:rPr lang="ja-JP" altLang="en-US" sz="3200" dirty="0"/>
              <a:t>と</a:t>
            </a:r>
            <a:r>
              <a:rPr lang="ja-JP" altLang="en-US" sz="3200" dirty="0" smtClean="0"/>
              <a:t>した時，ツイート数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期待値は約</a:t>
            </a:r>
            <a:r>
              <a:rPr lang="en-US" altLang="ja-JP" sz="3200" dirty="0"/>
              <a:t>1:38 </a:t>
            </a:r>
            <a:r>
              <a:rPr lang="ja-JP" altLang="en-US" sz="3200" dirty="0"/>
              <a:t>となった．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90" y="3889247"/>
            <a:ext cx="4086202" cy="256198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54120" y="6451236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3:1</a:t>
            </a:r>
            <a:r>
              <a:rPr kumimoji="1" lang="ja-JP" altLang="en-US" dirty="0" smtClean="0"/>
              <a:t>日当たりのツイート</a:t>
            </a:r>
            <a:r>
              <a:rPr lang="ja-JP" altLang="en-US" dirty="0" smtClean="0"/>
              <a:t>数の確率分布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500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また</a:t>
            </a:r>
            <a:r>
              <a:rPr lang="ja-JP" altLang="en-US" dirty="0"/>
              <a:t>グループ構築にランダムグラフを使った</a:t>
            </a:r>
            <a:r>
              <a:rPr lang="ja-JP" altLang="en-US" dirty="0" smtClean="0"/>
              <a:t>ツイート</a:t>
            </a:r>
            <a:r>
              <a:rPr lang="ja-JP" altLang="en-US" dirty="0"/>
              <a:t>拡散のシュミレート</a:t>
            </a:r>
            <a:r>
              <a:rPr lang="ja-JP" altLang="en-US" dirty="0" smtClean="0"/>
              <a:t>手法の確立</a:t>
            </a:r>
            <a:r>
              <a:rPr lang="en-US" altLang="ja-JP" dirty="0" smtClean="0"/>
              <a:t>(</a:t>
            </a:r>
            <a:r>
              <a:rPr lang="ja-JP" altLang="en-US" dirty="0" smtClean="0"/>
              <a:t>図</a:t>
            </a:r>
            <a:r>
              <a:rPr lang="en-US" altLang="ja-JP" dirty="0" smtClean="0"/>
              <a:t>4</a:t>
            </a:r>
            <a:r>
              <a:rPr lang="ja-JP" altLang="en-US" dirty="0" err="1" smtClean="0"/>
              <a:t>のように</a:t>
            </a:r>
            <a:r>
              <a:rPr lang="ja-JP" altLang="en-US" dirty="0" smtClean="0"/>
              <a:t>シミュレーション結果出せるようになった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が出来た．</a:t>
            </a:r>
            <a:endParaRPr lang="en-US" altLang="ja-JP" dirty="0"/>
          </a:p>
          <a:p>
            <a:r>
              <a:rPr lang="ja-JP" altLang="en-US" dirty="0" smtClean="0"/>
              <a:t>しかし</a:t>
            </a:r>
            <a:r>
              <a:rPr lang="en-US" altLang="ja-JP" dirty="0" smtClean="0"/>
              <a:t>1 </a:t>
            </a:r>
            <a:r>
              <a:rPr lang="ja-JP" altLang="en-US" dirty="0"/>
              <a:t>日あたりの</a:t>
            </a:r>
            <a:r>
              <a:rPr lang="en-US" altLang="ja-JP" dirty="0"/>
              <a:t>RT </a:t>
            </a:r>
            <a:r>
              <a:rPr lang="ja-JP" altLang="en-US" dirty="0"/>
              <a:t>数の分布と</a:t>
            </a:r>
            <a:r>
              <a:rPr lang="en-US" altLang="ja-JP" dirty="0"/>
              <a:t>1 </a:t>
            </a:r>
            <a:r>
              <a:rPr lang="ja-JP" altLang="en-US" dirty="0"/>
              <a:t>ユーザのフォロー</a:t>
            </a:r>
            <a:r>
              <a:rPr lang="ja-JP" altLang="en-US" dirty="0" smtClean="0"/>
              <a:t>人数</a:t>
            </a:r>
            <a:r>
              <a:rPr lang="ja-JP" altLang="en-US" dirty="0"/>
              <a:t>の平均が出せなかったため現実的な</a:t>
            </a:r>
            <a:r>
              <a:rPr lang="ja-JP" altLang="en-US" dirty="0" smtClean="0"/>
              <a:t>シミュレーション</a:t>
            </a:r>
            <a:r>
              <a:rPr lang="ja-JP" altLang="en-US" dirty="0"/>
              <a:t>を行うことはできなかった</a:t>
            </a:r>
            <a:r>
              <a:rPr lang="ja-JP" altLang="en-US" dirty="0" smtClean="0"/>
              <a:t>．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12" y="3985959"/>
            <a:ext cx="5599176" cy="243484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6390" y="6310682"/>
            <a:ext cx="1119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4:</a:t>
            </a:r>
            <a:r>
              <a:rPr kumimoji="1" lang="ja-JP" altLang="en-US" dirty="0" smtClean="0"/>
              <a:t>ランダムグラフを使ったシミュレーション結果</a:t>
            </a:r>
            <a:r>
              <a:rPr kumimoji="1" lang="en-US" altLang="ja-JP" dirty="0" smtClean="0"/>
              <a:t>(n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を見た人数，</a:t>
            </a:r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はフォローする確率，</a:t>
            </a:r>
            <a:r>
              <a:rPr kumimoji="1" lang="en-US" altLang="ja-JP" dirty="0" smtClean="0"/>
              <a:t>q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する確率のグラフ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26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489</Words>
  <Application>Microsoft Office PowerPoint</Application>
  <PresentationFormat>ワイド画面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Twitterにおけるデマ拡散のシミュレーション</vt:lpstr>
      <vt:lpstr>背景</vt:lpstr>
      <vt:lpstr>目的</vt:lpstr>
      <vt:lpstr>手法</vt:lpstr>
      <vt:lpstr>シミュレート手法の確立</vt:lpstr>
      <vt:lpstr>つぶやきの頻度1</vt:lpstr>
      <vt:lpstr>つぶやきの頻度2</vt:lpstr>
      <vt:lpstr>結果</vt:lpstr>
      <vt:lpstr>結果</vt:lpstr>
      <vt:lpstr>考察</vt:lpstr>
      <vt:lpstr>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Twitterにおけるデマ拡散のシミュレーション</dc:title>
  <dc:creator>川崎貴雅</dc:creator>
  <cp:lastModifiedBy>川崎貴雅</cp:lastModifiedBy>
  <cp:revision>25</cp:revision>
  <dcterms:created xsi:type="dcterms:W3CDTF">2018-02-01T06:43:06Z</dcterms:created>
  <dcterms:modified xsi:type="dcterms:W3CDTF">2018-02-02T15:11:17Z</dcterms:modified>
</cp:coreProperties>
</file>