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</p:sldIdLst>
  <p:sldSz cx="21383625" cy="30275213"/>
  <p:notesSz cx="6858000" cy="9144000"/>
  <p:defaultTextStyle>
    <a:defPPr>
      <a:defRPr lang="ja-JP"/>
    </a:defPPr>
    <a:lvl1pPr marL="0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kumimoji="1"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33" autoAdjust="0"/>
  </p:normalViewPr>
  <p:slideViewPr>
    <p:cSldViewPr snapToGrid="0">
      <p:cViewPr>
        <p:scale>
          <a:sx n="30" d="100"/>
          <a:sy n="30" d="100"/>
        </p:scale>
        <p:origin x="38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再生数の累積①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Sheet1!$B$2:$H$2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Sheet1!$B$3:$H$3</c:f>
              <c:numCache>
                <c:formatCode>General</c:formatCode>
                <c:ptCount val="7"/>
                <c:pt idx="0">
                  <c:v>37</c:v>
                </c:pt>
                <c:pt idx="1">
                  <c:v>1246</c:v>
                </c:pt>
                <c:pt idx="2">
                  <c:v>4190</c:v>
                </c:pt>
                <c:pt idx="3">
                  <c:v>8017</c:v>
                </c:pt>
                <c:pt idx="4">
                  <c:v>13557</c:v>
                </c:pt>
                <c:pt idx="5">
                  <c:v>19942</c:v>
                </c:pt>
                <c:pt idx="6">
                  <c:v>27176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9131248"/>
        <c:axId val="341754120"/>
      </c:lineChart>
      <c:catAx>
        <c:axId val="29913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41754120"/>
        <c:crosses val="autoZero"/>
        <c:auto val="1"/>
        <c:lblAlgn val="ctr"/>
        <c:lblOffset val="100"/>
        <c:noMultiLvlLbl val="0"/>
      </c:catAx>
      <c:valAx>
        <c:axId val="341754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913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ツイート数の累積③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Sheet1!$B$6:$H$6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Sheet1!$B$7:$H$7</c:f>
              <c:numCache>
                <c:formatCode>General</c:formatCode>
                <c:ptCount val="7"/>
                <c:pt idx="0">
                  <c:v>2</c:v>
                </c:pt>
                <c:pt idx="1">
                  <c:v>12</c:v>
                </c:pt>
                <c:pt idx="2">
                  <c:v>24</c:v>
                </c:pt>
                <c:pt idx="3">
                  <c:v>44</c:v>
                </c:pt>
                <c:pt idx="4">
                  <c:v>62</c:v>
                </c:pt>
                <c:pt idx="5">
                  <c:v>89</c:v>
                </c:pt>
                <c:pt idx="6">
                  <c:v>129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8135112"/>
        <c:axId val="298133544"/>
      </c:lineChart>
      <c:catAx>
        <c:axId val="298135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8133544"/>
        <c:crosses val="autoZero"/>
        <c:auto val="1"/>
        <c:lblAlgn val="ctr"/>
        <c:lblOffset val="100"/>
        <c:noMultiLvlLbl val="0"/>
      </c:catAx>
      <c:valAx>
        <c:axId val="298133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8135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再生数の増加②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Sheet1!$B$4:$H$4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Sheet1!$B$5:$H$5</c:f>
              <c:numCache>
                <c:formatCode>General</c:formatCode>
                <c:ptCount val="7"/>
                <c:pt idx="0">
                  <c:v>37</c:v>
                </c:pt>
                <c:pt idx="1">
                  <c:v>1209</c:v>
                </c:pt>
                <c:pt idx="2">
                  <c:v>2944</c:v>
                </c:pt>
                <c:pt idx="3">
                  <c:v>3827</c:v>
                </c:pt>
                <c:pt idx="4">
                  <c:v>5540</c:v>
                </c:pt>
                <c:pt idx="5">
                  <c:v>6385</c:v>
                </c:pt>
                <c:pt idx="6">
                  <c:v>7234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0118528"/>
        <c:axId val="460120096"/>
      </c:barChart>
      <c:catAx>
        <c:axId val="46011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0120096"/>
        <c:crosses val="autoZero"/>
        <c:auto val="1"/>
        <c:lblAlgn val="ctr"/>
        <c:lblOffset val="100"/>
        <c:noMultiLvlLbl val="0"/>
      </c:catAx>
      <c:valAx>
        <c:axId val="46012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011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ツイート数の増加④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Sheet1!$B$8:$H$8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</c:numCache>
            </c:numRef>
          </c:cat>
          <c:val>
            <c:numRef>
              <c:f>Sheet1!$B$9:$H$9</c:f>
              <c:numCache>
                <c:formatCode>General</c:formatCode>
                <c:ptCount val="7"/>
                <c:pt idx="0">
                  <c:v>2</c:v>
                </c:pt>
                <c:pt idx="1">
                  <c:v>10</c:v>
                </c:pt>
                <c:pt idx="2">
                  <c:v>12</c:v>
                </c:pt>
                <c:pt idx="3">
                  <c:v>20</c:v>
                </c:pt>
                <c:pt idx="4">
                  <c:v>18</c:v>
                </c:pt>
                <c:pt idx="5">
                  <c:v>27</c:v>
                </c:pt>
                <c:pt idx="6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1756080"/>
        <c:axId val="341757648"/>
      </c:barChart>
      <c:catAx>
        <c:axId val="34175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41757648"/>
        <c:crosses val="autoZero"/>
        <c:auto val="1"/>
        <c:lblAlgn val="ctr"/>
        <c:lblOffset val="100"/>
        <c:noMultiLvlLbl val="0"/>
      </c:catAx>
      <c:valAx>
        <c:axId val="34175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4175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9404941"/>
            <a:ext cx="18176081" cy="648954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7544" y="17155954"/>
            <a:ext cx="14968538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19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1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3128" y="1212415"/>
            <a:ext cx="4811316" cy="2583204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9181" y="1212415"/>
            <a:ext cx="14077553" cy="2583204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05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159" y="19454630"/>
            <a:ext cx="18176081" cy="6012994"/>
          </a:xfrm>
        </p:spPr>
        <p:txBody>
          <a:bodyPr anchor="t"/>
          <a:lstStyle>
            <a:lvl1pPr algn="l">
              <a:defRPr sz="9354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689159" y="12831929"/>
            <a:ext cx="18176081" cy="6622701"/>
          </a:xfrm>
        </p:spPr>
        <p:txBody>
          <a:bodyPr anchor="b"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9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69181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870010" y="7064219"/>
            <a:ext cx="9444434" cy="19980241"/>
          </a:xfrm>
        </p:spPr>
        <p:txBody>
          <a:bodyPr/>
          <a:lstStyle>
            <a:lvl1pPr>
              <a:defRPr sz="6548"/>
            </a:lvl1pPr>
            <a:lvl2pPr>
              <a:defRPr sz="5612"/>
            </a:lvl2pPr>
            <a:lvl3pPr>
              <a:defRPr sz="4677"/>
            </a:lvl3pPr>
            <a:lvl4pPr>
              <a:defRPr sz="4209"/>
            </a:lvl4pPr>
            <a:lvl5pPr>
              <a:defRPr sz="4209"/>
            </a:lvl5pPr>
            <a:lvl6pPr>
              <a:defRPr sz="4209"/>
            </a:lvl6pPr>
            <a:lvl7pPr>
              <a:defRPr sz="4209"/>
            </a:lvl7pPr>
            <a:lvl8pPr>
              <a:defRPr sz="4209"/>
            </a:lvl8pPr>
            <a:lvl9pPr>
              <a:defRPr sz="42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069181" y="6776884"/>
            <a:ext cx="9448148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069181" y="9601167"/>
            <a:ext cx="9448148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0862586" y="6776884"/>
            <a:ext cx="9451859" cy="282428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0862586" y="9601167"/>
            <a:ext cx="9451859" cy="17443290"/>
          </a:xfrm>
        </p:spPr>
        <p:txBody>
          <a:bodyPr/>
          <a:lstStyle>
            <a:lvl1pPr>
              <a:defRPr sz="5612"/>
            </a:lvl1pPr>
            <a:lvl2pPr>
              <a:defRPr sz="4677"/>
            </a:lvl2pPr>
            <a:lvl3pPr>
              <a:defRPr sz="4209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0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183" y="1205402"/>
            <a:ext cx="7035065" cy="5129967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60404" y="1205404"/>
            <a:ext cx="11954040" cy="25839056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69183" y="6335371"/>
            <a:ext cx="7035065" cy="20709089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6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340" y="21192649"/>
            <a:ext cx="12830175" cy="2501912"/>
          </a:xfrm>
        </p:spPr>
        <p:txBody>
          <a:bodyPr anchor="b"/>
          <a:lstStyle>
            <a:lvl1pPr algn="l">
              <a:defRPr sz="4677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191340" y="2705146"/>
            <a:ext cx="12830175" cy="18165128"/>
          </a:xfrm>
        </p:spPr>
        <p:txBody>
          <a:bodyPr rtlCol="0">
            <a:normAutofit/>
          </a:bodyPr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pPr lvl="0"/>
            <a:r>
              <a:rPr lang="ja-JP" altLang="en-US" noProof="0" smtClean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191340" y="23694561"/>
            <a:ext cx="12830175" cy="3553130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7A58FD-EF7A-4BF1-AE4A-3BD5BDDA297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55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069181" y="1212412"/>
            <a:ext cx="19245263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1069181" y="7064219"/>
            <a:ext cx="19245263" cy="199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6918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7A58FD-EF7A-4BF1-AE4A-3BD5BDDA2978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7306072" y="28060639"/>
            <a:ext cx="67714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806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5324931" y="28060639"/>
            <a:ext cx="4989513" cy="1611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80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1E837C-DC4B-4F58-8CC3-A9D2EB43D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11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1069162" rtl="0" eaLnBrk="1" fontAlgn="base" hangingPunct="1">
        <a:spcBef>
          <a:spcPct val="0"/>
        </a:spcBef>
        <a:spcAft>
          <a:spcPct val="0"/>
        </a:spcAft>
        <a:defRPr kumimoji="1" sz="10289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1069162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2138324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3207487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4276649" algn="ctr" defTabSz="1069162" rtl="0" eaLnBrk="1" fontAlgn="base" hangingPunct="1">
        <a:spcBef>
          <a:spcPct val="0"/>
        </a:spcBef>
        <a:spcAft>
          <a:spcPct val="0"/>
        </a:spcAft>
        <a:defRPr kumimoji="1" sz="10289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801872" indent="-801872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7483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1737389" indent="-668226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106916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1069162" rtl="0" eaLnBrk="1" latinLnBrk="0" hangingPunct="1">
        <a:spcBef>
          <a:spcPct val="20000"/>
        </a:spcBef>
        <a:buFont typeface="Arial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chart" Target="../charts/chart1.xml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1" y="-304800"/>
            <a:ext cx="21383624" cy="30275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3772" y="707144"/>
            <a:ext cx="18176081" cy="763734"/>
          </a:xfrm>
        </p:spPr>
        <p:txBody>
          <a:bodyPr>
            <a:noAutofit/>
          </a:bodyPr>
          <a:lstStyle/>
          <a:p>
            <a:r>
              <a:rPr lang="ja-JP" altLang="en-US" sz="7200" dirty="0" smtClean="0"/>
              <a:t>ニコニコ</a:t>
            </a:r>
            <a:r>
              <a:rPr lang="ja-JP" altLang="en-US" sz="7200" dirty="0"/>
              <a:t>動画のカテゴリ合算毎時総合ランキングの順位と</a:t>
            </a:r>
            <a:r>
              <a:rPr lang="en-US" altLang="ja-JP" sz="7200" dirty="0" smtClean="0"/>
              <a:t>Twitter</a:t>
            </a:r>
            <a:r>
              <a:rPr lang="ja-JP" altLang="en-US" sz="7200" dirty="0"/>
              <a:t>のツイート数の相関性</a:t>
            </a:r>
            <a:endParaRPr kumimoji="1" lang="ja-JP" altLang="en-US" sz="7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98993" y="2493836"/>
            <a:ext cx="15859125" cy="1125521"/>
          </a:xfrm>
        </p:spPr>
        <p:txBody>
          <a:bodyPr/>
          <a:lstStyle/>
          <a:p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コース　矢吹研究室　</a:t>
            </a:r>
            <a:r>
              <a:rPr kumimoji="1" lang="en-US" altLang="ja-JP" sz="6000" dirty="0" smtClean="0">
                <a:solidFill>
                  <a:schemeClr val="tx1"/>
                </a:solidFill>
                <a:latin typeface="+mj-ea"/>
                <a:ea typeface="+mj-ea"/>
              </a:rPr>
              <a:t>1342073  </a:t>
            </a:r>
            <a:r>
              <a:rPr kumimoji="1" lang="ja-JP" altLang="en-US" sz="6000" dirty="0" smtClean="0">
                <a:solidFill>
                  <a:schemeClr val="tx1"/>
                </a:solidFill>
                <a:latin typeface="+mj-ea"/>
                <a:ea typeface="+mj-ea"/>
              </a:rPr>
              <a:t>杉山喜彦</a:t>
            </a:r>
            <a:endParaRPr kumimoji="1" lang="ja-JP" altLang="en-US" sz="6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78319" y="4345320"/>
            <a:ext cx="19493891" cy="10814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endParaRPr lang="ja-JP" altLang="en-US" sz="5801" dirty="0"/>
          </a:p>
        </p:txBody>
      </p:sp>
      <p:sp>
        <p:nvSpPr>
          <p:cNvPr id="33" name="角丸四角形 32"/>
          <p:cNvSpPr/>
          <p:nvPr/>
        </p:nvSpPr>
        <p:spPr>
          <a:xfrm>
            <a:off x="1491486" y="3125165"/>
            <a:ext cx="2978850" cy="12201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801" dirty="0"/>
              <a:t>背景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778319" y="16694795"/>
            <a:ext cx="8428248" cy="2089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ja-JP" altLang="en-US" sz="4000" dirty="0"/>
              <a:t>ニコニコ動画のカテゴリ合算毎時総合ランキングの順位と</a:t>
            </a:r>
            <a:r>
              <a:rPr lang="en-US" altLang="ja-JP" sz="4000" dirty="0" smtClean="0"/>
              <a:t>Twitter</a:t>
            </a:r>
            <a:r>
              <a:rPr lang="ja-JP" altLang="en-US" sz="4000" dirty="0"/>
              <a:t>のツイート数との相関性があるかを調べる．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973806" y="15458977"/>
            <a:ext cx="2978850" cy="12201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801" dirty="0"/>
              <a:t>目的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778320" y="20319590"/>
            <a:ext cx="9700737" cy="9119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ja-JP" sz="5801" dirty="0"/>
          </a:p>
        </p:txBody>
      </p:sp>
      <p:sp>
        <p:nvSpPr>
          <p:cNvPr id="44" name="正方形/長方形 43"/>
          <p:cNvSpPr/>
          <p:nvPr/>
        </p:nvSpPr>
        <p:spPr>
          <a:xfrm>
            <a:off x="10955781" y="16569581"/>
            <a:ext cx="9316428" cy="3087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ja-JP" altLang="en-US" sz="4000" dirty="0"/>
              <a:t>ニコニコ動画のカテゴリ合算毎時総合ランキングから</a:t>
            </a:r>
            <a:r>
              <a:rPr lang="en-US" altLang="ja-JP" sz="4000" dirty="0"/>
              <a:t>1</a:t>
            </a:r>
            <a:r>
              <a:rPr lang="ja-JP" altLang="en-US" sz="4000" dirty="0"/>
              <a:t>時間毎の再生数を記録することができた．</a:t>
            </a:r>
            <a:r>
              <a:rPr lang="en-US" altLang="ja-JP" sz="4000" dirty="0"/>
              <a:t>Twitter</a:t>
            </a:r>
            <a:r>
              <a:rPr lang="ja-JP" altLang="en-US" sz="4000" dirty="0"/>
              <a:t>のツイート数を収集する</a:t>
            </a:r>
            <a:r>
              <a:rPr lang="en-US" altLang="ja-JP" sz="4000" dirty="0"/>
              <a:t>API</a:t>
            </a:r>
            <a:r>
              <a:rPr lang="ja-JP" altLang="en-US" sz="4000" dirty="0"/>
              <a:t>が使用できるかを確認し，データを収集する．</a:t>
            </a:r>
            <a:endParaRPr lang="en-US" altLang="ja-JP" sz="4000" dirty="0"/>
          </a:p>
        </p:txBody>
      </p:sp>
      <p:sp>
        <p:nvSpPr>
          <p:cNvPr id="45" name="角丸四角形 44"/>
          <p:cNvSpPr/>
          <p:nvPr/>
        </p:nvSpPr>
        <p:spPr>
          <a:xfrm>
            <a:off x="10955781" y="15518769"/>
            <a:ext cx="5969642" cy="102901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801" dirty="0"/>
              <a:t>現在の進歩状況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10979022" y="21053507"/>
            <a:ext cx="9407088" cy="8385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914491" indent="-914491">
              <a:buFont typeface="+mj-lt"/>
              <a:buAutoNum type="arabicPeriod"/>
            </a:pPr>
            <a:r>
              <a:rPr lang="ja-JP" altLang="en-US" sz="4000" dirty="0"/>
              <a:t>ニコニコ動画のランキングの</a:t>
            </a:r>
            <a:r>
              <a:rPr lang="en-US" altLang="ja-JP" sz="4000" dirty="0"/>
              <a:t>101</a:t>
            </a:r>
            <a:r>
              <a:rPr lang="ja-JP" altLang="en-US" sz="4000" dirty="0"/>
              <a:t>位以下のデータを取ることができるかを確認する．</a:t>
            </a:r>
            <a:endParaRPr lang="en-US" altLang="ja-JP" sz="4000" dirty="0"/>
          </a:p>
          <a:p>
            <a:pPr marL="914491" indent="-914491">
              <a:buFont typeface="+mj-lt"/>
              <a:buAutoNum type="arabicPeriod"/>
            </a:pPr>
            <a:r>
              <a:rPr lang="en-US" altLang="ja-JP" sz="4000" dirty="0" smtClean="0"/>
              <a:t>Twitter</a:t>
            </a:r>
            <a:r>
              <a:rPr lang="ja-JP" altLang="en-US" sz="4000" dirty="0"/>
              <a:t>のツイート数を収集する</a:t>
            </a:r>
            <a:r>
              <a:rPr lang="en-US" altLang="ja-JP" sz="4000" dirty="0"/>
              <a:t>API</a:t>
            </a:r>
            <a:r>
              <a:rPr lang="ja-JP" altLang="en-US" sz="4000" dirty="0"/>
              <a:t>の使用ができるかを確認する．</a:t>
            </a:r>
            <a:endParaRPr lang="en-US" altLang="ja-JP" sz="4000" dirty="0"/>
          </a:p>
          <a:p>
            <a:pPr marL="914491" indent="-914491">
              <a:buFont typeface="+mj-lt"/>
              <a:buAutoNum type="arabicPeriod"/>
            </a:pPr>
            <a:r>
              <a:rPr lang="ja-JP" altLang="en-US" sz="4000" dirty="0"/>
              <a:t>データの収集を行い①，②，③，④の４種類のグラフをそれぞれ</a:t>
            </a:r>
            <a:r>
              <a:rPr lang="en-US" altLang="ja-JP" sz="4000" dirty="0"/>
              <a:t>100</a:t>
            </a:r>
            <a:r>
              <a:rPr lang="ja-JP" altLang="en-US" sz="4000" dirty="0"/>
              <a:t>以上作成して比較を行う．</a:t>
            </a:r>
            <a:endParaRPr lang="en-US" altLang="ja-JP" sz="4000" dirty="0"/>
          </a:p>
          <a:p>
            <a:pPr marL="914491" indent="-914491">
              <a:buFont typeface="+mj-lt"/>
              <a:buAutoNum type="arabicPeriod"/>
            </a:pPr>
            <a:r>
              <a:rPr lang="ja-JP" altLang="en-US" sz="4000" dirty="0"/>
              <a:t>この分析結果からニコニコ動画のランキングの順位と</a:t>
            </a:r>
            <a:r>
              <a:rPr lang="en-US" altLang="ja-JP" sz="4000" dirty="0" smtClean="0"/>
              <a:t>Twitter</a:t>
            </a:r>
            <a:r>
              <a:rPr lang="ja-JP" altLang="en-US" sz="4000" dirty="0"/>
              <a:t>のツイート数との間に，相関性があるかないかを判断する．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10979022" y="19833353"/>
            <a:ext cx="4603878" cy="12201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801" dirty="0"/>
              <a:t>今後の計画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880960" y="20506339"/>
            <a:ext cx="4340010" cy="24092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/>
              <a:t>ニコニコ動画のランキングの</a:t>
            </a:r>
            <a:r>
              <a:rPr lang="en-US" altLang="ja-JP" sz="3600" dirty="0"/>
              <a:t>1</a:t>
            </a:r>
            <a:r>
              <a:rPr lang="ja-JP" altLang="en-US" sz="3600" dirty="0"/>
              <a:t>位から</a:t>
            </a:r>
            <a:r>
              <a:rPr lang="en-US" altLang="ja-JP" sz="3600" dirty="0"/>
              <a:t>100</a:t>
            </a:r>
            <a:r>
              <a:rPr lang="ja-JP" altLang="en-US" sz="3600" dirty="0"/>
              <a:t>位までの動画の再生数を抜き出す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5546536" y="20506339"/>
            <a:ext cx="4561856" cy="242059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600" dirty="0" smtClean="0"/>
              <a:t>Twitter</a:t>
            </a:r>
            <a:r>
              <a:rPr lang="ja-JP" altLang="en-US" sz="3600" dirty="0"/>
              <a:t>で動画の名前をツイート検索し，１時間毎にツイート数を抜き出す</a:t>
            </a:r>
          </a:p>
        </p:txBody>
      </p:sp>
      <p:sp>
        <p:nvSpPr>
          <p:cNvPr id="52" name="角丸四角形 51"/>
          <p:cNvSpPr/>
          <p:nvPr/>
        </p:nvSpPr>
        <p:spPr>
          <a:xfrm>
            <a:off x="1028341" y="27409356"/>
            <a:ext cx="9239310" cy="18067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/>
              <a:t>ニコニコ動画のランキングと</a:t>
            </a:r>
            <a:r>
              <a:rPr lang="en-US" altLang="ja-JP" sz="3600" dirty="0" smtClean="0"/>
              <a:t>Twitter</a:t>
            </a:r>
            <a:r>
              <a:rPr lang="ja-JP" altLang="en-US" sz="3600" dirty="0"/>
              <a:t>のツイート数との相関性があるか</a:t>
            </a:r>
            <a:endParaRPr lang="en-US" altLang="ja-JP" sz="3600" dirty="0"/>
          </a:p>
        </p:txBody>
      </p:sp>
      <p:sp>
        <p:nvSpPr>
          <p:cNvPr id="55" name="角丸四角形 54"/>
          <p:cNvSpPr/>
          <p:nvPr/>
        </p:nvSpPr>
        <p:spPr>
          <a:xfrm>
            <a:off x="889690" y="19079333"/>
            <a:ext cx="3249820" cy="12201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801" dirty="0"/>
              <a:t>研究方法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1028341" y="7645211"/>
            <a:ext cx="19070380" cy="13564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54" tIns="45727" rIns="91454" bIns="457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4000" dirty="0" smtClean="0"/>
              <a:t>ランキング</a:t>
            </a:r>
            <a:r>
              <a:rPr lang="ja-JP" altLang="en-US" sz="4000" dirty="0"/>
              <a:t>を上げるために投稿者が動画の説明欄</a:t>
            </a:r>
            <a:r>
              <a:rPr lang="ja-JP" altLang="en-US" sz="4000" dirty="0" smtClean="0"/>
              <a:t>に</a:t>
            </a:r>
            <a:r>
              <a:rPr lang="ja-JP" altLang="en-US" sz="4000" dirty="0"/>
              <a:t>自身</a:t>
            </a:r>
            <a:r>
              <a:rPr lang="ja-JP" altLang="en-US" sz="4000" dirty="0" smtClean="0"/>
              <a:t>の</a:t>
            </a:r>
            <a:r>
              <a:rPr lang="en-US" altLang="ja-JP" sz="4000" dirty="0"/>
              <a:t>Twitter </a:t>
            </a:r>
            <a:r>
              <a:rPr lang="ja-JP" altLang="en-US" sz="4000" dirty="0" smtClean="0"/>
              <a:t>のユーザー名</a:t>
            </a:r>
            <a:r>
              <a:rPr lang="ja-JP" altLang="en-US" sz="4000" dirty="0"/>
              <a:t>を</a:t>
            </a:r>
            <a:r>
              <a:rPr lang="ja-JP" altLang="en-US" sz="4000" dirty="0" smtClean="0"/>
              <a:t>貼</a:t>
            </a:r>
            <a:r>
              <a:rPr lang="ja-JP" altLang="en-US" sz="4000" dirty="0" smtClean="0"/>
              <a:t>っ</a:t>
            </a:r>
            <a:r>
              <a:rPr lang="ja-JP" altLang="en-US" sz="4000" dirty="0" smtClean="0"/>
              <a:t>て</a:t>
            </a:r>
            <a:r>
              <a:rPr lang="ja-JP" altLang="en-US" sz="4000" dirty="0"/>
              <a:t>いた．</a:t>
            </a:r>
            <a:endParaRPr lang="en-US" altLang="ja-JP" sz="4000" dirty="0"/>
          </a:p>
        </p:txBody>
      </p:sp>
      <p:sp>
        <p:nvSpPr>
          <p:cNvPr id="10" name="角丸四角形 9"/>
          <p:cNvSpPr/>
          <p:nvPr/>
        </p:nvSpPr>
        <p:spPr>
          <a:xfrm>
            <a:off x="1028341" y="11358989"/>
            <a:ext cx="9271383" cy="33322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 smtClean="0"/>
              <a:t>そこ</a:t>
            </a:r>
            <a:r>
              <a:rPr lang="ja-JP" altLang="en-US" sz="4000" dirty="0"/>
              <a:t>で私はニコニコ</a:t>
            </a:r>
            <a:r>
              <a:rPr lang="ja-JP" altLang="en-US" sz="4000" dirty="0" smtClean="0"/>
              <a:t>動画の</a:t>
            </a:r>
            <a:r>
              <a:rPr lang="ja-JP" altLang="en-US" sz="4000" dirty="0"/>
              <a:t>カテゴリ合算毎時総合ランキングと</a:t>
            </a:r>
            <a:r>
              <a:rPr lang="en-US" altLang="ja-JP" sz="4000" dirty="0" smtClean="0"/>
              <a:t>Twitter </a:t>
            </a:r>
            <a:r>
              <a:rPr lang="ja-JP" altLang="en-US" sz="4000" dirty="0"/>
              <a:t>の</a:t>
            </a:r>
            <a:r>
              <a:rPr lang="ja-JP" altLang="en-US" sz="4000" dirty="0" smtClean="0"/>
              <a:t>ツイート数</a:t>
            </a:r>
            <a:r>
              <a:rPr lang="ja-JP" altLang="en-US" sz="4000" dirty="0"/>
              <a:t>には相関性があると考えた．</a:t>
            </a:r>
            <a:endParaRPr kumimoji="1" lang="ja-JP" altLang="en-US" sz="4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170" y="9111652"/>
            <a:ext cx="9469551" cy="5927151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>
            <a:off x="9729261" y="9924520"/>
            <a:ext cx="19571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463231" y="9517772"/>
            <a:ext cx="7214661" cy="9581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ja-JP" altLang="en-US" sz="4000" dirty="0" smtClean="0"/>
              <a:t>この欄にユーザー名があります．</a:t>
            </a:r>
            <a:endParaRPr kumimoji="1" lang="ja-JP" altLang="en-US" sz="4000" dirty="0"/>
          </a:p>
        </p:txBody>
      </p:sp>
      <p:graphicFrame>
        <p:nvGraphicFramePr>
          <p:cNvPr id="30" name="グラフ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314243"/>
              </p:ext>
            </p:extLst>
          </p:nvPr>
        </p:nvGraphicFramePr>
        <p:xfrm>
          <a:off x="1673558" y="23034979"/>
          <a:ext cx="3296920" cy="1746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グラフ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226742"/>
              </p:ext>
            </p:extLst>
          </p:nvPr>
        </p:nvGraphicFramePr>
        <p:xfrm>
          <a:off x="6207885" y="23165092"/>
          <a:ext cx="3303822" cy="1662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グラフ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339221"/>
              </p:ext>
            </p:extLst>
          </p:nvPr>
        </p:nvGraphicFramePr>
        <p:xfrm>
          <a:off x="1686251" y="25222802"/>
          <a:ext cx="3547412" cy="1828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グラフ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456744"/>
              </p:ext>
            </p:extLst>
          </p:nvPr>
        </p:nvGraphicFramePr>
        <p:xfrm>
          <a:off x="6367764" y="25320130"/>
          <a:ext cx="3143943" cy="183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角丸四角形 7"/>
          <p:cNvSpPr/>
          <p:nvPr/>
        </p:nvSpPr>
        <p:spPr>
          <a:xfrm>
            <a:off x="4280234" y="4819435"/>
            <a:ext cx="6640143" cy="23945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4000" dirty="0"/>
              <a:t>ニコニコ動画とは，株式会社ドワンゴが運営・</a:t>
            </a:r>
            <a:r>
              <a:rPr lang="ja-JP" altLang="en-US" sz="4000" dirty="0" smtClean="0"/>
              <a:t>提供</a:t>
            </a:r>
            <a:r>
              <a:rPr lang="ja-JP" altLang="en-US" sz="4000" dirty="0"/>
              <a:t>している動画共有サービスである</a:t>
            </a:r>
            <a:endParaRPr kumimoji="1" lang="ja-JP" altLang="en-US" sz="4000" dirty="0"/>
          </a:p>
        </p:txBody>
      </p:sp>
      <p:sp>
        <p:nvSpPr>
          <p:cNvPr id="36" name="角丸四角形 35"/>
          <p:cNvSpPr/>
          <p:nvPr/>
        </p:nvSpPr>
        <p:spPr>
          <a:xfrm>
            <a:off x="13422086" y="4654804"/>
            <a:ext cx="6676635" cy="26907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000" dirty="0"/>
              <a:t>Twitter </a:t>
            </a:r>
            <a:r>
              <a:rPr lang="ja-JP" altLang="en-US" sz="4000" dirty="0"/>
              <a:t>は，「ツイート」と称される</a:t>
            </a:r>
            <a:r>
              <a:rPr lang="en-US" altLang="ja-JP" sz="4000" dirty="0"/>
              <a:t>140 </a:t>
            </a:r>
            <a:r>
              <a:rPr lang="ja-JP" altLang="en-US" sz="4000" dirty="0"/>
              <a:t>文字</a:t>
            </a:r>
            <a:r>
              <a:rPr lang="ja-JP" altLang="en-US" sz="4000" dirty="0" smtClean="0"/>
              <a:t>以内の</a:t>
            </a:r>
            <a:r>
              <a:rPr lang="ja-JP" altLang="en-US" sz="4000" dirty="0"/>
              <a:t>短文の投稿を共有するウェブ上の情報</a:t>
            </a:r>
            <a:r>
              <a:rPr lang="ja-JP" altLang="en-US" sz="4000" dirty="0" smtClean="0"/>
              <a:t>サービスで</a:t>
            </a:r>
            <a:r>
              <a:rPr lang="ja-JP" altLang="en-US" sz="4000" dirty="0"/>
              <a:t>ある．</a:t>
            </a:r>
            <a:endParaRPr kumimoji="1" lang="ja-JP" altLang="en-US" sz="4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170" y="4522349"/>
            <a:ext cx="3000302" cy="300030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88" y="5429234"/>
            <a:ext cx="2857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2" id="{6F9EBA26-69F1-4317-BBCB-21FFFE2458B2}" vid="{4A997A54-B57D-41B5-85CB-D10BAC1246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テーマ2</Template>
  <TotalTime>3760</TotalTime>
  <Words>341</Words>
  <Application>Microsoft Office PowerPoint</Application>
  <PresentationFormat>ユーザー設定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テーマ2</vt:lpstr>
      <vt:lpstr>ニコニコ動画のカテゴリ合算毎時総合ランキングの順位とTwitterのツイート数の相関性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koike</dc:creator>
  <cp:lastModifiedBy>sugiyama</cp:lastModifiedBy>
  <cp:revision>86</cp:revision>
  <dcterms:created xsi:type="dcterms:W3CDTF">2014-12-16T10:11:28Z</dcterms:created>
  <dcterms:modified xsi:type="dcterms:W3CDTF">2016-10-11T09:58:12Z</dcterms:modified>
</cp:coreProperties>
</file>