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notesMasterIdLst>
    <p:notesMasterId r:id="rId3"/>
  </p:notesMasterIdLst>
  <p:sldIdLst>
    <p:sldId id="258" r:id="rId2"/>
  </p:sldIdLst>
  <p:sldSz cx="21386800" cy="30279975"/>
  <p:notesSz cx="6858000" cy="9144000"/>
  <p:defaultTextStyle>
    <a:defPPr>
      <a:defRPr lang="ja-JP"/>
    </a:defPPr>
    <a:lvl1pPr marL="0" algn="l" defTabSz="3055193" rtl="0" eaLnBrk="1" latinLnBrk="0" hangingPunct="1">
      <a:defRPr kumimoji="1" sz="6000" kern="1200">
        <a:solidFill>
          <a:schemeClr val="tx1"/>
        </a:solidFill>
        <a:latin typeface="+mn-lt"/>
        <a:ea typeface="+mn-ea"/>
        <a:cs typeface="+mn-cs"/>
      </a:defRPr>
    </a:lvl1pPr>
    <a:lvl2pPr marL="1527597" algn="l" defTabSz="3055193" rtl="0" eaLnBrk="1" latinLnBrk="0" hangingPunct="1">
      <a:defRPr kumimoji="1" sz="6000" kern="1200">
        <a:solidFill>
          <a:schemeClr val="tx1"/>
        </a:solidFill>
        <a:latin typeface="+mn-lt"/>
        <a:ea typeface="+mn-ea"/>
        <a:cs typeface="+mn-cs"/>
      </a:defRPr>
    </a:lvl2pPr>
    <a:lvl3pPr marL="3055193" algn="l" defTabSz="3055193" rtl="0" eaLnBrk="1" latinLnBrk="0" hangingPunct="1">
      <a:defRPr kumimoji="1" sz="6000" kern="1200">
        <a:solidFill>
          <a:schemeClr val="tx1"/>
        </a:solidFill>
        <a:latin typeface="+mn-lt"/>
        <a:ea typeface="+mn-ea"/>
        <a:cs typeface="+mn-cs"/>
      </a:defRPr>
    </a:lvl3pPr>
    <a:lvl4pPr marL="4582790" algn="l" defTabSz="3055193" rtl="0" eaLnBrk="1" latinLnBrk="0" hangingPunct="1">
      <a:defRPr kumimoji="1" sz="6000" kern="1200">
        <a:solidFill>
          <a:schemeClr val="tx1"/>
        </a:solidFill>
        <a:latin typeface="+mn-lt"/>
        <a:ea typeface="+mn-ea"/>
        <a:cs typeface="+mn-cs"/>
      </a:defRPr>
    </a:lvl4pPr>
    <a:lvl5pPr marL="6110387" algn="l" defTabSz="3055193" rtl="0" eaLnBrk="1" latinLnBrk="0" hangingPunct="1">
      <a:defRPr kumimoji="1" sz="6000" kern="1200">
        <a:solidFill>
          <a:schemeClr val="tx1"/>
        </a:solidFill>
        <a:latin typeface="+mn-lt"/>
        <a:ea typeface="+mn-ea"/>
        <a:cs typeface="+mn-cs"/>
      </a:defRPr>
    </a:lvl5pPr>
    <a:lvl6pPr marL="7637983" algn="l" defTabSz="3055193" rtl="0" eaLnBrk="1" latinLnBrk="0" hangingPunct="1">
      <a:defRPr kumimoji="1" sz="6000" kern="1200">
        <a:solidFill>
          <a:schemeClr val="tx1"/>
        </a:solidFill>
        <a:latin typeface="+mn-lt"/>
        <a:ea typeface="+mn-ea"/>
        <a:cs typeface="+mn-cs"/>
      </a:defRPr>
    </a:lvl6pPr>
    <a:lvl7pPr marL="9165580" algn="l" defTabSz="3055193" rtl="0" eaLnBrk="1" latinLnBrk="0" hangingPunct="1">
      <a:defRPr kumimoji="1" sz="6000" kern="1200">
        <a:solidFill>
          <a:schemeClr val="tx1"/>
        </a:solidFill>
        <a:latin typeface="+mn-lt"/>
        <a:ea typeface="+mn-ea"/>
        <a:cs typeface="+mn-cs"/>
      </a:defRPr>
    </a:lvl7pPr>
    <a:lvl8pPr marL="10693176" algn="l" defTabSz="3055193" rtl="0" eaLnBrk="1" latinLnBrk="0" hangingPunct="1">
      <a:defRPr kumimoji="1" sz="6000" kern="1200">
        <a:solidFill>
          <a:schemeClr val="tx1"/>
        </a:solidFill>
        <a:latin typeface="+mn-lt"/>
        <a:ea typeface="+mn-ea"/>
        <a:cs typeface="+mn-cs"/>
      </a:defRPr>
    </a:lvl8pPr>
    <a:lvl9pPr marL="12220773" algn="l" defTabSz="3055193" rtl="0" eaLnBrk="1" latinLnBrk="0" hangingPunct="1">
      <a:defRPr kumimoji="1"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8E757"/>
    <a:srgbClr val="FFFF66"/>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11" autoAdjust="0"/>
  </p:normalViewPr>
  <p:slideViewPr>
    <p:cSldViewPr>
      <p:cViewPr>
        <p:scale>
          <a:sx n="60" d="100"/>
          <a:sy n="60" d="100"/>
        </p:scale>
        <p:origin x="192" y="-636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0B599-C87A-4859-9283-A97598826292}" type="datetimeFigureOut">
              <a:rPr kumimoji="1" lang="ja-JP" altLang="en-US" smtClean="0"/>
              <a:t>2016/10/11</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D5126-FBD9-48D0-AE4D-CD7F139093EE}" type="slidenum">
              <a:rPr kumimoji="1" lang="ja-JP" altLang="en-US" smtClean="0"/>
              <a:t>‹#›</a:t>
            </a:fld>
            <a:endParaRPr kumimoji="1" lang="ja-JP" altLang="en-US"/>
          </a:p>
        </p:txBody>
      </p:sp>
    </p:spTree>
    <p:extLst>
      <p:ext uri="{BB962C8B-B14F-4D97-AF65-F5344CB8AC3E}">
        <p14:creationId xmlns:p14="http://schemas.microsoft.com/office/powerpoint/2010/main" val="38393272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ED5126-FBD9-48D0-AE4D-CD7F139093EE}" type="slidenum">
              <a:rPr kumimoji="1" lang="ja-JP" altLang="en-US" smtClean="0"/>
              <a:t>1</a:t>
            </a:fld>
            <a:endParaRPr kumimoji="1" lang="ja-JP" altLang="en-US"/>
          </a:p>
        </p:txBody>
      </p:sp>
    </p:spTree>
    <p:extLst>
      <p:ext uri="{BB962C8B-B14F-4D97-AF65-F5344CB8AC3E}">
        <p14:creationId xmlns:p14="http://schemas.microsoft.com/office/powerpoint/2010/main" val="412000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10138928" y="5165570"/>
            <a:ext cx="11261364" cy="2204902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247564" y="2355111"/>
            <a:ext cx="14395190" cy="13794215"/>
          </a:xfrm>
        </p:spPr>
        <p:txBody>
          <a:bodyPr anchor="b">
            <a:normAutofit/>
          </a:bodyPr>
          <a:lstStyle>
            <a:lvl1pPr algn="l">
              <a:defRPr sz="10291">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47563" y="16971745"/>
            <a:ext cx="11587440" cy="8448484"/>
          </a:xfrm>
        </p:spPr>
        <p:txBody>
          <a:bodyPr anchor="t">
            <a:normAutofit/>
          </a:bodyPr>
          <a:lstStyle>
            <a:lvl1pPr marL="0" indent="0" algn="l">
              <a:buNone/>
              <a:defRPr sz="4678">
                <a:solidFill>
                  <a:schemeClr val="bg2">
                    <a:lumMod val="75000"/>
                  </a:schemeClr>
                </a:solidFill>
              </a:defRPr>
            </a:lvl1pPr>
            <a:lvl2pPr marL="1069345" indent="0" algn="ctr">
              <a:buNone/>
              <a:defRPr>
                <a:solidFill>
                  <a:schemeClr val="tx1">
                    <a:tint val="75000"/>
                  </a:schemeClr>
                </a:solidFill>
              </a:defRPr>
            </a:lvl2pPr>
            <a:lvl3pPr marL="2138690" indent="0" algn="ctr">
              <a:buNone/>
              <a:defRPr>
                <a:solidFill>
                  <a:schemeClr val="tx1">
                    <a:tint val="75000"/>
                  </a:schemeClr>
                </a:solidFill>
              </a:defRPr>
            </a:lvl3pPr>
            <a:lvl4pPr marL="3208035" indent="0" algn="ctr">
              <a:buNone/>
              <a:defRPr>
                <a:solidFill>
                  <a:schemeClr val="tx1">
                    <a:tint val="75000"/>
                  </a:schemeClr>
                </a:solidFill>
              </a:defRPr>
            </a:lvl4pPr>
            <a:lvl5pPr marL="4277380" indent="0" algn="ctr">
              <a:buNone/>
              <a:defRPr>
                <a:solidFill>
                  <a:schemeClr val="tx1">
                    <a:tint val="75000"/>
                  </a:schemeClr>
                </a:solidFill>
              </a:defRPr>
            </a:lvl5pPr>
            <a:lvl6pPr marL="5346725" indent="0" algn="ctr">
              <a:buNone/>
              <a:defRPr>
                <a:solidFill>
                  <a:schemeClr val="tx1">
                    <a:tint val="75000"/>
                  </a:schemeClr>
                </a:solidFill>
              </a:defRPr>
            </a:lvl6pPr>
            <a:lvl7pPr marL="6416070" indent="0" algn="ctr">
              <a:buNone/>
              <a:defRPr>
                <a:solidFill>
                  <a:schemeClr val="tx1">
                    <a:tint val="75000"/>
                  </a:schemeClr>
                </a:solidFill>
              </a:defRPr>
            </a:lvl7pPr>
            <a:lvl8pPr marL="7485416" indent="0" algn="ctr">
              <a:buNone/>
              <a:defRPr>
                <a:solidFill>
                  <a:schemeClr val="tx1">
                    <a:tint val="75000"/>
                  </a:schemeClr>
                </a:solidFill>
              </a:defRPr>
            </a:lvl8pPr>
            <a:lvl9pPr marL="855476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2278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6" name="Picture Placeholder 2"/>
          <p:cNvSpPr>
            <a:spLocks noGrp="1" noChangeAspect="1"/>
          </p:cNvSpPr>
          <p:nvPr>
            <p:ph type="pic" idx="13"/>
          </p:nvPr>
        </p:nvSpPr>
        <p:spPr>
          <a:xfrm>
            <a:off x="1247564" y="2355109"/>
            <a:ext cx="18891673" cy="1379421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9" name="Text Placeholder 9"/>
          <p:cNvSpPr>
            <a:spLocks noGrp="1"/>
          </p:cNvSpPr>
          <p:nvPr>
            <p:ph type="body" sz="quarter" idx="14"/>
          </p:nvPr>
        </p:nvSpPr>
        <p:spPr>
          <a:xfrm>
            <a:off x="1782238" y="16971741"/>
            <a:ext cx="17030227" cy="2018665"/>
          </a:xfrm>
        </p:spPr>
        <p:txBody>
          <a:bodyPr anchor="t">
            <a:normAutofit/>
          </a:bodyPr>
          <a:lstStyle>
            <a:lvl1pPr marL="0" indent="0">
              <a:buFontTx/>
              <a:buNone/>
              <a:defRPr sz="3742"/>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0837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247564" y="2355109"/>
            <a:ext cx="18891673" cy="12784878"/>
          </a:xfrm>
        </p:spPr>
        <p:txBody>
          <a:bodyPr anchor="ctr">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18167985"/>
            <a:ext cx="14930419" cy="8411104"/>
          </a:xfrm>
        </p:spPr>
        <p:txBody>
          <a:bodyPr anchor="ctr">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5865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02752" y="2355109"/>
            <a:ext cx="16044280"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95128" y="15139988"/>
            <a:ext cx="14974659" cy="2130813"/>
          </a:xfrm>
        </p:spPr>
        <p:txBody>
          <a:bodyPr anchor="ctr"/>
          <a:lstStyle>
            <a:lvl1pPr marL="0" indent="0">
              <a:buFontTx/>
              <a:buNone/>
              <a:defRPr/>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47565" y="18990419"/>
            <a:ext cx="14927633" cy="7588670"/>
          </a:xfrm>
        </p:spPr>
        <p:txBody>
          <a:bodyPr anchor="ctr">
            <a:normAutofit/>
          </a:bodyPr>
          <a:lstStyle>
            <a:lvl1pPr marL="0" indent="0" algn="l">
              <a:buNone/>
              <a:defRPr sz="4678">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135281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47565" y="15139987"/>
            <a:ext cx="14927633" cy="7494493"/>
          </a:xfrm>
        </p:spPr>
        <p:txBody>
          <a:bodyPr anchor="b">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22663535"/>
            <a:ext cx="14930419" cy="3915552"/>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6692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2002753" y="2355109"/>
            <a:ext cx="16044277"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158653"/>
            <a:ext cx="14927633" cy="4635450"/>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868871"/>
            <a:ext cx="14927631" cy="4710218"/>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326659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47563" y="2355109"/>
            <a:ext cx="17601678" cy="12784878"/>
          </a:xfrm>
        </p:spPr>
        <p:txBody>
          <a:bodyPr vert="horz" lIns="91440" tIns="45720" rIns="91440" bIns="45720" rtlCol="0" anchor="ctr">
            <a:normAutofit/>
          </a:bodyPr>
          <a:lstStyle>
            <a:lvl1pPr>
              <a:defRPr lang="en-US" sz="6549"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345569"/>
            <a:ext cx="14927633" cy="3700886"/>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046461"/>
            <a:ext cx="14927631" cy="5532630"/>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17314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lgn="l">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4" y="2355113"/>
            <a:ext cx="15331106" cy="1663531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101554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8094" y="2355109"/>
            <a:ext cx="4781143" cy="19513762"/>
          </a:xfrm>
        </p:spPr>
        <p:txBody>
          <a:bodyPr vert="eaVert">
            <a:normAutofit/>
          </a:bodyPr>
          <a:lstStyle>
            <a:lvl1pPr>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3" y="2355109"/>
            <a:ext cx="13682528" cy="2422398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8110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4" y="2355109"/>
            <a:ext cx="15331106" cy="1663531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68320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47563" y="8747546"/>
            <a:ext cx="14974661" cy="10242857"/>
          </a:xfrm>
        </p:spPr>
        <p:txBody>
          <a:bodyPr anchor="b">
            <a:normAutofit/>
          </a:bodyPr>
          <a:lstStyle>
            <a:lvl1pPr algn="l">
              <a:defRPr sz="7484"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19812824"/>
            <a:ext cx="14974659" cy="6766267"/>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7661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11" name="Content Placeholder 3"/>
          <p:cNvSpPr>
            <a:spLocks noGrp="1"/>
          </p:cNvSpPr>
          <p:nvPr>
            <p:ph sz="half" idx="13"/>
          </p:nvPr>
        </p:nvSpPr>
        <p:spPr>
          <a:xfrm>
            <a:off x="1247564" y="2355112"/>
            <a:ext cx="9238534" cy="16635296"/>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5"/>
          <p:cNvSpPr>
            <a:spLocks noGrp="1"/>
          </p:cNvSpPr>
          <p:nvPr>
            <p:ph sz="quarter" idx="4"/>
          </p:nvPr>
        </p:nvSpPr>
        <p:spPr>
          <a:xfrm>
            <a:off x="10904747" y="2355109"/>
            <a:ext cx="9234490" cy="16597912"/>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717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82235" y="2355109"/>
            <a:ext cx="8693337" cy="2691553"/>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247562" y="5046665"/>
            <a:ext cx="9228009" cy="1394374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1355344" y="2502306"/>
            <a:ext cx="8803697" cy="2544357"/>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4748" y="5046662"/>
            <a:ext cx="9254293" cy="1390635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12482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7634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28133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673660" y="2355109"/>
            <a:ext cx="7485380" cy="6728883"/>
          </a:xfrm>
        </p:spPr>
        <p:txBody>
          <a:bodyPr anchor="b">
            <a:normAutofit/>
          </a:bodyPr>
          <a:lstStyle>
            <a:lvl1pPr algn="l">
              <a:defRPr sz="4678"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2" y="2355109"/>
            <a:ext cx="10381755" cy="2422398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673660" y="9756892"/>
            <a:ext cx="7485380" cy="9233525"/>
          </a:xfrm>
        </p:spPr>
        <p:txBody>
          <a:bodyPr anchor="t">
            <a:normAutofit/>
          </a:bodyPr>
          <a:lstStyle>
            <a:lvl1pPr marL="0" indent="0">
              <a:buNone/>
              <a:defRPr sz="3742"/>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899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515176" y="6392439"/>
            <a:ext cx="8334065" cy="5046663"/>
          </a:xfrm>
        </p:spPr>
        <p:txBody>
          <a:bodyPr anchor="b">
            <a:normAutofit/>
          </a:bodyPr>
          <a:lstStyle>
            <a:lvl1pPr algn="l">
              <a:defRPr sz="5613" b="0"/>
            </a:lvl1p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1782233" y="4037330"/>
            <a:ext cx="7673834" cy="2119598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4" name="Text Placeholder 3"/>
          <p:cNvSpPr>
            <a:spLocks noGrp="1"/>
          </p:cNvSpPr>
          <p:nvPr>
            <p:ph type="body" sz="half" idx="2"/>
          </p:nvPr>
        </p:nvSpPr>
        <p:spPr>
          <a:xfrm>
            <a:off x="10515709" y="12111990"/>
            <a:ext cx="8336322" cy="9196141"/>
          </a:xfrm>
        </p:spPr>
        <p:txBody>
          <a:bodyPr anchor="t">
            <a:normAutofit/>
          </a:bodyPr>
          <a:lstStyle>
            <a:lvl1pPr marL="0" indent="0">
              <a:buNone/>
              <a:defRPr sz="4210"/>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2016/10/11</a:t>
            </a:fld>
            <a:endParaRPr kumimoji="1" lang="ja-JP" altLang="en-US"/>
          </a:p>
        </p:txBody>
      </p:sp>
      <p:sp>
        <p:nvSpPr>
          <p:cNvPr id="6" name="Footer Placeholder 5"/>
          <p:cNvSpPr>
            <a:spLocks noGrp="1"/>
          </p:cNvSpPr>
          <p:nvPr>
            <p:ph type="ftr" sz="quarter" idx="11"/>
          </p:nvPr>
        </p:nvSpPr>
        <p:spPr>
          <a:xfrm>
            <a:off x="1247563" y="27251980"/>
            <a:ext cx="13592977" cy="1612128"/>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04190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601968" y="17196039"/>
            <a:ext cx="5778122" cy="1173816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247564" y="19850206"/>
            <a:ext cx="15331106" cy="6728883"/>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2355113"/>
            <a:ext cx="15331106" cy="1663531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7378518" y="27251993"/>
            <a:ext cx="2807750" cy="1612128"/>
          </a:xfrm>
          <a:prstGeom prst="rect">
            <a:avLst/>
          </a:prstGeom>
        </p:spPr>
        <p:txBody>
          <a:bodyPr vert="horz" lIns="91440" tIns="45720" rIns="91440" bIns="45720" rtlCol="0" anchor="t"/>
          <a:lstStyle>
            <a:lvl1pPr algn="r">
              <a:defRPr sz="2339" b="0" i="0">
                <a:solidFill>
                  <a:schemeClr val="bg2">
                    <a:lumMod val="50000"/>
                  </a:schemeClr>
                </a:solidFill>
                <a:effectLst/>
                <a:latin typeface="+mn-lt"/>
              </a:defRPr>
            </a:lvl1pPr>
          </a:lstStyle>
          <a:p>
            <a:fld id="{4ADE0E56-B02A-4EE7-B89E-44845DFFCF82}" type="datetimeFigureOut">
              <a:rPr kumimoji="1" lang="ja-JP" altLang="en-US" smtClean="0"/>
              <a:t>2016/10/11</a:t>
            </a:fld>
            <a:endParaRPr kumimoji="1" lang="ja-JP" altLang="en-US"/>
          </a:p>
        </p:txBody>
      </p:sp>
      <p:sp>
        <p:nvSpPr>
          <p:cNvPr id="5" name="Footer Placeholder 4"/>
          <p:cNvSpPr>
            <a:spLocks noGrp="1"/>
          </p:cNvSpPr>
          <p:nvPr>
            <p:ph type="ftr" sz="quarter" idx="3"/>
          </p:nvPr>
        </p:nvSpPr>
        <p:spPr>
          <a:xfrm>
            <a:off x="1247563" y="27251980"/>
            <a:ext cx="13592977" cy="1612128"/>
          </a:xfrm>
          <a:prstGeom prst="rect">
            <a:avLst/>
          </a:prstGeom>
        </p:spPr>
        <p:txBody>
          <a:bodyPr vert="horz" lIns="91440" tIns="45720" rIns="91440" bIns="45720" rtlCol="0" anchor="t"/>
          <a:lstStyle>
            <a:lvl1pPr algn="l">
              <a:defRPr sz="2339"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8183520" y="24630532"/>
            <a:ext cx="2004210" cy="2957905"/>
          </a:xfrm>
          <a:prstGeom prst="rect">
            <a:avLst/>
          </a:prstGeom>
        </p:spPr>
        <p:txBody>
          <a:bodyPr vert="horz" lIns="91440" tIns="45720" rIns="91440" bIns="45720" rtlCol="0" anchor="b"/>
          <a:lstStyle>
            <a:lvl1pPr algn="r">
              <a:defRPr sz="6549" b="0" i="0">
                <a:solidFill>
                  <a:schemeClr val="bg2">
                    <a:lumMod val="50000"/>
                  </a:schemeClr>
                </a:solidFill>
                <a:effectLst/>
                <a:latin typeface="+mn-lt"/>
              </a:defRPr>
            </a:lvl1p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155157601"/>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Lst>
  <p:txStyles>
    <p:titleStyle>
      <a:lvl1pPr algn="l" defTabSz="1069345" rtl="0" eaLnBrk="1" latinLnBrk="0" hangingPunct="1">
        <a:spcBef>
          <a:spcPct val="0"/>
        </a:spcBef>
        <a:buNone/>
        <a:defRPr kumimoji="1" sz="7484"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66834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678" kern="1200" cap="none">
          <a:solidFill>
            <a:schemeClr val="bg2">
              <a:lumMod val="75000"/>
            </a:schemeClr>
          </a:solidFill>
          <a:effectLst/>
          <a:latin typeface="+mn-lt"/>
          <a:ea typeface="+mn-ea"/>
          <a:cs typeface="+mn-cs"/>
        </a:defRPr>
      </a:lvl1pPr>
      <a:lvl2pPr marL="1737686"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210" kern="1200" cap="none">
          <a:solidFill>
            <a:schemeClr val="bg2">
              <a:lumMod val="75000"/>
            </a:schemeClr>
          </a:solidFill>
          <a:effectLst/>
          <a:latin typeface="+mn-lt"/>
          <a:ea typeface="+mn-ea"/>
          <a:cs typeface="+mn-cs"/>
        </a:defRPr>
      </a:lvl2pPr>
      <a:lvl3pPr marL="280703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742" kern="1200" cap="none">
          <a:solidFill>
            <a:schemeClr val="bg2">
              <a:lumMod val="75000"/>
            </a:schemeClr>
          </a:solidFill>
          <a:effectLst/>
          <a:latin typeface="+mn-lt"/>
          <a:ea typeface="+mn-ea"/>
          <a:cs typeface="+mn-cs"/>
        </a:defRPr>
      </a:lvl3pPr>
      <a:lvl4pPr marL="3609040"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4pPr>
      <a:lvl5pPr marL="4678385"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5pPr>
      <a:lvl6pPr marL="588139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6pPr>
      <a:lvl7pPr marL="695074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7pPr>
      <a:lvl8pPr marL="802008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8pPr>
      <a:lvl9pPr marL="908943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9pPr>
    </p:bodyStyle>
    <p:otherStyle>
      <a:defPPr>
        <a:defRPr lang="en-US"/>
      </a:defPPr>
      <a:lvl1pPr marL="0" algn="l" defTabSz="1069345" rtl="0" eaLnBrk="1" latinLnBrk="0" hangingPunct="1">
        <a:defRPr kumimoji="1" sz="4210" kern="1200">
          <a:solidFill>
            <a:schemeClr val="tx1"/>
          </a:solidFill>
          <a:latin typeface="+mn-lt"/>
          <a:ea typeface="+mn-ea"/>
          <a:cs typeface="+mn-cs"/>
        </a:defRPr>
      </a:lvl1pPr>
      <a:lvl2pPr marL="1069345" algn="l" defTabSz="1069345" rtl="0" eaLnBrk="1" latinLnBrk="0" hangingPunct="1">
        <a:defRPr kumimoji="1" sz="4210" kern="1200">
          <a:solidFill>
            <a:schemeClr val="tx1"/>
          </a:solidFill>
          <a:latin typeface="+mn-lt"/>
          <a:ea typeface="+mn-ea"/>
          <a:cs typeface="+mn-cs"/>
        </a:defRPr>
      </a:lvl2pPr>
      <a:lvl3pPr marL="2138690" algn="l" defTabSz="1069345" rtl="0" eaLnBrk="1" latinLnBrk="0" hangingPunct="1">
        <a:defRPr kumimoji="1" sz="4210" kern="1200">
          <a:solidFill>
            <a:schemeClr val="tx1"/>
          </a:solidFill>
          <a:latin typeface="+mn-lt"/>
          <a:ea typeface="+mn-ea"/>
          <a:cs typeface="+mn-cs"/>
        </a:defRPr>
      </a:lvl3pPr>
      <a:lvl4pPr marL="3208035" algn="l" defTabSz="1069345" rtl="0" eaLnBrk="1" latinLnBrk="0" hangingPunct="1">
        <a:defRPr kumimoji="1" sz="4210" kern="1200">
          <a:solidFill>
            <a:schemeClr val="tx1"/>
          </a:solidFill>
          <a:latin typeface="+mn-lt"/>
          <a:ea typeface="+mn-ea"/>
          <a:cs typeface="+mn-cs"/>
        </a:defRPr>
      </a:lvl4pPr>
      <a:lvl5pPr marL="4277380" algn="l" defTabSz="1069345" rtl="0" eaLnBrk="1" latinLnBrk="0" hangingPunct="1">
        <a:defRPr kumimoji="1" sz="4210" kern="1200">
          <a:solidFill>
            <a:schemeClr val="tx1"/>
          </a:solidFill>
          <a:latin typeface="+mn-lt"/>
          <a:ea typeface="+mn-ea"/>
          <a:cs typeface="+mn-cs"/>
        </a:defRPr>
      </a:lvl5pPr>
      <a:lvl6pPr marL="5346725" algn="l" defTabSz="1069345" rtl="0" eaLnBrk="1" latinLnBrk="0" hangingPunct="1">
        <a:defRPr kumimoji="1" sz="4210" kern="1200">
          <a:solidFill>
            <a:schemeClr val="tx1"/>
          </a:solidFill>
          <a:latin typeface="+mn-lt"/>
          <a:ea typeface="+mn-ea"/>
          <a:cs typeface="+mn-cs"/>
        </a:defRPr>
      </a:lvl6pPr>
      <a:lvl7pPr marL="6416070" algn="l" defTabSz="1069345" rtl="0" eaLnBrk="1" latinLnBrk="0" hangingPunct="1">
        <a:defRPr kumimoji="1" sz="4210" kern="1200">
          <a:solidFill>
            <a:schemeClr val="tx1"/>
          </a:solidFill>
          <a:latin typeface="+mn-lt"/>
          <a:ea typeface="+mn-ea"/>
          <a:cs typeface="+mn-cs"/>
        </a:defRPr>
      </a:lvl7pPr>
      <a:lvl8pPr marL="7485416" algn="l" defTabSz="1069345" rtl="0" eaLnBrk="1" latinLnBrk="0" hangingPunct="1">
        <a:defRPr kumimoji="1" sz="4210" kern="1200">
          <a:solidFill>
            <a:schemeClr val="tx1"/>
          </a:solidFill>
          <a:latin typeface="+mn-lt"/>
          <a:ea typeface="+mn-ea"/>
          <a:cs typeface="+mn-cs"/>
        </a:defRPr>
      </a:lvl8pPr>
      <a:lvl9pPr marL="8554761" algn="l" defTabSz="1069345"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テキスト ボックス 1"/>
          <p:cNvSpPr txBox="1"/>
          <p:nvPr/>
        </p:nvSpPr>
        <p:spPr>
          <a:xfrm>
            <a:off x="684288" y="522363"/>
            <a:ext cx="20162240" cy="3456384"/>
          </a:xfrm>
          <a:prstGeom prst="rect">
            <a:avLst/>
          </a:prstGeom>
          <a:noFill/>
        </p:spPr>
        <p:txBody>
          <a:bodyPr wrap="square" rtlCol="0">
            <a:spAutoFit/>
          </a:bodyPr>
          <a:lstStyle/>
          <a:p>
            <a:endParaRPr kumimoji="1" lang="ja-JP" altLang="en-US" dirty="0"/>
          </a:p>
        </p:txBody>
      </p:sp>
      <p:sp>
        <p:nvSpPr>
          <p:cNvPr id="3" name="テキスト ボックス 2"/>
          <p:cNvSpPr txBox="1"/>
          <p:nvPr/>
        </p:nvSpPr>
        <p:spPr>
          <a:xfrm>
            <a:off x="684288" y="761129"/>
            <a:ext cx="20162240" cy="2800767"/>
          </a:xfrm>
          <a:prstGeom prst="rect">
            <a:avLst/>
          </a:prstGeom>
          <a:noFill/>
        </p:spPr>
        <p:txBody>
          <a:bodyPr wrap="square" rtlCol="0">
            <a:spAutoFit/>
          </a:bodyPr>
          <a:lstStyle/>
          <a:p>
            <a:pPr algn="ctr"/>
            <a:r>
              <a:rPr lang="ja-JP" altLang="en-US" sz="8800" dirty="0" smtClean="0">
                <a:solidFill>
                  <a:schemeClr val="bg1"/>
                </a:solidFill>
              </a:rPr>
              <a:t>クラウドファンディングの</a:t>
            </a:r>
            <a:endParaRPr lang="en-US" altLang="ja-JP" sz="8800" dirty="0" smtClean="0">
              <a:solidFill>
                <a:schemeClr val="bg1"/>
              </a:solidFill>
            </a:endParaRPr>
          </a:p>
          <a:p>
            <a:pPr algn="ctr"/>
            <a:r>
              <a:rPr lang="ja-JP" altLang="en-US" sz="8800" dirty="0" smtClean="0">
                <a:solidFill>
                  <a:schemeClr val="bg1"/>
                </a:solidFill>
              </a:rPr>
              <a:t>成功要因分析</a:t>
            </a:r>
            <a:endParaRPr lang="ja-JP" altLang="en-US" sz="8800" dirty="0">
              <a:solidFill>
                <a:schemeClr val="bg1"/>
              </a:solidFill>
            </a:endParaRPr>
          </a:p>
        </p:txBody>
      </p:sp>
      <p:sp>
        <p:nvSpPr>
          <p:cNvPr id="4" name="テキスト ボックス 3"/>
          <p:cNvSpPr txBox="1"/>
          <p:nvPr/>
        </p:nvSpPr>
        <p:spPr>
          <a:xfrm>
            <a:off x="1656396" y="3978747"/>
            <a:ext cx="18218024" cy="830997"/>
          </a:xfrm>
          <a:prstGeom prst="rect">
            <a:avLst/>
          </a:prstGeom>
          <a:noFill/>
        </p:spPr>
        <p:txBody>
          <a:bodyPr wrap="square" rtlCol="0">
            <a:spAutoFit/>
          </a:bodyPr>
          <a:lstStyle/>
          <a:p>
            <a:pPr algn="ctr"/>
            <a:r>
              <a:rPr kumimoji="1" lang="ja-JP" altLang="en-US" sz="4800" dirty="0" smtClean="0">
                <a:solidFill>
                  <a:schemeClr val="bg1"/>
                </a:solidFill>
              </a:rPr>
              <a:t>矢吹研究室　</a:t>
            </a:r>
            <a:r>
              <a:rPr kumimoji="1" lang="en-US" altLang="ja-JP" sz="4800" dirty="0" smtClean="0">
                <a:solidFill>
                  <a:schemeClr val="bg1"/>
                </a:solidFill>
              </a:rPr>
              <a:t>1342066</a:t>
            </a:r>
            <a:r>
              <a:rPr kumimoji="1" lang="ja-JP" altLang="en-US" sz="4800" dirty="0" smtClean="0">
                <a:solidFill>
                  <a:schemeClr val="bg1"/>
                </a:solidFill>
              </a:rPr>
              <a:t>　島田樹</a:t>
            </a:r>
            <a:endParaRPr kumimoji="1" lang="ja-JP" altLang="en-US" sz="4800" dirty="0">
              <a:solidFill>
                <a:schemeClr val="bg1"/>
              </a:solidFill>
            </a:endParaRPr>
          </a:p>
        </p:txBody>
      </p:sp>
      <p:sp>
        <p:nvSpPr>
          <p:cNvPr id="6" name="テキスト ボックス 5"/>
          <p:cNvSpPr txBox="1"/>
          <p:nvPr/>
        </p:nvSpPr>
        <p:spPr>
          <a:xfrm>
            <a:off x="969675" y="5889271"/>
            <a:ext cx="3384376" cy="1015663"/>
          </a:xfrm>
          <a:prstGeom prst="rect">
            <a:avLst/>
          </a:prstGeom>
          <a:noFill/>
        </p:spPr>
        <p:txBody>
          <a:bodyPr wrap="square" rtlCol="0">
            <a:spAutoFit/>
          </a:bodyPr>
          <a:lstStyle/>
          <a:p>
            <a:r>
              <a:rPr kumimoji="1" lang="ja-JP" altLang="en-US" dirty="0" smtClean="0">
                <a:solidFill>
                  <a:schemeClr val="bg1"/>
                </a:solidFill>
              </a:rPr>
              <a:t>研究背景</a:t>
            </a:r>
            <a:endParaRPr kumimoji="1" lang="ja-JP" altLang="en-US" dirty="0">
              <a:solidFill>
                <a:schemeClr val="bg1"/>
              </a:solidFill>
            </a:endParaRPr>
          </a:p>
        </p:txBody>
      </p:sp>
      <p:sp>
        <p:nvSpPr>
          <p:cNvPr id="8" name="テキスト ボックス 7"/>
          <p:cNvSpPr txBox="1"/>
          <p:nvPr/>
        </p:nvSpPr>
        <p:spPr>
          <a:xfrm>
            <a:off x="969675" y="7007033"/>
            <a:ext cx="7117281" cy="4154984"/>
          </a:xfrm>
          <a:prstGeom prst="rect">
            <a:avLst/>
          </a:prstGeom>
          <a:noFill/>
        </p:spPr>
        <p:txBody>
          <a:bodyPr wrap="square" rtlCol="0">
            <a:spAutoFit/>
          </a:bodyPr>
          <a:lstStyle/>
          <a:p>
            <a:r>
              <a:rPr lang="ja-JP" altLang="en-US" sz="4400" dirty="0" smtClean="0">
                <a:solidFill>
                  <a:schemeClr val="bg1"/>
                </a:solidFill>
              </a:rPr>
              <a:t>クラウドファンディングは</a:t>
            </a:r>
            <a:r>
              <a:rPr lang="en-US" altLang="ja-JP" sz="4400" dirty="0" smtClean="0">
                <a:solidFill>
                  <a:schemeClr val="bg1"/>
                </a:solidFill>
              </a:rPr>
              <a:t>SNS</a:t>
            </a:r>
            <a:r>
              <a:rPr lang="ja-JP" altLang="en-US" sz="4400" dirty="0" smtClean="0">
                <a:solidFill>
                  <a:schemeClr val="bg1"/>
                </a:solidFill>
              </a:rPr>
              <a:t>の発達に伴い成長してきた．調達資金を可視化し，実行者がした行動を分析することによって成功要因がわからないかと考えた．</a:t>
            </a:r>
            <a:endParaRPr kumimoji="1" lang="ja-JP" altLang="en-US" sz="4400" dirty="0">
              <a:solidFill>
                <a:schemeClr val="bg1"/>
              </a:solidFill>
            </a:endParaRPr>
          </a:p>
        </p:txBody>
      </p:sp>
      <p:sp>
        <p:nvSpPr>
          <p:cNvPr id="9" name="テキスト ボックス 8"/>
          <p:cNvSpPr txBox="1"/>
          <p:nvPr/>
        </p:nvSpPr>
        <p:spPr>
          <a:xfrm>
            <a:off x="8533160" y="5396977"/>
            <a:ext cx="12749283" cy="2123658"/>
          </a:xfrm>
          <a:prstGeom prst="rect">
            <a:avLst/>
          </a:prstGeom>
          <a:noFill/>
        </p:spPr>
        <p:txBody>
          <a:bodyPr wrap="square" rtlCol="0">
            <a:spAutoFit/>
          </a:bodyPr>
          <a:lstStyle/>
          <a:p>
            <a:r>
              <a:rPr kumimoji="1" lang="ja-JP" altLang="en-US" dirty="0" smtClean="0">
                <a:solidFill>
                  <a:schemeClr val="bg1"/>
                </a:solidFill>
              </a:rPr>
              <a:t>クラウドファンディングとは？</a:t>
            </a:r>
            <a:endParaRPr kumimoji="1" lang="en-US" altLang="ja-JP" dirty="0" smtClean="0">
              <a:solidFill>
                <a:schemeClr val="bg1"/>
              </a:solidFill>
            </a:endParaRPr>
          </a:p>
          <a:p>
            <a:r>
              <a:rPr lang="ja-JP" altLang="en-US" sz="3600" dirty="0">
                <a:solidFill>
                  <a:schemeClr val="bg1"/>
                </a:solidFill>
              </a:rPr>
              <a:t>プロジェクトの資金をインターネットを通じて，不特定多数から募る</a:t>
            </a:r>
            <a:r>
              <a:rPr lang="ja-JP" altLang="en-US" sz="3600" dirty="0" smtClean="0">
                <a:solidFill>
                  <a:schemeClr val="bg1"/>
                </a:solidFill>
              </a:rPr>
              <a:t>手法．</a:t>
            </a:r>
            <a:endParaRPr lang="ja-JP" altLang="en-US" sz="3600" dirty="0">
              <a:solidFill>
                <a:schemeClr val="bg1"/>
              </a:solidFill>
            </a:endParaRP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2113" y="8641941"/>
            <a:ext cx="5542899" cy="3070919"/>
          </a:xfrm>
          <a:prstGeom prst="rect">
            <a:avLst/>
          </a:prstGeom>
        </p:spPr>
      </p:pic>
      <p:pic>
        <p:nvPicPr>
          <p:cNvPr id="11" name="図 10"/>
          <p:cNvPicPr>
            <a:picLocks noChangeAspect="1"/>
          </p:cNvPicPr>
          <p:nvPr/>
        </p:nvPicPr>
        <p:blipFill>
          <a:blip r:embed="rId4"/>
          <a:stretch>
            <a:fillRect/>
          </a:stretch>
        </p:blipFill>
        <p:spPr>
          <a:xfrm>
            <a:off x="17209806" y="6921742"/>
            <a:ext cx="1649887" cy="1645316"/>
          </a:xfrm>
          <a:prstGeom prst="rect">
            <a:avLst/>
          </a:prstGeom>
        </p:spPr>
      </p:pic>
      <p:pic>
        <p:nvPicPr>
          <p:cNvPr id="12" name="図 11"/>
          <p:cNvPicPr>
            <a:picLocks noChangeAspect="1"/>
          </p:cNvPicPr>
          <p:nvPr/>
        </p:nvPicPr>
        <p:blipFill>
          <a:blip r:embed="rId5"/>
          <a:stretch>
            <a:fillRect/>
          </a:stretch>
        </p:blipFill>
        <p:spPr>
          <a:xfrm>
            <a:off x="11304758" y="7418405"/>
            <a:ext cx="1148653" cy="1148653"/>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76161" y="8460806"/>
            <a:ext cx="6317179" cy="3187441"/>
          </a:xfrm>
          <a:prstGeom prst="rect">
            <a:avLst/>
          </a:prstGeom>
        </p:spPr>
      </p:pic>
      <p:sp>
        <p:nvSpPr>
          <p:cNvPr id="15" name="テキスト ボックス 14"/>
          <p:cNvSpPr txBox="1"/>
          <p:nvPr/>
        </p:nvSpPr>
        <p:spPr>
          <a:xfrm>
            <a:off x="1069577" y="17435670"/>
            <a:ext cx="3254627" cy="1015663"/>
          </a:xfrm>
          <a:prstGeom prst="rect">
            <a:avLst/>
          </a:prstGeom>
          <a:noFill/>
        </p:spPr>
        <p:txBody>
          <a:bodyPr wrap="square" rtlCol="0">
            <a:spAutoFit/>
          </a:bodyPr>
          <a:lstStyle/>
          <a:p>
            <a:r>
              <a:rPr kumimoji="1" lang="ja-JP" altLang="en-US" dirty="0" smtClean="0">
                <a:solidFill>
                  <a:schemeClr val="bg1"/>
                </a:solidFill>
              </a:rPr>
              <a:t>研究目的</a:t>
            </a:r>
            <a:endParaRPr kumimoji="1" lang="ja-JP" altLang="en-US" dirty="0">
              <a:solidFill>
                <a:schemeClr val="bg1"/>
              </a:solidFill>
            </a:endParaRPr>
          </a:p>
        </p:txBody>
      </p:sp>
      <p:sp>
        <p:nvSpPr>
          <p:cNvPr id="16" name="テキスト ボックス 15"/>
          <p:cNvSpPr txBox="1"/>
          <p:nvPr/>
        </p:nvSpPr>
        <p:spPr>
          <a:xfrm>
            <a:off x="969675" y="18364387"/>
            <a:ext cx="19226136" cy="769441"/>
          </a:xfrm>
          <a:prstGeom prst="rect">
            <a:avLst/>
          </a:prstGeom>
          <a:noFill/>
        </p:spPr>
        <p:txBody>
          <a:bodyPr wrap="square" rtlCol="0">
            <a:spAutoFit/>
          </a:bodyPr>
          <a:lstStyle/>
          <a:p>
            <a:r>
              <a:rPr lang="ja-JP" altLang="en-US" sz="4400" dirty="0" smtClean="0">
                <a:solidFill>
                  <a:schemeClr val="bg1"/>
                </a:solidFill>
              </a:rPr>
              <a:t>プロジェクト実行者がするべき行動の指標を作る．</a:t>
            </a:r>
            <a:endParaRPr lang="ja-JP" altLang="en-US" sz="4400" dirty="0">
              <a:solidFill>
                <a:schemeClr val="bg1"/>
              </a:solidFill>
            </a:endParaRPr>
          </a:p>
        </p:txBody>
      </p:sp>
      <p:sp>
        <p:nvSpPr>
          <p:cNvPr id="17" name="テキスト ボックス 16"/>
          <p:cNvSpPr txBox="1"/>
          <p:nvPr/>
        </p:nvSpPr>
        <p:spPr>
          <a:xfrm>
            <a:off x="969675" y="19179879"/>
            <a:ext cx="3384376" cy="1015663"/>
          </a:xfrm>
          <a:prstGeom prst="rect">
            <a:avLst/>
          </a:prstGeom>
          <a:noFill/>
        </p:spPr>
        <p:txBody>
          <a:bodyPr wrap="square" rtlCol="0">
            <a:spAutoFit/>
          </a:bodyPr>
          <a:lstStyle/>
          <a:p>
            <a:r>
              <a:rPr kumimoji="1" lang="ja-JP" altLang="en-US" dirty="0" smtClean="0">
                <a:solidFill>
                  <a:schemeClr val="bg1"/>
                </a:solidFill>
              </a:rPr>
              <a:t>研究方法</a:t>
            </a:r>
            <a:endParaRPr kumimoji="1" lang="ja-JP" altLang="en-US" dirty="0">
              <a:solidFill>
                <a:schemeClr val="bg1"/>
              </a:solidFill>
            </a:endParaRPr>
          </a:p>
        </p:txBody>
      </p:sp>
      <p:pic>
        <p:nvPicPr>
          <p:cNvPr id="24" name="図 23"/>
          <p:cNvPicPr>
            <a:picLocks noChangeAspect="1"/>
          </p:cNvPicPr>
          <p:nvPr/>
        </p:nvPicPr>
        <p:blipFill>
          <a:blip r:embed="rId7"/>
          <a:stretch>
            <a:fillRect/>
          </a:stretch>
        </p:blipFill>
        <p:spPr>
          <a:xfrm>
            <a:off x="2805686" y="11917058"/>
            <a:ext cx="7905634" cy="4860460"/>
          </a:xfrm>
          <a:prstGeom prst="rect">
            <a:avLst/>
          </a:prstGeom>
        </p:spPr>
      </p:pic>
      <p:pic>
        <p:nvPicPr>
          <p:cNvPr id="25" name="図 24"/>
          <p:cNvPicPr>
            <a:picLocks noChangeAspect="1"/>
          </p:cNvPicPr>
          <p:nvPr/>
        </p:nvPicPr>
        <p:blipFill>
          <a:blip r:embed="rId8"/>
          <a:stretch>
            <a:fillRect/>
          </a:stretch>
        </p:blipFill>
        <p:spPr>
          <a:xfrm>
            <a:off x="10866635" y="11917057"/>
            <a:ext cx="7795792" cy="4860461"/>
          </a:xfrm>
          <a:prstGeom prst="rect">
            <a:avLst/>
          </a:prstGeom>
        </p:spPr>
      </p:pic>
      <p:sp>
        <p:nvSpPr>
          <p:cNvPr id="28" name="テキスト ボックス 27"/>
          <p:cNvSpPr txBox="1"/>
          <p:nvPr/>
        </p:nvSpPr>
        <p:spPr>
          <a:xfrm>
            <a:off x="8533160" y="16832473"/>
            <a:ext cx="5915768" cy="646331"/>
          </a:xfrm>
          <a:prstGeom prst="rect">
            <a:avLst/>
          </a:prstGeom>
          <a:noFill/>
        </p:spPr>
        <p:txBody>
          <a:bodyPr wrap="square" rtlCol="0">
            <a:spAutoFit/>
          </a:bodyPr>
          <a:lstStyle/>
          <a:p>
            <a:r>
              <a:rPr kumimoji="1" lang="ja-JP" altLang="en-US" sz="3600" dirty="0" smtClean="0">
                <a:solidFill>
                  <a:schemeClr val="bg1"/>
                </a:solidFill>
              </a:rPr>
              <a:t>調達資金の時間変化</a:t>
            </a:r>
            <a:endParaRPr kumimoji="1" lang="ja-JP" altLang="en-US" sz="3600" dirty="0">
              <a:solidFill>
                <a:schemeClr val="bg1"/>
              </a:solidFill>
            </a:endParaRPr>
          </a:p>
        </p:txBody>
      </p:sp>
      <p:sp>
        <p:nvSpPr>
          <p:cNvPr id="5" name="フローチャート: 結合子 4"/>
          <p:cNvSpPr/>
          <p:nvPr/>
        </p:nvSpPr>
        <p:spPr>
          <a:xfrm>
            <a:off x="5367554" y="13870159"/>
            <a:ext cx="1251826" cy="1132875"/>
          </a:xfrm>
          <a:prstGeom prst="flowChartConnector">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フローチャート: 結合子 29"/>
          <p:cNvSpPr/>
          <p:nvPr/>
        </p:nvSpPr>
        <p:spPr>
          <a:xfrm>
            <a:off x="16583893" y="13818795"/>
            <a:ext cx="1251826" cy="1132875"/>
          </a:xfrm>
          <a:prstGeom prst="flowChartConnector">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カギ線コネクタ 19"/>
          <p:cNvCxnSpPr>
            <a:stCxn id="5" idx="4"/>
            <a:endCxn id="15" idx="3"/>
          </p:cNvCxnSpPr>
          <p:nvPr/>
        </p:nvCxnSpPr>
        <p:spPr>
          <a:xfrm rot="5400000">
            <a:off x="3688602" y="15638637"/>
            <a:ext cx="2940468" cy="1669263"/>
          </a:xfrm>
          <a:prstGeom prst="bentConnector2">
            <a:avLst/>
          </a:prstGeom>
          <a:ln w="762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40" name="カギ線コネクタ 39"/>
          <p:cNvCxnSpPr>
            <a:stCxn id="30" idx="4"/>
          </p:cNvCxnSpPr>
          <p:nvPr/>
        </p:nvCxnSpPr>
        <p:spPr>
          <a:xfrm rot="5400000">
            <a:off x="9394109" y="10141657"/>
            <a:ext cx="3005684" cy="12625710"/>
          </a:xfrm>
          <a:prstGeom prst="bentConnector2">
            <a:avLst/>
          </a:prstGeom>
          <a:ln w="76200">
            <a:solidFill>
              <a:srgbClr val="FF0000"/>
            </a:solidFill>
          </a:ln>
        </p:spPr>
        <p:style>
          <a:lnRef idx="3">
            <a:schemeClr val="accent6"/>
          </a:lnRef>
          <a:fillRef idx="0">
            <a:schemeClr val="accent6"/>
          </a:fillRef>
          <a:effectRef idx="2">
            <a:schemeClr val="accent6"/>
          </a:effectRef>
          <a:fontRef idx="minor">
            <a:schemeClr val="tx1"/>
          </a:fontRef>
        </p:style>
      </p:cxnSp>
      <p:pic>
        <p:nvPicPr>
          <p:cNvPr id="51" name="図 50"/>
          <p:cNvPicPr>
            <a:picLocks noChangeAspect="1"/>
          </p:cNvPicPr>
          <p:nvPr/>
        </p:nvPicPr>
        <p:blipFill>
          <a:blip r:embed="rId9"/>
          <a:stretch>
            <a:fillRect/>
          </a:stretch>
        </p:blipFill>
        <p:spPr>
          <a:xfrm>
            <a:off x="1043063" y="19963731"/>
            <a:ext cx="1999879" cy="1989297"/>
          </a:xfrm>
          <a:prstGeom prst="rect">
            <a:avLst/>
          </a:prstGeom>
        </p:spPr>
      </p:pic>
      <p:pic>
        <p:nvPicPr>
          <p:cNvPr id="52" name="図 51"/>
          <p:cNvPicPr>
            <a:picLocks noChangeAspect="1"/>
          </p:cNvPicPr>
          <p:nvPr/>
        </p:nvPicPr>
        <p:blipFill>
          <a:blip r:embed="rId10"/>
          <a:stretch>
            <a:fillRect/>
          </a:stretch>
        </p:blipFill>
        <p:spPr>
          <a:xfrm>
            <a:off x="3011291" y="20190653"/>
            <a:ext cx="2087436" cy="2079734"/>
          </a:xfrm>
          <a:prstGeom prst="rect">
            <a:avLst/>
          </a:prstGeom>
        </p:spPr>
      </p:pic>
      <p:sp>
        <p:nvSpPr>
          <p:cNvPr id="54" name="テキスト ボックス 53"/>
          <p:cNvSpPr txBox="1"/>
          <p:nvPr/>
        </p:nvSpPr>
        <p:spPr>
          <a:xfrm>
            <a:off x="1355584" y="23121411"/>
            <a:ext cx="3725974" cy="1323439"/>
          </a:xfrm>
          <a:prstGeom prst="rect">
            <a:avLst/>
          </a:prstGeom>
          <a:noFill/>
        </p:spPr>
        <p:txBody>
          <a:bodyPr wrap="square" rtlCol="0">
            <a:spAutoFit/>
          </a:bodyPr>
          <a:lstStyle/>
          <a:p>
            <a:r>
              <a:rPr kumimoji="1" lang="en-US" altLang="ja-JP" sz="8000" dirty="0" smtClean="0">
                <a:solidFill>
                  <a:schemeClr val="bg1"/>
                </a:solidFill>
              </a:rPr>
              <a:t>13</a:t>
            </a:r>
            <a:r>
              <a:rPr kumimoji="1" lang="ja-JP" altLang="en-US" sz="8000" dirty="0" smtClean="0">
                <a:solidFill>
                  <a:schemeClr val="bg1"/>
                </a:solidFill>
              </a:rPr>
              <a:t>：</a:t>
            </a:r>
            <a:r>
              <a:rPr kumimoji="1" lang="en-US" altLang="ja-JP" sz="8000" dirty="0" smtClean="0">
                <a:solidFill>
                  <a:schemeClr val="bg1"/>
                </a:solidFill>
              </a:rPr>
              <a:t>00</a:t>
            </a:r>
            <a:endParaRPr kumimoji="1" lang="ja-JP" altLang="en-US" sz="8000" dirty="0">
              <a:solidFill>
                <a:schemeClr val="bg1"/>
              </a:solidFill>
            </a:endParaRPr>
          </a:p>
        </p:txBody>
      </p:sp>
      <p:sp>
        <p:nvSpPr>
          <p:cNvPr id="55" name="右矢印 54"/>
          <p:cNvSpPr/>
          <p:nvPr/>
        </p:nvSpPr>
        <p:spPr>
          <a:xfrm rot="5400000">
            <a:off x="2558798" y="2268795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p:cNvPicPr>
            <a:picLocks noChangeAspect="1"/>
          </p:cNvPicPr>
          <p:nvPr/>
        </p:nvPicPr>
        <p:blipFill>
          <a:blip r:embed="rId11"/>
          <a:stretch>
            <a:fillRect/>
          </a:stretch>
        </p:blipFill>
        <p:spPr>
          <a:xfrm>
            <a:off x="6212912" y="20838021"/>
            <a:ext cx="6806113" cy="4184499"/>
          </a:xfrm>
          <a:prstGeom prst="rect">
            <a:avLst/>
          </a:prstGeom>
        </p:spPr>
      </p:pic>
      <p:sp>
        <p:nvSpPr>
          <p:cNvPr id="58" name="右矢印 57"/>
          <p:cNvSpPr/>
          <p:nvPr/>
        </p:nvSpPr>
        <p:spPr>
          <a:xfrm>
            <a:off x="4976205" y="235477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右矢印 58"/>
          <p:cNvSpPr/>
          <p:nvPr/>
        </p:nvSpPr>
        <p:spPr>
          <a:xfrm>
            <a:off x="13217318" y="2317715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195726" y="19963731"/>
            <a:ext cx="3083163" cy="3157680"/>
          </a:xfrm>
          <a:prstGeom prst="rect">
            <a:avLst/>
          </a:prstGeom>
        </p:spPr>
      </p:pic>
      <p:sp>
        <p:nvSpPr>
          <p:cNvPr id="7" name="テキスト ボックス 6"/>
          <p:cNvSpPr txBox="1"/>
          <p:nvPr/>
        </p:nvSpPr>
        <p:spPr>
          <a:xfrm>
            <a:off x="6103854" y="17387089"/>
            <a:ext cx="3144154" cy="584775"/>
          </a:xfrm>
          <a:prstGeom prst="rect">
            <a:avLst/>
          </a:prstGeom>
          <a:noFill/>
        </p:spPr>
        <p:txBody>
          <a:bodyPr wrap="square" rtlCol="0">
            <a:spAutoFit/>
          </a:bodyPr>
          <a:lstStyle/>
          <a:p>
            <a:r>
              <a:rPr kumimoji="1" lang="ja-JP" altLang="en-US" sz="3200" dirty="0" smtClean="0">
                <a:solidFill>
                  <a:srgbClr val="FF0000"/>
                </a:solidFill>
              </a:rPr>
              <a:t>ここに注目した</a:t>
            </a:r>
            <a:endParaRPr kumimoji="1" lang="ja-JP" altLang="en-US" sz="3200" dirty="0">
              <a:solidFill>
                <a:srgbClr val="FF0000"/>
              </a:solidFill>
            </a:endParaRPr>
          </a:p>
        </p:txBody>
      </p:sp>
      <p:sp>
        <p:nvSpPr>
          <p:cNvPr id="14" name="テキスト ボックス 13"/>
          <p:cNvSpPr txBox="1"/>
          <p:nvPr/>
        </p:nvSpPr>
        <p:spPr>
          <a:xfrm>
            <a:off x="392685" y="21950242"/>
            <a:ext cx="5795265" cy="584775"/>
          </a:xfrm>
          <a:prstGeom prst="rect">
            <a:avLst/>
          </a:prstGeom>
          <a:noFill/>
        </p:spPr>
        <p:txBody>
          <a:bodyPr wrap="square" rtlCol="0">
            <a:spAutoFit/>
          </a:bodyPr>
          <a:lstStyle/>
          <a:p>
            <a:r>
              <a:rPr kumimoji="1" lang="ja-JP" altLang="en-US" sz="3200" dirty="0" smtClean="0">
                <a:solidFill>
                  <a:schemeClr val="bg1"/>
                </a:solidFill>
              </a:rPr>
              <a:t>監視するプロジェクトを選ぶ</a:t>
            </a:r>
            <a:endParaRPr kumimoji="1" lang="ja-JP" altLang="en-US" sz="3200" dirty="0">
              <a:solidFill>
                <a:schemeClr val="bg1"/>
              </a:solidFill>
            </a:endParaRPr>
          </a:p>
        </p:txBody>
      </p:sp>
      <p:sp>
        <p:nvSpPr>
          <p:cNvPr id="32" name="テキスト ボックス 31"/>
          <p:cNvSpPr txBox="1"/>
          <p:nvPr/>
        </p:nvSpPr>
        <p:spPr>
          <a:xfrm>
            <a:off x="850507" y="24201300"/>
            <a:ext cx="4736128" cy="584775"/>
          </a:xfrm>
          <a:prstGeom prst="rect">
            <a:avLst/>
          </a:prstGeom>
          <a:noFill/>
        </p:spPr>
        <p:txBody>
          <a:bodyPr wrap="square" rtlCol="0">
            <a:spAutoFit/>
          </a:bodyPr>
          <a:lstStyle/>
          <a:p>
            <a:r>
              <a:rPr kumimoji="1" lang="ja-JP" altLang="en-US" sz="3200" dirty="0" smtClean="0">
                <a:solidFill>
                  <a:schemeClr val="bg1"/>
                </a:solidFill>
              </a:rPr>
              <a:t>毎日定時にデータを収集</a:t>
            </a:r>
            <a:endParaRPr kumimoji="1" lang="ja-JP" altLang="en-US" sz="3200" dirty="0">
              <a:solidFill>
                <a:schemeClr val="bg1"/>
              </a:solidFill>
            </a:endParaRPr>
          </a:p>
        </p:txBody>
      </p:sp>
      <p:sp>
        <p:nvSpPr>
          <p:cNvPr id="34" name="テキスト ボックス 33"/>
          <p:cNvSpPr txBox="1"/>
          <p:nvPr/>
        </p:nvSpPr>
        <p:spPr>
          <a:xfrm>
            <a:off x="6985523" y="24987729"/>
            <a:ext cx="5484127" cy="584775"/>
          </a:xfrm>
          <a:prstGeom prst="rect">
            <a:avLst/>
          </a:prstGeom>
          <a:noFill/>
        </p:spPr>
        <p:txBody>
          <a:bodyPr wrap="square" rtlCol="0">
            <a:spAutoFit/>
          </a:bodyPr>
          <a:lstStyle/>
          <a:p>
            <a:r>
              <a:rPr lang="ja-JP" altLang="en-US" sz="3200" dirty="0" smtClean="0">
                <a:solidFill>
                  <a:schemeClr val="bg1"/>
                </a:solidFill>
              </a:rPr>
              <a:t>調達資金の時間変化を可視化</a:t>
            </a:r>
            <a:endParaRPr kumimoji="1" lang="ja-JP" altLang="en-US" sz="3200" dirty="0">
              <a:solidFill>
                <a:schemeClr val="bg1"/>
              </a:solidFill>
            </a:endParaRPr>
          </a:p>
        </p:txBody>
      </p:sp>
      <p:pic>
        <p:nvPicPr>
          <p:cNvPr id="19" name="図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343506" y="19391442"/>
            <a:ext cx="3532054" cy="3729970"/>
          </a:xfrm>
          <a:prstGeom prst="rect">
            <a:avLst/>
          </a:prstGeom>
        </p:spPr>
      </p:pic>
      <p:pic>
        <p:nvPicPr>
          <p:cNvPr id="21" name="図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239437" y="23114799"/>
            <a:ext cx="4208137" cy="2687619"/>
          </a:xfrm>
          <a:prstGeom prst="rect">
            <a:avLst/>
          </a:prstGeom>
        </p:spPr>
      </p:pic>
      <p:sp>
        <p:nvSpPr>
          <p:cNvPr id="37" name="テキスト ボックス 36"/>
          <p:cNvSpPr txBox="1"/>
          <p:nvPr/>
        </p:nvSpPr>
        <p:spPr>
          <a:xfrm>
            <a:off x="15589944" y="25872912"/>
            <a:ext cx="5484127" cy="584775"/>
          </a:xfrm>
          <a:prstGeom prst="rect">
            <a:avLst/>
          </a:prstGeom>
          <a:noFill/>
        </p:spPr>
        <p:txBody>
          <a:bodyPr wrap="square" rtlCol="0">
            <a:spAutoFit/>
          </a:bodyPr>
          <a:lstStyle/>
          <a:p>
            <a:r>
              <a:rPr lang="ja-JP" altLang="en-US" sz="3200" dirty="0">
                <a:solidFill>
                  <a:schemeClr val="bg1"/>
                </a:solidFill>
              </a:rPr>
              <a:t>実</a:t>
            </a:r>
            <a:r>
              <a:rPr lang="ja-JP" altLang="en-US" sz="3200" dirty="0" smtClean="0">
                <a:solidFill>
                  <a:schemeClr val="bg1"/>
                </a:solidFill>
              </a:rPr>
              <a:t>行者の行動を分析</a:t>
            </a:r>
            <a:endParaRPr kumimoji="1" lang="ja-JP" altLang="en-US" sz="3200" dirty="0">
              <a:solidFill>
                <a:schemeClr val="bg1"/>
              </a:solidFill>
            </a:endParaRPr>
          </a:p>
        </p:txBody>
      </p:sp>
      <p:sp>
        <p:nvSpPr>
          <p:cNvPr id="42" name="テキスト ボックス 41"/>
          <p:cNvSpPr txBox="1"/>
          <p:nvPr/>
        </p:nvSpPr>
        <p:spPr>
          <a:xfrm>
            <a:off x="436546" y="26336198"/>
            <a:ext cx="5904656" cy="1015663"/>
          </a:xfrm>
          <a:prstGeom prst="rect">
            <a:avLst/>
          </a:prstGeom>
          <a:noFill/>
        </p:spPr>
        <p:txBody>
          <a:bodyPr wrap="square" rtlCol="0">
            <a:spAutoFit/>
          </a:bodyPr>
          <a:lstStyle/>
          <a:p>
            <a:r>
              <a:rPr kumimoji="1" lang="ja-JP" altLang="en-US" dirty="0" smtClean="0">
                <a:solidFill>
                  <a:schemeClr val="bg1"/>
                </a:solidFill>
              </a:rPr>
              <a:t>現在の進歩状況</a:t>
            </a:r>
            <a:endParaRPr kumimoji="1" lang="ja-JP" altLang="en-US" dirty="0">
              <a:solidFill>
                <a:schemeClr val="bg1"/>
              </a:solidFill>
            </a:endParaRPr>
          </a:p>
        </p:txBody>
      </p:sp>
      <p:sp>
        <p:nvSpPr>
          <p:cNvPr id="43" name="テキスト ボックス 42"/>
          <p:cNvSpPr txBox="1"/>
          <p:nvPr/>
        </p:nvSpPr>
        <p:spPr>
          <a:xfrm>
            <a:off x="427761" y="27264158"/>
            <a:ext cx="7817367" cy="2123658"/>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4400" dirty="0" smtClean="0">
                <a:solidFill>
                  <a:schemeClr val="bg1"/>
                </a:solidFill>
              </a:rPr>
              <a:t>約</a:t>
            </a:r>
            <a:r>
              <a:rPr kumimoji="1" lang="en-US" altLang="ja-JP" sz="4400" dirty="0" smtClean="0">
                <a:solidFill>
                  <a:schemeClr val="bg1"/>
                </a:solidFill>
              </a:rPr>
              <a:t>5</a:t>
            </a:r>
            <a:r>
              <a:rPr kumimoji="1" lang="ja-JP" altLang="en-US" sz="4400" dirty="0" smtClean="0">
                <a:solidFill>
                  <a:schemeClr val="bg1"/>
                </a:solidFill>
              </a:rPr>
              <a:t>ヶ月分のデータを収集</a:t>
            </a:r>
            <a:endParaRPr kumimoji="1" lang="en-US" altLang="ja-JP" sz="4400" dirty="0" smtClean="0">
              <a:solidFill>
                <a:schemeClr val="bg1"/>
              </a:solidFill>
            </a:endParaRPr>
          </a:p>
          <a:p>
            <a:pPr marL="571500" indent="-571500">
              <a:buFont typeface="Arial" panose="020B0604020202020204" pitchFamily="34" charset="0"/>
              <a:buChar char="•"/>
            </a:pPr>
            <a:r>
              <a:rPr kumimoji="1" lang="ja-JP" altLang="en-US" sz="4400" dirty="0" smtClean="0">
                <a:solidFill>
                  <a:schemeClr val="bg1"/>
                </a:solidFill>
              </a:rPr>
              <a:t>欲しい情報だけを自動的に集める方法を模索中</a:t>
            </a:r>
            <a:endParaRPr kumimoji="1" lang="ja-JP" altLang="en-US" sz="4400" dirty="0">
              <a:solidFill>
                <a:schemeClr val="bg1"/>
              </a:solidFill>
            </a:endParaRPr>
          </a:p>
        </p:txBody>
      </p:sp>
      <p:sp>
        <p:nvSpPr>
          <p:cNvPr id="44" name="テキスト ボックス 43"/>
          <p:cNvSpPr txBox="1"/>
          <p:nvPr/>
        </p:nvSpPr>
        <p:spPr>
          <a:xfrm>
            <a:off x="9615969" y="26336198"/>
            <a:ext cx="4031873" cy="1015663"/>
          </a:xfrm>
          <a:prstGeom prst="rect">
            <a:avLst/>
          </a:prstGeom>
          <a:noFill/>
        </p:spPr>
        <p:txBody>
          <a:bodyPr wrap="none" rtlCol="0">
            <a:spAutoFit/>
          </a:bodyPr>
          <a:lstStyle/>
          <a:p>
            <a:r>
              <a:rPr kumimoji="1" lang="ja-JP" altLang="en-US" dirty="0" smtClean="0">
                <a:solidFill>
                  <a:schemeClr val="bg1"/>
                </a:solidFill>
              </a:rPr>
              <a:t>今後の予定</a:t>
            </a:r>
            <a:endParaRPr kumimoji="1" lang="ja-JP" altLang="en-US" dirty="0">
              <a:solidFill>
                <a:schemeClr val="bg1"/>
              </a:solidFill>
            </a:endParaRPr>
          </a:p>
        </p:txBody>
      </p:sp>
      <p:sp>
        <p:nvSpPr>
          <p:cNvPr id="45" name="テキスト ボックス 44"/>
          <p:cNvSpPr txBox="1"/>
          <p:nvPr/>
        </p:nvSpPr>
        <p:spPr>
          <a:xfrm>
            <a:off x="8086956" y="27271119"/>
            <a:ext cx="11247404" cy="1446550"/>
          </a:xfrm>
          <a:prstGeom prst="rect">
            <a:avLst/>
          </a:prstGeom>
          <a:noFill/>
        </p:spPr>
        <p:txBody>
          <a:bodyPr wrap="square" rtlCol="0">
            <a:spAutoFit/>
          </a:bodyPr>
          <a:lstStyle/>
          <a:p>
            <a:pPr lvl="1"/>
            <a:r>
              <a:rPr lang="ja-JP" altLang="en-US" sz="4400" dirty="0" smtClean="0">
                <a:solidFill>
                  <a:schemeClr val="bg1"/>
                </a:solidFill>
              </a:rPr>
              <a:t>引き続き</a:t>
            </a:r>
            <a:r>
              <a:rPr lang="ja-JP" altLang="en-US" sz="4400" dirty="0">
                <a:solidFill>
                  <a:schemeClr val="bg1"/>
                </a:solidFill>
              </a:rPr>
              <a:t>データを集めて資金調達の</a:t>
            </a:r>
            <a:r>
              <a:rPr lang="ja-JP" altLang="en-US" sz="4400" dirty="0" smtClean="0">
                <a:solidFill>
                  <a:schemeClr val="bg1"/>
                </a:solidFill>
              </a:rPr>
              <a:t>成功要因</a:t>
            </a:r>
            <a:r>
              <a:rPr lang="ja-JP" altLang="en-US" sz="4400" dirty="0" smtClean="0">
                <a:solidFill>
                  <a:schemeClr val="bg1"/>
                </a:solidFill>
              </a:rPr>
              <a:t>である行動を見つけ出す．</a:t>
            </a:r>
            <a:endParaRPr kumimoji="1" lang="ja-JP" altLang="en-US" sz="4400" dirty="0">
              <a:solidFill>
                <a:schemeClr val="bg1"/>
              </a:solidFill>
            </a:endParaRPr>
          </a:p>
        </p:txBody>
      </p:sp>
    </p:spTree>
    <p:extLst>
      <p:ext uri="{BB962C8B-B14F-4D97-AF65-F5344CB8AC3E}">
        <p14:creationId xmlns:p14="http://schemas.microsoft.com/office/powerpoint/2010/main" val="1234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3752</TotalTime>
  <Words>155</Words>
  <Application>Microsoft Office PowerPoint</Application>
  <PresentationFormat>ユーザー設定</PresentationFormat>
  <Paragraphs>23</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ＭＳ Ｐゴシック</vt:lpstr>
      <vt:lpstr>メイリオ</vt:lpstr>
      <vt:lpstr>Arial</vt:lpstr>
      <vt:lpstr>Calibri</vt:lpstr>
      <vt:lpstr>Century Gothic</vt:lpstr>
      <vt:lpstr>Wingdings 3</vt:lpstr>
      <vt:lpstr>スライス</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shimada</cp:lastModifiedBy>
  <cp:revision>108</cp:revision>
  <dcterms:created xsi:type="dcterms:W3CDTF">2013-12-09T07:09:55Z</dcterms:created>
  <dcterms:modified xsi:type="dcterms:W3CDTF">2016-10-11T07:42:29Z</dcterms:modified>
</cp:coreProperties>
</file>