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78" r:id="rId4"/>
    <p:sldId id="289" r:id="rId5"/>
    <p:sldId id="290" r:id="rId6"/>
    <p:sldId id="279" r:id="rId7"/>
    <p:sldId id="268" r:id="rId8"/>
    <p:sldId id="260" r:id="rId9"/>
    <p:sldId id="282" r:id="rId10"/>
    <p:sldId id="283" r:id="rId11"/>
    <p:sldId id="261" r:id="rId12"/>
    <p:sldId id="263" r:id="rId13"/>
    <p:sldId id="262" r:id="rId14"/>
    <p:sldId id="274" r:id="rId15"/>
    <p:sldId id="284" r:id="rId16"/>
    <p:sldId id="285" r:id="rId17"/>
    <p:sldId id="287" r:id="rId18"/>
    <p:sldId id="288" r:id="rId19"/>
    <p:sldId id="264" r:id="rId20"/>
    <p:sldId id="291" r:id="rId21"/>
    <p:sldId id="281" r:id="rId22"/>
    <p:sldId id="269" r:id="rId23"/>
    <p:sldId id="273" r:id="rId24"/>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BDF421-610B-43DB-B6E5-E9773AF0C58D}">
          <p14:sldIdLst>
            <p14:sldId id="256"/>
            <p14:sldId id="258"/>
            <p14:sldId id="278"/>
            <p14:sldId id="289"/>
            <p14:sldId id="290"/>
            <p14:sldId id="279"/>
            <p14:sldId id="268"/>
            <p14:sldId id="260"/>
            <p14:sldId id="282"/>
            <p14:sldId id="283"/>
            <p14:sldId id="261"/>
            <p14:sldId id="263"/>
            <p14:sldId id="262"/>
            <p14:sldId id="274"/>
            <p14:sldId id="284"/>
            <p14:sldId id="285"/>
            <p14:sldId id="287"/>
            <p14:sldId id="288"/>
            <p14:sldId id="264"/>
            <p14:sldId id="291"/>
            <p14:sldId id="281"/>
            <p14:sldId id="269"/>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ura" initials="m" lastIdx="1" clrIdx="0">
    <p:extLst>
      <p:ext uri="{19B8F6BF-5375-455C-9EA6-DF929625EA0E}">
        <p15:presenceInfo xmlns:p15="http://schemas.microsoft.com/office/powerpoint/2012/main" userId="mi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8" autoAdjust="0"/>
    <p:restoredTop sz="94660"/>
  </p:normalViewPr>
  <p:slideViewPr>
    <p:cSldViewPr snapToGrid="0">
      <p:cViewPr varScale="1">
        <p:scale>
          <a:sx n="57" d="100"/>
          <a:sy n="57" d="100"/>
        </p:scale>
        <p:origin x="84"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077845E-98B7-4903-B606-78CE583584AD}" type="datetimeFigureOut">
              <a:rPr kumimoji="1" lang="ja-JP" altLang="en-US" smtClean="0"/>
              <a:t>2017/2/17</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2F80FE-C1E8-4C4C-81EA-46F3CA91FC6E}" type="slidenum">
              <a:rPr kumimoji="1" lang="ja-JP" altLang="en-US" smtClean="0"/>
              <a:t>‹#›</a:t>
            </a:fld>
            <a:endParaRPr kumimoji="1" lang="ja-JP" altLang="en-US"/>
          </a:p>
        </p:txBody>
      </p:sp>
    </p:spTree>
    <p:extLst>
      <p:ext uri="{BB962C8B-B14F-4D97-AF65-F5344CB8AC3E}">
        <p14:creationId xmlns:p14="http://schemas.microsoft.com/office/powerpoint/2010/main" val="3375218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6ED573B-C44A-43E1-927B-209895B8B30F}" type="datetimeFigureOut">
              <a:rPr kumimoji="1" lang="ja-JP" altLang="en-US" smtClean="0"/>
              <a:t>2017/2/17</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D1BD0EB-43D9-4A36-953B-31FC862C6F32}" type="slidenum">
              <a:rPr kumimoji="1" lang="ja-JP" altLang="en-US" smtClean="0"/>
              <a:t>‹#›</a:t>
            </a:fld>
            <a:endParaRPr kumimoji="1" lang="ja-JP" altLang="en-US"/>
          </a:p>
        </p:txBody>
      </p:sp>
    </p:spTree>
    <p:extLst>
      <p:ext uri="{BB962C8B-B14F-4D97-AF65-F5344CB8AC3E}">
        <p14:creationId xmlns:p14="http://schemas.microsoft.com/office/powerpoint/2010/main" val="37119592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2</a:t>
            </a:fld>
            <a:endParaRPr kumimoji="1" lang="ja-JP" altLang="en-US"/>
          </a:p>
        </p:txBody>
      </p:sp>
    </p:spTree>
    <p:extLst>
      <p:ext uri="{BB962C8B-B14F-4D97-AF65-F5344CB8AC3E}">
        <p14:creationId xmlns:p14="http://schemas.microsoft.com/office/powerpoint/2010/main" val="274667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12</a:t>
            </a:fld>
            <a:endParaRPr kumimoji="1" lang="ja-JP" altLang="en-US"/>
          </a:p>
        </p:txBody>
      </p:sp>
    </p:spTree>
    <p:extLst>
      <p:ext uri="{BB962C8B-B14F-4D97-AF65-F5344CB8AC3E}">
        <p14:creationId xmlns:p14="http://schemas.microsoft.com/office/powerpoint/2010/main" val="1612611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13</a:t>
            </a:fld>
            <a:endParaRPr kumimoji="1" lang="ja-JP" altLang="en-US"/>
          </a:p>
        </p:txBody>
      </p:sp>
    </p:spTree>
    <p:extLst>
      <p:ext uri="{BB962C8B-B14F-4D97-AF65-F5344CB8AC3E}">
        <p14:creationId xmlns:p14="http://schemas.microsoft.com/office/powerpoint/2010/main" val="151446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14</a:t>
            </a:fld>
            <a:endParaRPr kumimoji="1" lang="ja-JP" altLang="en-US"/>
          </a:p>
        </p:txBody>
      </p:sp>
    </p:spTree>
    <p:extLst>
      <p:ext uri="{BB962C8B-B14F-4D97-AF65-F5344CB8AC3E}">
        <p14:creationId xmlns:p14="http://schemas.microsoft.com/office/powerpoint/2010/main" val="1072154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15</a:t>
            </a:fld>
            <a:endParaRPr kumimoji="1" lang="ja-JP" altLang="en-US"/>
          </a:p>
        </p:txBody>
      </p:sp>
    </p:spTree>
    <p:extLst>
      <p:ext uri="{BB962C8B-B14F-4D97-AF65-F5344CB8AC3E}">
        <p14:creationId xmlns:p14="http://schemas.microsoft.com/office/powerpoint/2010/main" val="3104609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16</a:t>
            </a:fld>
            <a:endParaRPr kumimoji="1" lang="ja-JP" altLang="en-US"/>
          </a:p>
        </p:txBody>
      </p:sp>
    </p:spTree>
    <p:extLst>
      <p:ext uri="{BB962C8B-B14F-4D97-AF65-F5344CB8AC3E}">
        <p14:creationId xmlns:p14="http://schemas.microsoft.com/office/powerpoint/2010/main" val="415134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17</a:t>
            </a:fld>
            <a:endParaRPr kumimoji="1" lang="ja-JP" altLang="en-US"/>
          </a:p>
        </p:txBody>
      </p:sp>
    </p:spTree>
    <p:extLst>
      <p:ext uri="{BB962C8B-B14F-4D97-AF65-F5344CB8AC3E}">
        <p14:creationId xmlns:p14="http://schemas.microsoft.com/office/powerpoint/2010/main" val="404638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18</a:t>
            </a:fld>
            <a:endParaRPr kumimoji="1" lang="ja-JP" altLang="en-US"/>
          </a:p>
        </p:txBody>
      </p:sp>
    </p:spTree>
    <p:extLst>
      <p:ext uri="{BB962C8B-B14F-4D97-AF65-F5344CB8AC3E}">
        <p14:creationId xmlns:p14="http://schemas.microsoft.com/office/powerpoint/2010/main" val="30424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3</a:t>
            </a:fld>
            <a:endParaRPr kumimoji="1" lang="ja-JP" altLang="en-US"/>
          </a:p>
        </p:txBody>
      </p:sp>
    </p:spTree>
    <p:extLst>
      <p:ext uri="{BB962C8B-B14F-4D97-AF65-F5344CB8AC3E}">
        <p14:creationId xmlns:p14="http://schemas.microsoft.com/office/powerpoint/2010/main" val="246603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4</a:t>
            </a:fld>
            <a:endParaRPr kumimoji="1" lang="ja-JP" altLang="en-US"/>
          </a:p>
        </p:txBody>
      </p:sp>
    </p:spTree>
    <p:extLst>
      <p:ext uri="{BB962C8B-B14F-4D97-AF65-F5344CB8AC3E}">
        <p14:creationId xmlns:p14="http://schemas.microsoft.com/office/powerpoint/2010/main" val="176223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5</a:t>
            </a:fld>
            <a:endParaRPr kumimoji="1" lang="ja-JP" altLang="en-US"/>
          </a:p>
        </p:txBody>
      </p:sp>
    </p:spTree>
    <p:extLst>
      <p:ext uri="{BB962C8B-B14F-4D97-AF65-F5344CB8AC3E}">
        <p14:creationId xmlns:p14="http://schemas.microsoft.com/office/powerpoint/2010/main" val="224835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6</a:t>
            </a:fld>
            <a:endParaRPr kumimoji="1" lang="ja-JP" altLang="en-US"/>
          </a:p>
        </p:txBody>
      </p:sp>
    </p:spTree>
    <p:extLst>
      <p:ext uri="{BB962C8B-B14F-4D97-AF65-F5344CB8AC3E}">
        <p14:creationId xmlns:p14="http://schemas.microsoft.com/office/powerpoint/2010/main" val="300135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7</a:t>
            </a:fld>
            <a:endParaRPr kumimoji="1" lang="ja-JP" altLang="en-US"/>
          </a:p>
        </p:txBody>
      </p:sp>
    </p:spTree>
    <p:extLst>
      <p:ext uri="{BB962C8B-B14F-4D97-AF65-F5344CB8AC3E}">
        <p14:creationId xmlns:p14="http://schemas.microsoft.com/office/powerpoint/2010/main" val="424174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8</a:t>
            </a:fld>
            <a:endParaRPr kumimoji="1" lang="ja-JP" altLang="en-US"/>
          </a:p>
        </p:txBody>
      </p:sp>
    </p:spTree>
    <p:extLst>
      <p:ext uri="{BB962C8B-B14F-4D97-AF65-F5344CB8AC3E}">
        <p14:creationId xmlns:p14="http://schemas.microsoft.com/office/powerpoint/2010/main" val="33747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9</a:t>
            </a:fld>
            <a:endParaRPr kumimoji="1" lang="ja-JP" altLang="en-US"/>
          </a:p>
        </p:txBody>
      </p:sp>
    </p:spTree>
    <p:extLst>
      <p:ext uri="{BB962C8B-B14F-4D97-AF65-F5344CB8AC3E}">
        <p14:creationId xmlns:p14="http://schemas.microsoft.com/office/powerpoint/2010/main" val="136634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10</a:t>
            </a:fld>
            <a:endParaRPr kumimoji="1" lang="ja-JP" altLang="en-US"/>
          </a:p>
        </p:txBody>
      </p:sp>
    </p:spTree>
    <p:extLst>
      <p:ext uri="{BB962C8B-B14F-4D97-AF65-F5344CB8AC3E}">
        <p14:creationId xmlns:p14="http://schemas.microsoft.com/office/powerpoint/2010/main" val="310714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79729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845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85486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4352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13439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71119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69157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82133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406787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108135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FF413D-242D-4A62-9DF2-D112CBCD2238}" type="datetimeFigureOut">
              <a:rPr kumimoji="1" lang="ja-JP" altLang="en-US" smtClean="0"/>
              <a:t>2017/2/17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313085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F413D-242D-4A62-9DF2-D112CBCD2238}" type="datetimeFigureOut">
              <a:rPr kumimoji="1" lang="ja-JP" altLang="en-US" smtClean="0"/>
              <a:t>2017/2/17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199808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Excel_______1.xlsx"/></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Excel_______2.xls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55608" y="1086504"/>
            <a:ext cx="10639921" cy="2387600"/>
          </a:xfrm>
        </p:spPr>
        <p:txBody>
          <a:bodyPr>
            <a:normAutofit/>
          </a:bodyPr>
          <a:lstStyle/>
          <a:p>
            <a:r>
              <a:rPr lang="ja-JP" altLang="en-US" dirty="0" smtClean="0"/>
              <a:t>ニコニコ</a:t>
            </a:r>
            <a:r>
              <a:rPr lang="ja-JP" altLang="en-US" dirty="0"/>
              <a:t>動画の視聴ランキングと動画関連ツイートの相関性</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プロジェクトマネジメントコース</a:t>
            </a:r>
            <a:endParaRPr kumimoji="1" lang="en-US" altLang="ja-JP" dirty="0" smtClean="0"/>
          </a:p>
          <a:p>
            <a:r>
              <a:rPr lang="ja-JP" altLang="en-US" dirty="0" smtClean="0"/>
              <a:t>矢吹研究室　</a:t>
            </a:r>
            <a:r>
              <a:rPr lang="en-US" altLang="ja-JP" dirty="0" smtClean="0"/>
              <a:t>1342073</a:t>
            </a:r>
            <a:r>
              <a:rPr lang="ja-JP" altLang="en-US" dirty="0" smtClean="0"/>
              <a:t>　杉山喜彦</a:t>
            </a:r>
            <a:endParaRPr kumimoji="1" lang="ja-JP" altLang="en-US" dirty="0"/>
          </a:p>
        </p:txBody>
      </p:sp>
    </p:spTree>
    <p:extLst>
      <p:ext uri="{BB962C8B-B14F-4D97-AF65-F5344CB8AC3E}">
        <p14:creationId xmlns:p14="http://schemas.microsoft.com/office/powerpoint/2010/main" val="58764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pPr algn="ctr"/>
            <a:r>
              <a:rPr lang="en-US" altLang="ja-JP" dirty="0" smtClean="0"/>
              <a:t>Twitter</a:t>
            </a:r>
            <a:r>
              <a:rPr lang="ja-JP" altLang="en-US" dirty="0" smtClean="0"/>
              <a:t>の解説</a:t>
            </a:r>
            <a:endParaRPr kumimoji="1" lang="ja-JP" altLang="en-US" dirty="0"/>
          </a:p>
        </p:txBody>
      </p:sp>
      <p:sp>
        <p:nvSpPr>
          <p:cNvPr id="16" name="スマイル 15"/>
          <p:cNvSpPr/>
          <p:nvPr/>
        </p:nvSpPr>
        <p:spPr>
          <a:xfrm>
            <a:off x="2271119" y="4412950"/>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マイル 16"/>
          <p:cNvSpPr/>
          <p:nvPr/>
        </p:nvSpPr>
        <p:spPr>
          <a:xfrm>
            <a:off x="2848222" y="3172474"/>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マイル 17"/>
          <p:cNvSpPr/>
          <p:nvPr/>
        </p:nvSpPr>
        <p:spPr>
          <a:xfrm>
            <a:off x="1619066" y="3139079"/>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左矢印 23"/>
          <p:cNvSpPr/>
          <p:nvPr/>
        </p:nvSpPr>
        <p:spPr>
          <a:xfrm>
            <a:off x="4313540" y="3456944"/>
            <a:ext cx="3707749"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573308" y="3396945"/>
            <a:ext cx="3447980" cy="707886"/>
          </a:xfrm>
          <a:prstGeom prst="rect">
            <a:avLst/>
          </a:prstGeom>
          <a:noFill/>
        </p:spPr>
        <p:txBody>
          <a:bodyPr wrap="square" rtlCol="0">
            <a:spAutoFit/>
          </a:bodyPr>
          <a:lstStyle/>
          <a:p>
            <a:r>
              <a:rPr lang="ja-JP" altLang="en-US" sz="4000" dirty="0" smtClean="0"/>
              <a:t>ツイートの確認</a:t>
            </a:r>
            <a:endParaRPr kumimoji="1" lang="ja-JP" altLang="en-US" sz="3200" dirty="0"/>
          </a:p>
        </p:txBody>
      </p:sp>
      <p:sp>
        <p:nvSpPr>
          <p:cNvPr id="21" name="テキスト ボックス 20"/>
          <p:cNvSpPr txBox="1"/>
          <p:nvPr/>
        </p:nvSpPr>
        <p:spPr>
          <a:xfrm>
            <a:off x="1344345" y="1499210"/>
            <a:ext cx="9837001" cy="58477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投稿された</a:t>
            </a:r>
            <a:r>
              <a:rPr lang="ja-JP" altLang="en-US" sz="3200" dirty="0"/>
              <a:t>ツイート</a:t>
            </a:r>
            <a:r>
              <a:rPr lang="ja-JP" altLang="en-US" sz="3200" dirty="0" smtClean="0"/>
              <a:t>は，他のユーザーが見ることができる．</a:t>
            </a:r>
            <a:endParaRPr kumimoji="1" lang="en-US" altLang="ja-JP" sz="3200" dirty="0" smtClean="0"/>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34079" t="30052" r="34737" b="8346"/>
          <a:stretch/>
        </p:blipFill>
        <p:spPr>
          <a:xfrm>
            <a:off x="8112867" y="2363242"/>
            <a:ext cx="3801980" cy="4099417"/>
          </a:xfrm>
          <a:prstGeom prst="rect">
            <a:avLst/>
          </a:prstGeom>
        </p:spPr>
      </p:pic>
    </p:spTree>
    <p:extLst>
      <p:ext uri="{BB962C8B-B14F-4D97-AF65-F5344CB8AC3E}">
        <p14:creationId xmlns:p14="http://schemas.microsoft.com/office/powerpoint/2010/main" val="2159130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研究の目的</a:t>
            </a:r>
            <a:endParaRPr kumimoji="1" lang="ja-JP" altLang="en-US" dirty="0"/>
          </a:p>
        </p:txBody>
      </p:sp>
      <p:sp>
        <p:nvSpPr>
          <p:cNvPr id="7" name="コンテンツ プレースホルダー 2"/>
          <p:cNvSpPr>
            <a:spLocks noGrp="1"/>
          </p:cNvSpPr>
          <p:nvPr>
            <p:ph idx="1"/>
          </p:nvPr>
        </p:nvSpPr>
        <p:spPr>
          <a:xfrm>
            <a:off x="838200" y="2610854"/>
            <a:ext cx="10515600" cy="1207168"/>
          </a:xfrm>
        </p:spPr>
        <p:txBody>
          <a:bodyPr/>
          <a:lstStyle/>
          <a:p>
            <a:pPr marL="0" indent="0">
              <a:buNone/>
            </a:pPr>
            <a:r>
              <a:rPr lang="ja-JP" altLang="en-US" sz="3200" dirty="0"/>
              <a:t>ニコニコ動画のカテゴリ合算毎時総合ランキングと動画関連ツイートの間に相関性があるのかを明らかにしたい．</a:t>
            </a:r>
          </a:p>
          <a:p>
            <a:endParaRPr kumimoji="1" lang="ja-JP" altLang="en-US" dirty="0"/>
          </a:p>
        </p:txBody>
      </p:sp>
    </p:spTree>
    <p:extLst>
      <p:ext uri="{BB962C8B-B14F-4D97-AF65-F5344CB8AC3E}">
        <p14:creationId xmlns:p14="http://schemas.microsoft.com/office/powerpoint/2010/main" val="4208526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lang="ja-JP" altLang="en-US" sz="3200" dirty="0" smtClean="0"/>
              <a:t>ニコニコ</a:t>
            </a:r>
            <a:r>
              <a:rPr lang="ja-JP" altLang="en-US" sz="3200" dirty="0"/>
              <a:t>動画</a:t>
            </a:r>
            <a:r>
              <a:rPr lang="ja-JP" altLang="en-US" sz="3200" dirty="0" smtClean="0"/>
              <a:t>の</a:t>
            </a:r>
            <a:r>
              <a:rPr lang="ja-JP" altLang="en-US" sz="3200" dirty="0"/>
              <a:t>カテゴリ合算毎時総合</a:t>
            </a:r>
            <a:r>
              <a:rPr lang="ja-JP" altLang="en-US" sz="3200" dirty="0" smtClean="0"/>
              <a:t>ランキング</a:t>
            </a:r>
            <a:r>
              <a:rPr lang="ja-JP" altLang="en-US" sz="3200" dirty="0"/>
              <a:t>の</a:t>
            </a:r>
            <a:r>
              <a:rPr lang="ja-JP" altLang="en-US" sz="3200" dirty="0" smtClean="0"/>
              <a:t>情報を</a:t>
            </a:r>
            <a:r>
              <a:rPr lang="en-US" altLang="ja-JP" sz="3200" dirty="0" smtClean="0"/>
              <a:t>API</a:t>
            </a:r>
            <a:r>
              <a:rPr lang="ja-JP" altLang="en-US" sz="3200" dirty="0" smtClean="0"/>
              <a:t>で収集する．</a:t>
            </a:r>
            <a:endParaRPr lang="en-US" altLang="ja-JP" sz="3200" dirty="0" smtClean="0"/>
          </a:p>
          <a:p>
            <a:pPr marL="514350" indent="-514350">
              <a:buFont typeface="+mj-lt"/>
              <a:buAutoNum type="arabicPeriod"/>
            </a:pPr>
            <a:r>
              <a:rPr lang="ja-JP" altLang="en-US" sz="3200" dirty="0"/>
              <a:t>動画の</a:t>
            </a:r>
            <a:r>
              <a:rPr lang="ja-JP" altLang="en-US" sz="3200" dirty="0" smtClean="0"/>
              <a:t>タイトルでツイート検索を行い，データを収集しツイート時間を割り出す．</a:t>
            </a:r>
            <a:endParaRPr lang="en-US" altLang="ja-JP" sz="3200" dirty="0" smtClean="0"/>
          </a:p>
          <a:p>
            <a:pPr marL="514350" indent="-514350">
              <a:buFont typeface="+mj-lt"/>
              <a:buAutoNum type="arabicPeriod"/>
            </a:pPr>
            <a:r>
              <a:rPr kumimoji="1" lang="ja-JP" altLang="en-US" sz="3200" dirty="0" smtClean="0"/>
              <a:t>データマイニングの手法である</a:t>
            </a:r>
            <a:r>
              <a:rPr lang="ja-JP" altLang="en-US" sz="3200" dirty="0" smtClean="0"/>
              <a:t>回帰分析</a:t>
            </a:r>
            <a:r>
              <a:rPr kumimoji="1" lang="ja-JP" altLang="en-US" sz="3200" dirty="0" smtClean="0"/>
              <a:t>を行う．</a:t>
            </a:r>
            <a:endParaRPr kumimoji="1" lang="en-US" altLang="ja-JP" sz="3200" dirty="0" smtClean="0"/>
          </a:p>
          <a:p>
            <a:pPr marL="514350" indent="-514350">
              <a:buFont typeface="+mj-lt"/>
              <a:buAutoNum type="arabicPeriod"/>
            </a:pPr>
            <a:r>
              <a:rPr lang="ja-JP" altLang="en-US" sz="3200" dirty="0" smtClean="0"/>
              <a:t>得られた重相関</a:t>
            </a:r>
            <a:r>
              <a:rPr lang="en-US" altLang="ja-JP" sz="3200" dirty="0" smtClean="0"/>
              <a:t>R</a:t>
            </a:r>
            <a:r>
              <a:rPr lang="ja-JP" altLang="en-US" sz="3200" dirty="0" smtClean="0"/>
              <a:t>から相関関係を考察する．</a:t>
            </a:r>
            <a:endParaRPr kumimoji="1" lang="ja-JP" altLang="en-US" sz="3200" dirty="0"/>
          </a:p>
        </p:txBody>
      </p:sp>
    </p:spTree>
    <p:extLst>
      <p:ext uri="{BB962C8B-B14F-4D97-AF65-F5344CB8AC3E}">
        <p14:creationId xmlns:p14="http://schemas.microsoft.com/office/powerpoint/2010/main" val="1653151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ormAutofit/>
          </a:bodyPr>
          <a:lstStyle/>
          <a:p>
            <a:pPr algn="ctr"/>
            <a:r>
              <a:rPr lang="ja-JP" altLang="en-US" dirty="0" smtClean="0"/>
              <a:t>手法</a:t>
            </a:r>
            <a:r>
              <a:rPr lang="en-US" altLang="ja-JP" dirty="0" smtClean="0"/>
              <a:t>1</a:t>
            </a:r>
            <a:r>
              <a:rPr lang="ja-JP" altLang="en-US" dirty="0"/>
              <a:t/>
            </a:r>
            <a:br>
              <a:rPr lang="ja-JP" altLang="en-US" dirty="0"/>
            </a:br>
            <a:endParaRPr kumimoji="1" lang="ja-JP" altLang="en-US" dirty="0"/>
          </a:p>
        </p:txBody>
      </p:sp>
      <p:sp>
        <p:nvSpPr>
          <p:cNvPr id="8" name="コンテンツ プレースホルダー 2"/>
          <p:cNvSpPr>
            <a:spLocks noGrp="1"/>
          </p:cNvSpPr>
          <p:nvPr>
            <p:ph idx="1"/>
          </p:nvPr>
        </p:nvSpPr>
        <p:spPr>
          <a:xfrm>
            <a:off x="838201" y="1720292"/>
            <a:ext cx="10515600" cy="4351338"/>
          </a:xfrm>
        </p:spPr>
        <p:txBody>
          <a:bodyPr>
            <a:normAutofit/>
          </a:bodyPr>
          <a:lstStyle/>
          <a:p>
            <a:pPr marL="514350" indent="-514350">
              <a:buFont typeface="+mj-lt"/>
              <a:buAutoNum type="arabicPeriod"/>
            </a:pPr>
            <a:r>
              <a:rPr lang="ja-JP" altLang="en-US" sz="3200" dirty="0"/>
              <a:t>ニコニコ動画のカテゴリ合算毎時総合ランキングを監視する．</a:t>
            </a:r>
            <a:endParaRPr lang="en-US" altLang="ja-JP" sz="3200" dirty="0"/>
          </a:p>
          <a:p>
            <a:pPr marL="514350" indent="-514350">
              <a:buFont typeface="+mj-lt"/>
              <a:buAutoNum type="arabicPeriod"/>
            </a:pPr>
            <a:r>
              <a:rPr lang="ja-JP" altLang="en-US" sz="3200" dirty="0" smtClean="0"/>
              <a:t>１時間ごとに</a:t>
            </a:r>
            <a:r>
              <a:rPr lang="en-US" altLang="ja-JP" sz="3200" dirty="0" smtClean="0"/>
              <a:t>API</a:t>
            </a:r>
            <a:r>
              <a:rPr lang="ja-JP" altLang="en-US" sz="3200" dirty="0" smtClean="0"/>
              <a:t>でタイトルや再生数などのデータ</a:t>
            </a:r>
            <a:r>
              <a:rPr lang="ja-JP" altLang="en-US" sz="3200" dirty="0"/>
              <a:t>を収集する</a:t>
            </a:r>
            <a:r>
              <a:rPr lang="ja-JP" altLang="en-US" sz="3200" dirty="0" smtClean="0"/>
              <a:t>．</a:t>
            </a:r>
            <a:endParaRPr lang="en-US" altLang="ja-JP" sz="3200" dirty="0" smtClean="0"/>
          </a:p>
          <a:p>
            <a:pPr marL="514350" indent="-514350">
              <a:buFont typeface="+mj-lt"/>
              <a:buAutoNum type="arabicPeriod"/>
            </a:pPr>
            <a:r>
              <a:rPr lang="ja-JP" altLang="en-US" sz="3200" dirty="0"/>
              <a:t>今回</a:t>
            </a:r>
            <a:r>
              <a:rPr lang="ja-JP" altLang="en-US" sz="3200" dirty="0" smtClean="0"/>
              <a:t>は</a:t>
            </a:r>
            <a:r>
              <a:rPr lang="en-US" altLang="ja-JP" sz="3200" dirty="0" smtClean="0"/>
              <a:t>2</a:t>
            </a:r>
            <a:r>
              <a:rPr lang="ja-JP" altLang="en-US" sz="3200" dirty="0" smtClean="0"/>
              <a:t>月</a:t>
            </a:r>
            <a:r>
              <a:rPr lang="en-US" altLang="ja-JP" sz="3200" dirty="0" smtClean="0"/>
              <a:t>3</a:t>
            </a:r>
            <a:r>
              <a:rPr lang="ja-JP" altLang="en-US" sz="3200" dirty="0" smtClean="0"/>
              <a:t>日午前</a:t>
            </a:r>
            <a:r>
              <a:rPr lang="en-US" altLang="ja-JP" sz="3200" dirty="0" smtClean="0"/>
              <a:t>0</a:t>
            </a:r>
            <a:r>
              <a:rPr lang="ja-JP" altLang="en-US" sz="3200" dirty="0" smtClean="0"/>
              <a:t>時から</a:t>
            </a:r>
            <a:r>
              <a:rPr lang="en-US" altLang="ja-JP" sz="3200" dirty="0" smtClean="0"/>
              <a:t>2</a:t>
            </a:r>
            <a:r>
              <a:rPr lang="ja-JP" altLang="en-US" sz="3200" dirty="0" smtClean="0"/>
              <a:t>月</a:t>
            </a:r>
            <a:r>
              <a:rPr lang="en-US" altLang="ja-JP" sz="3200" dirty="0" smtClean="0"/>
              <a:t>6</a:t>
            </a:r>
            <a:r>
              <a:rPr lang="ja-JP" altLang="en-US" sz="3200" dirty="0" smtClean="0"/>
              <a:t>日午後</a:t>
            </a:r>
            <a:r>
              <a:rPr lang="en-US" altLang="ja-JP" sz="3200" dirty="0" smtClean="0"/>
              <a:t>23</a:t>
            </a:r>
            <a:r>
              <a:rPr lang="ja-JP" altLang="en-US" sz="3200" dirty="0" smtClean="0"/>
              <a:t>時</a:t>
            </a:r>
            <a:r>
              <a:rPr lang="en-US" altLang="ja-JP" sz="3200" dirty="0" smtClean="0"/>
              <a:t>59</a:t>
            </a:r>
            <a:r>
              <a:rPr lang="ja-JP" altLang="en-US" sz="3200" dirty="0" smtClean="0"/>
              <a:t>分</a:t>
            </a:r>
            <a:r>
              <a:rPr lang="en-US" altLang="ja-JP" sz="3200" dirty="0" smtClean="0"/>
              <a:t>59</a:t>
            </a:r>
            <a:r>
              <a:rPr lang="ja-JP" altLang="en-US" sz="3200" dirty="0" smtClean="0"/>
              <a:t>秒までのデータを使用する．</a:t>
            </a:r>
            <a:endParaRPr lang="ja-JP" altLang="en-US" sz="3200" dirty="0"/>
          </a:p>
          <a:p>
            <a:pPr marL="514350" indent="-514350">
              <a:buFont typeface="+mj-lt"/>
              <a:buAutoNum type="arabicPeriod"/>
            </a:pPr>
            <a:endParaRPr lang="en-US" altLang="ja-JP" sz="3200" dirty="0" smtClean="0"/>
          </a:p>
        </p:txBody>
      </p:sp>
    </p:spTree>
    <p:extLst>
      <p:ext uri="{BB962C8B-B14F-4D97-AF65-F5344CB8AC3E}">
        <p14:creationId xmlns:p14="http://schemas.microsoft.com/office/powerpoint/2010/main" val="3793055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ormAutofit/>
          </a:bodyPr>
          <a:lstStyle/>
          <a:p>
            <a:pPr algn="ctr"/>
            <a:r>
              <a:rPr lang="ja-JP" altLang="en-US" dirty="0" smtClean="0"/>
              <a:t>手法</a:t>
            </a:r>
            <a:r>
              <a:rPr lang="en-US" altLang="ja-JP" dirty="0"/>
              <a:t>2</a:t>
            </a:r>
            <a:r>
              <a:rPr lang="ja-JP" altLang="en-US" dirty="0"/>
              <a:t/>
            </a:r>
            <a:br>
              <a:rPr lang="ja-JP" altLang="en-US" dirty="0"/>
            </a:br>
            <a:endParaRPr kumimoji="1" lang="ja-JP" altLang="en-US" dirty="0"/>
          </a:p>
        </p:txBody>
      </p:sp>
      <p:sp>
        <p:nvSpPr>
          <p:cNvPr id="11" name="コンテンツ プレースホルダー 2"/>
          <p:cNvSpPr>
            <a:spLocks noGrp="1"/>
          </p:cNvSpPr>
          <p:nvPr>
            <p:ph idx="1"/>
          </p:nvPr>
        </p:nvSpPr>
        <p:spPr>
          <a:xfrm>
            <a:off x="838200" y="1701126"/>
            <a:ext cx="10808368" cy="657063"/>
          </a:xfrm>
        </p:spPr>
        <p:txBody>
          <a:bodyPr>
            <a:normAutofit/>
          </a:bodyPr>
          <a:lstStyle/>
          <a:p>
            <a:pPr marL="0" indent="0">
              <a:buNone/>
            </a:pPr>
            <a:r>
              <a:rPr lang="ja-JP" altLang="en-US" sz="3200" dirty="0"/>
              <a:t>動画のタイトル名を使用し，</a:t>
            </a:r>
            <a:r>
              <a:rPr lang="en-US" altLang="ja-JP" sz="3200" dirty="0"/>
              <a:t>Twitter</a:t>
            </a:r>
            <a:r>
              <a:rPr lang="ja-JP" altLang="en-US" sz="3200" dirty="0"/>
              <a:t>でツイートの検索を行う．</a:t>
            </a:r>
            <a:endParaRPr lang="en-US" altLang="ja-JP" sz="3200" dirty="0"/>
          </a:p>
          <a:p>
            <a:pPr marL="514350" indent="-514350">
              <a:buFont typeface="+mj-lt"/>
              <a:buAutoNum type="arabicPeriod"/>
            </a:pPr>
            <a:endParaRPr lang="en-US" altLang="ja-JP" sz="3200" dirty="0"/>
          </a:p>
        </p:txBody>
      </p:sp>
      <p:pic>
        <p:nvPicPr>
          <p:cNvPr id="4" name="図 3"/>
          <p:cNvPicPr>
            <a:picLocks noChangeAspect="1"/>
          </p:cNvPicPr>
          <p:nvPr/>
        </p:nvPicPr>
        <p:blipFill>
          <a:blip r:embed="rId3"/>
          <a:stretch>
            <a:fillRect/>
          </a:stretch>
        </p:blipFill>
        <p:spPr>
          <a:xfrm>
            <a:off x="3230631" y="2358189"/>
            <a:ext cx="5730737" cy="3981033"/>
          </a:xfrm>
          <a:prstGeom prst="rect">
            <a:avLst/>
          </a:prstGeom>
        </p:spPr>
      </p:pic>
      <p:sp>
        <p:nvSpPr>
          <p:cNvPr id="12" name="正方形/長方形 11"/>
          <p:cNvSpPr/>
          <p:nvPr/>
        </p:nvSpPr>
        <p:spPr>
          <a:xfrm>
            <a:off x="7533987" y="3418364"/>
            <a:ext cx="1684421" cy="486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検索ボックス</a:t>
            </a:r>
            <a:endParaRPr kumimoji="1" lang="ja-JP" altLang="en-US" dirty="0"/>
          </a:p>
        </p:txBody>
      </p:sp>
      <p:cxnSp>
        <p:nvCxnSpPr>
          <p:cNvPr id="14" name="直線矢印コネクタ 13"/>
          <p:cNvCxnSpPr>
            <a:stCxn id="12" idx="1"/>
          </p:cNvCxnSpPr>
          <p:nvPr/>
        </p:nvCxnSpPr>
        <p:spPr>
          <a:xfrm flipH="1" flipV="1">
            <a:off x="7182465" y="2625213"/>
            <a:ext cx="351522" cy="1036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17860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ormAutofit/>
          </a:bodyPr>
          <a:lstStyle/>
          <a:p>
            <a:pPr algn="ctr"/>
            <a:r>
              <a:rPr lang="ja-JP" altLang="en-US" dirty="0" smtClean="0"/>
              <a:t>手法</a:t>
            </a:r>
            <a:r>
              <a:rPr lang="en-US" altLang="ja-JP" dirty="0"/>
              <a:t>3</a:t>
            </a:r>
            <a:r>
              <a:rPr lang="ja-JP" altLang="en-US" dirty="0"/>
              <a:t/>
            </a:r>
            <a:br>
              <a:rPr lang="ja-JP" altLang="en-US" dirty="0"/>
            </a:br>
            <a:endParaRPr kumimoji="1" lang="ja-JP" altLang="en-US" dirty="0"/>
          </a:p>
        </p:txBody>
      </p:sp>
      <p:sp>
        <p:nvSpPr>
          <p:cNvPr id="11" name="コンテンツ プレースホルダー 2"/>
          <p:cNvSpPr>
            <a:spLocks noGrp="1"/>
          </p:cNvSpPr>
          <p:nvPr>
            <p:ph idx="1"/>
          </p:nvPr>
        </p:nvSpPr>
        <p:spPr>
          <a:xfrm>
            <a:off x="2175710" y="1666182"/>
            <a:ext cx="7840579" cy="689148"/>
          </a:xfrm>
        </p:spPr>
        <p:txBody>
          <a:bodyPr>
            <a:normAutofit/>
          </a:bodyPr>
          <a:lstStyle/>
          <a:p>
            <a:pPr marL="0" indent="0">
              <a:buNone/>
            </a:pPr>
            <a:r>
              <a:rPr lang="ja-JP" altLang="en-US" sz="3200" dirty="0" smtClean="0"/>
              <a:t>その</a:t>
            </a:r>
            <a:r>
              <a:rPr lang="ja-JP" altLang="en-US" sz="3200" dirty="0"/>
              <a:t>結果をすべてのツイートタブで表示する．</a:t>
            </a:r>
            <a:endParaRPr lang="en-US" altLang="ja-JP" sz="3200" dirty="0"/>
          </a:p>
          <a:p>
            <a:pPr marL="514350" indent="-514350">
              <a:buFont typeface="+mj-lt"/>
              <a:buAutoNum type="arabicPeriod"/>
            </a:pPr>
            <a:endParaRPr lang="en-US" altLang="ja-JP" sz="3200" dirty="0"/>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4079" t="8356" r="18948" b="31860"/>
          <a:stretch/>
        </p:blipFill>
        <p:spPr>
          <a:xfrm>
            <a:off x="3232482" y="2470484"/>
            <a:ext cx="5727033" cy="3978442"/>
          </a:xfrm>
          <a:prstGeom prst="rect">
            <a:avLst/>
          </a:prstGeom>
        </p:spPr>
      </p:pic>
      <p:sp>
        <p:nvSpPr>
          <p:cNvPr id="5" name="正方形/長方形 4"/>
          <p:cNvSpPr/>
          <p:nvPr/>
        </p:nvSpPr>
        <p:spPr>
          <a:xfrm>
            <a:off x="561475" y="3336319"/>
            <a:ext cx="2456446" cy="486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すべてのツイートタブ</a:t>
            </a:r>
            <a:endParaRPr kumimoji="1" lang="ja-JP" altLang="en-US" dirty="0"/>
          </a:p>
        </p:txBody>
      </p:sp>
      <p:cxnSp>
        <p:nvCxnSpPr>
          <p:cNvPr id="6" name="直線矢印コネクタ 5"/>
          <p:cNvCxnSpPr>
            <a:stCxn id="5" idx="3"/>
          </p:cNvCxnSpPr>
          <p:nvPr/>
        </p:nvCxnSpPr>
        <p:spPr>
          <a:xfrm flipV="1">
            <a:off x="3017921" y="3449053"/>
            <a:ext cx="1185111" cy="130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7647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ormAutofit/>
          </a:bodyPr>
          <a:lstStyle/>
          <a:p>
            <a:pPr algn="ctr"/>
            <a:r>
              <a:rPr lang="ja-JP" altLang="en-US" dirty="0" smtClean="0"/>
              <a:t>手法</a:t>
            </a:r>
            <a:r>
              <a:rPr lang="en-US" altLang="ja-JP" dirty="0"/>
              <a:t>4</a:t>
            </a:r>
            <a:r>
              <a:rPr lang="ja-JP" altLang="en-US" dirty="0"/>
              <a:t/>
            </a:r>
            <a:br>
              <a:rPr lang="ja-JP" altLang="en-US" dirty="0"/>
            </a:br>
            <a:endParaRPr kumimoji="1" lang="ja-JP" altLang="en-US" dirty="0"/>
          </a:p>
        </p:txBody>
      </p:sp>
      <p:sp>
        <p:nvSpPr>
          <p:cNvPr id="11" name="コンテンツ プレースホルダー 2"/>
          <p:cNvSpPr>
            <a:spLocks noGrp="1"/>
          </p:cNvSpPr>
          <p:nvPr>
            <p:ph idx="1"/>
          </p:nvPr>
        </p:nvSpPr>
        <p:spPr>
          <a:xfrm>
            <a:off x="1469858" y="1682224"/>
            <a:ext cx="9252284" cy="657063"/>
          </a:xfrm>
        </p:spPr>
        <p:txBody>
          <a:bodyPr>
            <a:normAutofit/>
          </a:bodyPr>
          <a:lstStyle/>
          <a:p>
            <a:pPr marL="0" indent="0">
              <a:buNone/>
            </a:pPr>
            <a:r>
              <a:rPr lang="ja-JP" altLang="en-US" sz="3200" dirty="0" smtClean="0"/>
              <a:t>検索</a:t>
            </a:r>
            <a:r>
              <a:rPr lang="ja-JP" altLang="en-US" sz="3200" dirty="0"/>
              <a:t>したツイートを必要な日にちまでスクロールする．</a:t>
            </a:r>
          </a:p>
          <a:p>
            <a:pPr marL="0" indent="0">
              <a:buNone/>
            </a:pPr>
            <a:endParaRPr lang="en-US" altLang="ja-JP" sz="3200" dirty="0"/>
          </a:p>
          <a:p>
            <a:pPr marL="0" indent="0">
              <a:buNone/>
            </a:pPr>
            <a:endParaRPr lang="en-US" altLang="ja-JP" sz="3200" dirty="0"/>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33817" t="8356" r="18552" b="2210"/>
          <a:stretch/>
        </p:blipFill>
        <p:spPr>
          <a:xfrm>
            <a:off x="4058652" y="2339287"/>
            <a:ext cx="4074696" cy="4176000"/>
          </a:xfrm>
          <a:prstGeom prst="rect">
            <a:avLst/>
          </a:prstGeom>
        </p:spPr>
      </p:pic>
    </p:spTree>
    <p:extLst>
      <p:ext uri="{BB962C8B-B14F-4D97-AF65-F5344CB8AC3E}">
        <p14:creationId xmlns:p14="http://schemas.microsoft.com/office/powerpoint/2010/main" val="4099780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chor="t" anchorCtr="0">
            <a:normAutofit/>
          </a:bodyPr>
          <a:lstStyle/>
          <a:p>
            <a:pPr algn="ctr"/>
            <a:r>
              <a:rPr lang="ja-JP" altLang="en-US" dirty="0" smtClean="0"/>
              <a:t>手法</a:t>
            </a:r>
            <a:r>
              <a:rPr lang="en-US" altLang="ja-JP" dirty="0"/>
              <a:t>5</a:t>
            </a:r>
            <a:endParaRPr kumimoji="1" lang="ja-JP" altLang="en-US" dirty="0"/>
          </a:p>
        </p:txBody>
      </p:sp>
      <p:sp>
        <p:nvSpPr>
          <p:cNvPr id="11" name="コンテンツ プレースホルダー 2"/>
          <p:cNvSpPr>
            <a:spLocks noGrp="1"/>
          </p:cNvSpPr>
          <p:nvPr>
            <p:ph idx="1"/>
          </p:nvPr>
        </p:nvSpPr>
        <p:spPr>
          <a:xfrm>
            <a:off x="3550318" y="1682224"/>
            <a:ext cx="5091363" cy="657063"/>
          </a:xfrm>
        </p:spPr>
        <p:txBody>
          <a:bodyPr>
            <a:normAutofit/>
          </a:bodyPr>
          <a:lstStyle/>
          <a:p>
            <a:pPr marL="0" indent="0">
              <a:buNone/>
            </a:pPr>
            <a:r>
              <a:rPr lang="ja-JP" altLang="en-US" sz="3200" dirty="0"/>
              <a:t>名前を付けて</a:t>
            </a:r>
            <a:r>
              <a:rPr lang="en-US" altLang="ja-JP" sz="3200" dirty="0"/>
              <a:t>html</a:t>
            </a:r>
            <a:r>
              <a:rPr lang="ja-JP" altLang="en-US" sz="3200" dirty="0"/>
              <a:t>保存する．</a:t>
            </a:r>
            <a:endParaRPr lang="en-US" altLang="ja-JP" sz="3200" dirty="0"/>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4079" t="8355" r="18948" b="1926"/>
          <a:stretch/>
        </p:blipFill>
        <p:spPr>
          <a:xfrm>
            <a:off x="4071122" y="2339287"/>
            <a:ext cx="4049754" cy="4221934"/>
          </a:xfrm>
          <a:prstGeom prst="rect">
            <a:avLst/>
          </a:prstGeom>
        </p:spPr>
      </p:pic>
    </p:spTree>
    <p:extLst>
      <p:ext uri="{BB962C8B-B14F-4D97-AF65-F5344CB8AC3E}">
        <p14:creationId xmlns:p14="http://schemas.microsoft.com/office/powerpoint/2010/main" val="2390174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ormAutofit/>
          </a:bodyPr>
          <a:lstStyle/>
          <a:p>
            <a:pPr algn="ctr"/>
            <a:r>
              <a:rPr lang="ja-JP" altLang="en-US" dirty="0" smtClean="0"/>
              <a:t>手法</a:t>
            </a:r>
            <a:r>
              <a:rPr lang="en-US" altLang="ja-JP" dirty="0"/>
              <a:t>6</a:t>
            </a:r>
            <a:r>
              <a:rPr lang="ja-JP" altLang="en-US" dirty="0"/>
              <a:t/>
            </a:r>
            <a:br>
              <a:rPr lang="ja-JP" altLang="en-US" dirty="0"/>
            </a:br>
            <a:endParaRPr kumimoji="1" lang="ja-JP" altLang="en-US" dirty="0"/>
          </a:p>
        </p:txBody>
      </p:sp>
      <p:sp>
        <p:nvSpPr>
          <p:cNvPr id="11" name="コンテンツ プレースホルダー 2"/>
          <p:cNvSpPr>
            <a:spLocks noGrp="1"/>
          </p:cNvSpPr>
          <p:nvPr>
            <p:ph idx="1"/>
          </p:nvPr>
        </p:nvSpPr>
        <p:spPr>
          <a:xfrm>
            <a:off x="2249904" y="1517958"/>
            <a:ext cx="7692190" cy="657063"/>
          </a:xfrm>
        </p:spPr>
        <p:txBody>
          <a:bodyPr>
            <a:normAutofit/>
          </a:bodyPr>
          <a:lstStyle/>
          <a:p>
            <a:pPr marL="0" indent="0">
              <a:buNone/>
            </a:pPr>
            <a:r>
              <a:rPr lang="ja-JP" altLang="en-US" sz="3200" dirty="0"/>
              <a:t>保存した</a:t>
            </a:r>
            <a:r>
              <a:rPr lang="ja-JP" altLang="en-US" sz="3200" dirty="0" smtClean="0"/>
              <a:t>データか</a:t>
            </a:r>
            <a:r>
              <a:rPr lang="ja-JP" altLang="en-US" sz="3200" dirty="0"/>
              <a:t>ら</a:t>
            </a:r>
            <a:r>
              <a:rPr lang="ja-JP" altLang="en-US" sz="3200" dirty="0" smtClean="0"/>
              <a:t>ツイート</a:t>
            </a:r>
            <a:r>
              <a:rPr lang="ja-JP" altLang="en-US" sz="3200" dirty="0"/>
              <a:t>時間を割り出す．</a:t>
            </a:r>
            <a:endParaRPr lang="en-US" altLang="ja-JP" sz="3200"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644" t="936" r="4151" b="39139"/>
          <a:stretch/>
        </p:blipFill>
        <p:spPr>
          <a:xfrm>
            <a:off x="2831431" y="2339287"/>
            <a:ext cx="6529137" cy="4109639"/>
          </a:xfrm>
          <a:prstGeom prst="rect">
            <a:avLst/>
          </a:prstGeom>
        </p:spPr>
      </p:pic>
    </p:spTree>
    <p:extLst>
      <p:ext uri="{BB962C8B-B14F-4D97-AF65-F5344CB8AC3E}">
        <p14:creationId xmlns:p14="http://schemas.microsoft.com/office/powerpoint/2010/main" val="751048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手法</a:t>
            </a:r>
            <a:r>
              <a:rPr kumimoji="1" lang="en-US" altLang="ja-JP" dirty="0" smtClean="0"/>
              <a:t>7</a:t>
            </a:r>
            <a:endParaRPr kumimoji="1" lang="ja-JP" altLang="en-US" dirty="0"/>
          </a:p>
        </p:txBody>
      </p:sp>
      <p:sp>
        <p:nvSpPr>
          <p:cNvPr id="3" name="コンテンツ プレースホルダー 2"/>
          <p:cNvSpPr>
            <a:spLocks noGrp="1"/>
          </p:cNvSpPr>
          <p:nvPr>
            <p:ph idx="1"/>
          </p:nvPr>
        </p:nvSpPr>
        <p:spPr>
          <a:xfrm>
            <a:off x="838200" y="1690688"/>
            <a:ext cx="10515600" cy="5167312"/>
          </a:xfrm>
        </p:spPr>
        <p:txBody>
          <a:bodyPr>
            <a:normAutofit/>
          </a:bodyPr>
          <a:lstStyle/>
          <a:p>
            <a:pPr marL="0" indent="0">
              <a:buNone/>
            </a:pPr>
            <a:r>
              <a:rPr lang="ja-JP" altLang="en-US" sz="3200" dirty="0" smtClean="0"/>
              <a:t>回帰分析</a:t>
            </a:r>
            <a:r>
              <a:rPr kumimoji="1" lang="ja-JP" altLang="en-US" sz="3200" dirty="0" smtClean="0"/>
              <a:t>を行う．</a:t>
            </a:r>
            <a:endParaRPr kumimoji="1" lang="en-US" altLang="ja-JP" sz="3200" dirty="0" smtClean="0"/>
          </a:p>
          <a:p>
            <a:pPr marL="0" indent="0">
              <a:buNone/>
            </a:pPr>
            <a:r>
              <a:rPr lang="ja-JP" altLang="en-US" dirty="0" smtClean="0"/>
              <a:t>今回，使用した変数．</a:t>
            </a:r>
            <a:endParaRPr lang="en-US" altLang="ja-JP" dirty="0" smtClean="0"/>
          </a:p>
          <a:p>
            <a:r>
              <a:rPr lang="ja-JP" altLang="en-US" dirty="0" smtClean="0"/>
              <a:t>再生数</a:t>
            </a:r>
            <a:endParaRPr kumimoji="1" lang="en-US" altLang="ja-JP" dirty="0" smtClean="0"/>
          </a:p>
          <a:p>
            <a:r>
              <a:rPr lang="ja-JP" altLang="en-US" dirty="0" smtClean="0"/>
              <a:t>ツイート数</a:t>
            </a:r>
            <a:endParaRPr kumimoji="1" lang="en-US" altLang="ja-JP" dirty="0" smtClean="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225644625"/>
              </p:ext>
            </p:extLst>
          </p:nvPr>
        </p:nvGraphicFramePr>
        <p:xfrm>
          <a:off x="4356183" y="2257425"/>
          <a:ext cx="7685801" cy="3989345"/>
        </p:xfrm>
        <a:graphic>
          <a:graphicData uri="http://schemas.openxmlformats.org/presentationml/2006/ole">
            <mc:AlternateContent xmlns:mc="http://schemas.openxmlformats.org/markup-compatibility/2006">
              <mc:Choice xmlns:v="urn:schemas-microsoft-com:vml" Requires="v">
                <p:oleObj spid="_x0000_s2071" name="ワークシート" r:id="rId4" imgW="7248372" imgH="3762308" progId="Excel.Sheet.12">
                  <p:embed/>
                </p:oleObj>
              </mc:Choice>
              <mc:Fallback>
                <p:oleObj name="ワークシート" r:id="rId4" imgW="7248372" imgH="3762308" progId="Excel.Sheet.12">
                  <p:embed/>
                  <p:pic>
                    <p:nvPicPr>
                      <p:cNvPr id="0" name=""/>
                      <p:cNvPicPr/>
                      <p:nvPr/>
                    </p:nvPicPr>
                    <p:blipFill>
                      <a:blip r:embed="rId5"/>
                      <a:stretch>
                        <a:fillRect/>
                      </a:stretch>
                    </p:blipFill>
                    <p:spPr>
                      <a:xfrm>
                        <a:off x="4356183" y="2257425"/>
                        <a:ext cx="7685801" cy="3989345"/>
                      </a:xfrm>
                      <a:prstGeom prst="rect">
                        <a:avLst/>
                      </a:prstGeom>
                    </p:spPr>
                  </p:pic>
                </p:oleObj>
              </mc:Fallback>
            </mc:AlternateContent>
          </a:graphicData>
        </a:graphic>
      </p:graphicFrame>
    </p:spTree>
    <p:extLst>
      <p:ext uri="{BB962C8B-B14F-4D97-AF65-F5344CB8AC3E}">
        <p14:creationId xmlns:p14="http://schemas.microsoft.com/office/powerpoint/2010/main" val="2883040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円形吹き出し 28"/>
          <p:cNvSpPr/>
          <p:nvPr/>
        </p:nvSpPr>
        <p:spPr>
          <a:xfrm>
            <a:off x="324512" y="4896096"/>
            <a:ext cx="3222444" cy="750722"/>
          </a:xfrm>
          <a:prstGeom prst="wedgeEllipseCallout">
            <a:avLst>
              <a:gd name="adj1" fmla="val 7428"/>
              <a:gd name="adj2" fmla="val -1278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動画を投稿しよう</a:t>
            </a:r>
            <a:endParaRPr kumimoji="1" lang="ja-JP" altLang="en-US" dirty="0">
              <a:solidFill>
                <a:schemeClr val="tx1"/>
              </a:solidFill>
            </a:endParaRPr>
          </a:p>
        </p:txBody>
      </p:sp>
      <p:sp>
        <p:nvSpPr>
          <p:cNvPr id="4" name="テキスト ボックス 3"/>
          <p:cNvSpPr txBox="1"/>
          <p:nvPr/>
        </p:nvSpPr>
        <p:spPr>
          <a:xfrm>
            <a:off x="2212911" y="1550600"/>
            <a:ext cx="7766177" cy="58477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a:t>ニコニコ動画とは</a:t>
            </a:r>
            <a:r>
              <a:rPr lang="ja-JP" altLang="en-US" sz="3200" dirty="0" smtClean="0"/>
              <a:t>，動画共有</a:t>
            </a:r>
            <a:r>
              <a:rPr lang="ja-JP" altLang="en-US" sz="3200" dirty="0"/>
              <a:t>サービスで</a:t>
            </a:r>
            <a:r>
              <a:rPr lang="ja-JP" altLang="en-US" sz="3200" dirty="0" smtClean="0"/>
              <a:t>ある．</a:t>
            </a:r>
            <a:endParaRPr kumimoji="1" lang="en-US" altLang="ja-JP" sz="3200" dirty="0" smtClean="0"/>
          </a:p>
        </p:txBody>
      </p:sp>
      <p:sp>
        <p:nvSpPr>
          <p:cNvPr id="7" name="タイトル 6"/>
          <p:cNvSpPr>
            <a:spLocks noGrp="1"/>
          </p:cNvSpPr>
          <p:nvPr>
            <p:ph type="title"/>
          </p:nvPr>
        </p:nvSpPr>
        <p:spPr/>
        <p:txBody>
          <a:bodyPr/>
          <a:lstStyle/>
          <a:p>
            <a:pPr algn="ctr"/>
            <a:r>
              <a:rPr lang="ja-JP" altLang="en-US" dirty="0" smtClean="0"/>
              <a:t>ニコニコ動画の解説</a:t>
            </a:r>
            <a:endParaRPr kumimoji="1" lang="ja-JP" altLang="en-US" dirty="0"/>
          </a:p>
        </p:txBody>
      </p:sp>
      <p:sp>
        <p:nvSpPr>
          <p:cNvPr id="22" name="スマイル 21"/>
          <p:cNvSpPr/>
          <p:nvPr/>
        </p:nvSpPr>
        <p:spPr>
          <a:xfrm>
            <a:off x="1358631" y="3113527"/>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2592120" y="3372432"/>
            <a:ext cx="5154427" cy="593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3652055" y="3220132"/>
            <a:ext cx="3034555" cy="707886"/>
          </a:xfrm>
          <a:prstGeom prst="rect">
            <a:avLst/>
          </a:prstGeom>
          <a:noFill/>
        </p:spPr>
        <p:txBody>
          <a:bodyPr wrap="square" rtlCol="0">
            <a:spAutoFit/>
          </a:bodyPr>
          <a:lstStyle/>
          <a:p>
            <a:r>
              <a:rPr lang="ja-JP" altLang="en-US" sz="4000" dirty="0"/>
              <a:t>動画</a:t>
            </a:r>
            <a:r>
              <a:rPr lang="ja-JP" altLang="en-US" sz="4000" dirty="0" smtClean="0"/>
              <a:t>の</a:t>
            </a:r>
            <a:r>
              <a:rPr lang="ja-JP" altLang="en-US" sz="4000" dirty="0"/>
              <a:t>投稿</a:t>
            </a:r>
            <a:endParaRPr kumimoji="1" lang="ja-JP" altLang="en-US" sz="4000" dirty="0"/>
          </a:p>
        </p:txBody>
      </p:sp>
      <p:pic>
        <p:nvPicPr>
          <p:cNvPr id="2" name="図 1"/>
          <p:cNvPicPr>
            <a:picLocks noChangeAspect="1"/>
          </p:cNvPicPr>
          <p:nvPr/>
        </p:nvPicPr>
        <p:blipFill>
          <a:blip r:embed="rId3"/>
          <a:stretch>
            <a:fillRect/>
          </a:stretch>
        </p:blipFill>
        <p:spPr>
          <a:xfrm>
            <a:off x="8180726" y="2623755"/>
            <a:ext cx="3550533" cy="2272341"/>
          </a:xfrm>
          <a:prstGeom prst="rect">
            <a:avLst/>
          </a:prstGeom>
        </p:spPr>
      </p:pic>
    </p:spTree>
    <p:extLst>
      <p:ext uri="{BB962C8B-B14F-4D97-AF65-F5344CB8AC3E}">
        <p14:creationId xmlns:p14="http://schemas.microsoft.com/office/powerpoint/2010/main" val="3077902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結果</a:t>
            </a:r>
            <a:endParaRPr kumimoji="1" lang="ja-JP" altLang="en-US" dirty="0"/>
          </a:p>
        </p:txBody>
      </p:sp>
      <p:sp>
        <p:nvSpPr>
          <p:cNvPr id="17" name="テキスト ボックス 16"/>
          <p:cNvSpPr txBox="1"/>
          <p:nvPr/>
        </p:nvSpPr>
        <p:spPr>
          <a:xfrm>
            <a:off x="3947360" y="1474881"/>
            <a:ext cx="4297279" cy="58477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集めたデータの散布図</a:t>
            </a:r>
            <a:endParaRPr lang="en-US" altLang="ja-JP" sz="3200" dirty="0" smtClean="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855150940"/>
              </p:ext>
            </p:extLst>
          </p:nvPr>
        </p:nvGraphicFramePr>
        <p:xfrm>
          <a:off x="2361449" y="2059656"/>
          <a:ext cx="7665870" cy="4604836"/>
        </p:xfrm>
        <a:graphic>
          <a:graphicData uri="http://schemas.openxmlformats.org/presentationml/2006/ole">
            <mc:AlternateContent xmlns:mc="http://schemas.openxmlformats.org/markup-compatibility/2006">
              <mc:Choice xmlns:v="urn:schemas-microsoft-com:vml" Requires="v">
                <p:oleObj spid="_x0000_s3083" name="ワークシート" r:id="rId4" imgW="4579542" imgH="2750859" progId="Excel.Sheet.12">
                  <p:embed/>
                </p:oleObj>
              </mc:Choice>
              <mc:Fallback>
                <p:oleObj name="ワークシート" r:id="rId4" imgW="4579542" imgH="2750859" progId="Excel.Sheet.12">
                  <p:embed/>
                  <p:pic>
                    <p:nvPicPr>
                      <p:cNvPr id="0" name=""/>
                      <p:cNvPicPr/>
                      <p:nvPr/>
                    </p:nvPicPr>
                    <p:blipFill>
                      <a:blip r:embed="rId5"/>
                      <a:stretch>
                        <a:fillRect/>
                      </a:stretch>
                    </p:blipFill>
                    <p:spPr>
                      <a:xfrm>
                        <a:off x="2361449" y="2059656"/>
                        <a:ext cx="7665870" cy="4604836"/>
                      </a:xfrm>
                      <a:prstGeom prst="rect">
                        <a:avLst/>
                      </a:prstGeom>
                    </p:spPr>
                  </p:pic>
                </p:oleObj>
              </mc:Fallback>
            </mc:AlternateContent>
          </a:graphicData>
        </a:graphic>
      </p:graphicFrame>
    </p:spTree>
    <p:extLst>
      <p:ext uri="{BB962C8B-B14F-4D97-AF65-F5344CB8AC3E}">
        <p14:creationId xmlns:p14="http://schemas.microsoft.com/office/powerpoint/2010/main" val="360094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結果</a:t>
            </a:r>
            <a:endParaRPr kumimoji="1" lang="ja-JP" altLang="en-US" dirty="0"/>
          </a:p>
        </p:txBody>
      </p:sp>
      <p:sp>
        <p:nvSpPr>
          <p:cNvPr id="17" name="テキスト ボックス 16"/>
          <p:cNvSpPr txBox="1"/>
          <p:nvPr/>
        </p:nvSpPr>
        <p:spPr>
          <a:xfrm>
            <a:off x="691816" y="2428625"/>
            <a:ext cx="10808368"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再生数とツイート数の相関係数は</a:t>
            </a:r>
            <a:r>
              <a:rPr lang="en-US" altLang="ja-JP" sz="3200" dirty="0" smtClean="0"/>
              <a:t>0.58</a:t>
            </a:r>
            <a:r>
              <a:rPr lang="ja-JP" altLang="en-US" sz="3200" dirty="0" smtClean="0"/>
              <a:t>の数値が出たため動画の再生数とツイート数はかなり相関関係があることが分かった．</a:t>
            </a:r>
            <a:endParaRPr lang="en-US" altLang="ja-JP" sz="3200" dirty="0" smtClean="0"/>
          </a:p>
        </p:txBody>
      </p:sp>
    </p:spTree>
    <p:extLst>
      <p:ext uri="{BB962C8B-B14F-4D97-AF65-F5344CB8AC3E}">
        <p14:creationId xmlns:p14="http://schemas.microsoft.com/office/powerpoint/2010/main" val="2304717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考察</a:t>
            </a:r>
            <a:endParaRPr kumimoji="1" lang="ja-JP" altLang="en-US" dirty="0"/>
          </a:p>
        </p:txBody>
      </p:sp>
      <p:sp>
        <p:nvSpPr>
          <p:cNvPr id="6" name="コンテンツ プレースホルダー 2"/>
          <p:cNvSpPr>
            <a:spLocks noGrp="1"/>
          </p:cNvSpPr>
          <p:nvPr>
            <p:ph idx="1"/>
          </p:nvPr>
        </p:nvSpPr>
        <p:spPr>
          <a:xfrm>
            <a:off x="838200" y="2016093"/>
            <a:ext cx="10515600" cy="4351338"/>
          </a:xfrm>
        </p:spPr>
        <p:txBody>
          <a:bodyPr>
            <a:normAutofit/>
          </a:bodyPr>
          <a:lstStyle/>
          <a:p>
            <a:pPr marL="514350" indent="-514350">
              <a:buFont typeface="+mj-lt"/>
              <a:buAutoNum type="arabicPeriod"/>
            </a:pPr>
            <a:r>
              <a:rPr lang="ja-JP" altLang="en-US" sz="3200" dirty="0"/>
              <a:t>ニコニコ動画の</a:t>
            </a:r>
            <a:r>
              <a:rPr lang="ja-JP" altLang="en-US" sz="3200" dirty="0" smtClean="0"/>
              <a:t>再生数</a:t>
            </a:r>
            <a:r>
              <a:rPr lang="ja-JP" altLang="en-US" sz="3200" dirty="0"/>
              <a:t>と</a:t>
            </a:r>
            <a:r>
              <a:rPr lang="en-US" altLang="ja-JP" sz="3200" dirty="0" smtClean="0"/>
              <a:t>Twitter</a:t>
            </a:r>
            <a:r>
              <a:rPr lang="ja-JP" altLang="en-US" sz="3200" dirty="0" smtClean="0"/>
              <a:t>のツイート数</a:t>
            </a:r>
            <a:r>
              <a:rPr lang="en-US" altLang="ja-JP" sz="3200" dirty="0" smtClean="0"/>
              <a:t> </a:t>
            </a:r>
            <a:r>
              <a:rPr lang="ja-JP" altLang="en-US" sz="3200" dirty="0" smtClean="0"/>
              <a:t>に</a:t>
            </a:r>
            <a:r>
              <a:rPr lang="ja-JP" altLang="en-US" sz="3200" dirty="0"/>
              <a:t>は</a:t>
            </a:r>
            <a:r>
              <a:rPr lang="ja-JP" altLang="en-US" sz="3200" dirty="0" smtClean="0"/>
              <a:t>，かな</a:t>
            </a:r>
            <a:r>
              <a:rPr lang="ja-JP" altLang="en-US" sz="3200" dirty="0"/>
              <a:t>り</a:t>
            </a:r>
            <a:r>
              <a:rPr lang="ja-JP" altLang="en-US" sz="3200" dirty="0" smtClean="0"/>
              <a:t>相関</a:t>
            </a:r>
            <a:r>
              <a:rPr lang="ja-JP" altLang="en-US" sz="3200" dirty="0"/>
              <a:t>関係が</a:t>
            </a:r>
            <a:r>
              <a:rPr lang="ja-JP" altLang="en-US" sz="3200" dirty="0" smtClean="0"/>
              <a:t>ある．</a:t>
            </a:r>
            <a:endParaRPr lang="en-US" altLang="ja-JP" sz="3200" dirty="0" smtClean="0"/>
          </a:p>
          <a:p>
            <a:pPr marL="514350" indent="-514350">
              <a:buFont typeface="+mj-lt"/>
              <a:buAutoNum type="arabicPeriod"/>
            </a:pPr>
            <a:r>
              <a:rPr lang="ja-JP" altLang="en-US" sz="3200" dirty="0"/>
              <a:t>再生数は総合ポイントの中で大きな要素で</a:t>
            </a:r>
            <a:r>
              <a:rPr lang="ja-JP" altLang="en-US" sz="3200" dirty="0" smtClean="0"/>
              <a:t>あるため，カテゴリ合算毎時総合ランキングの順位と</a:t>
            </a:r>
            <a:r>
              <a:rPr lang="en-US" altLang="ja-JP" sz="3200" dirty="0" smtClean="0"/>
              <a:t>Twitter </a:t>
            </a:r>
            <a:r>
              <a:rPr lang="ja-JP" altLang="en-US" sz="3200" dirty="0" smtClean="0"/>
              <a:t>には，かなり相関関係があることが考えられる．</a:t>
            </a:r>
            <a:endParaRPr lang="ja-JP" altLang="en-US" sz="3200" dirty="0"/>
          </a:p>
          <a:p>
            <a:pPr marL="514350" indent="-514350">
              <a:buFont typeface="+mj-lt"/>
              <a:buAutoNum type="arabicPeriod"/>
            </a:pPr>
            <a:r>
              <a:rPr lang="ja-JP" altLang="en-US" sz="3200" dirty="0" smtClean="0"/>
              <a:t>本研究では</a:t>
            </a:r>
            <a:r>
              <a:rPr lang="en-US" altLang="ja-JP" sz="3200" dirty="0" smtClean="0"/>
              <a:t>Twitter </a:t>
            </a:r>
            <a:r>
              <a:rPr lang="ja-JP" altLang="en-US" sz="3200" dirty="0" smtClean="0"/>
              <a:t>を使用したが</a:t>
            </a:r>
            <a:r>
              <a:rPr lang="en-US" altLang="ja-JP" sz="3200" dirty="0" smtClean="0"/>
              <a:t>Facebook </a:t>
            </a:r>
            <a:r>
              <a:rPr lang="ja-JP" altLang="en-US" sz="3200" dirty="0" smtClean="0"/>
              <a:t>と</a:t>
            </a:r>
            <a:r>
              <a:rPr lang="en-US" altLang="ja-JP" sz="3200" dirty="0" smtClean="0"/>
              <a:t>LINE </a:t>
            </a:r>
            <a:r>
              <a:rPr lang="ja-JP" altLang="en-US" sz="3200" dirty="0" smtClean="0"/>
              <a:t>でも同様な研究が必要であると考えた．</a:t>
            </a:r>
          </a:p>
          <a:p>
            <a:pPr marL="514350" indent="-514350">
              <a:buFont typeface="+mj-lt"/>
              <a:buAutoNum type="arabicPeriod"/>
            </a:pPr>
            <a:endParaRPr lang="en-US" altLang="ja-JP" sz="3200" dirty="0"/>
          </a:p>
        </p:txBody>
      </p:sp>
    </p:spTree>
    <p:extLst>
      <p:ext uri="{BB962C8B-B14F-4D97-AF65-F5344CB8AC3E}">
        <p14:creationId xmlns:p14="http://schemas.microsoft.com/office/powerpoint/2010/main" val="3308787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まと</a:t>
            </a:r>
            <a:r>
              <a:rPr lang="ja-JP" altLang="en-US" dirty="0"/>
              <a:t>め</a:t>
            </a:r>
            <a:endParaRPr kumimoji="1" lang="ja-JP" altLang="en-US" dirty="0"/>
          </a:p>
        </p:txBody>
      </p:sp>
      <p:sp>
        <p:nvSpPr>
          <p:cNvPr id="9" name="コンテンツ プレースホルダー 2"/>
          <p:cNvSpPr txBox="1">
            <a:spLocks/>
          </p:cNvSpPr>
          <p:nvPr/>
        </p:nvSpPr>
        <p:spPr>
          <a:xfrm>
            <a:off x="838200" y="1819733"/>
            <a:ext cx="1051560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ニコニコ動画のカテゴリ合算毎時総合ランキングと動画関連ツイートの間に相関性があるのかを明らかにしたい．</a:t>
            </a:r>
            <a:endParaRPr lang="en-US" altLang="ja-JP" sz="3200" dirty="0"/>
          </a:p>
          <a:p>
            <a:r>
              <a:rPr lang="ja-JP" altLang="en-US" sz="3200" dirty="0" smtClean="0"/>
              <a:t>ニコニコ動画のカテゴリ合算毎時総合ランキングとツイートのデータを集めた．</a:t>
            </a:r>
            <a:endParaRPr lang="en-US" altLang="ja-JP" sz="3200" dirty="0" smtClean="0"/>
          </a:p>
          <a:p>
            <a:r>
              <a:rPr lang="ja-JP" altLang="en-US" sz="3200" dirty="0"/>
              <a:t>ニコニコ動画のカテゴリ合算毎時総合ランキングと動画関連ツイートの間に相関性があることが分かった</a:t>
            </a:r>
            <a:r>
              <a:rPr lang="ja-JP" altLang="en-US" sz="3200" dirty="0" smtClean="0"/>
              <a:t>．</a:t>
            </a:r>
            <a:endParaRPr lang="ja-JP" altLang="en-US" sz="3200" dirty="0"/>
          </a:p>
          <a:p>
            <a:r>
              <a:rPr lang="ja-JP" altLang="en-US" sz="3200" dirty="0" smtClean="0"/>
              <a:t>本研究では</a:t>
            </a:r>
            <a:r>
              <a:rPr lang="en-US" altLang="ja-JP" sz="3200" dirty="0" smtClean="0"/>
              <a:t>Twitter </a:t>
            </a:r>
            <a:r>
              <a:rPr lang="ja-JP" altLang="en-US" sz="3200" dirty="0" smtClean="0"/>
              <a:t>を使用したが</a:t>
            </a:r>
            <a:r>
              <a:rPr lang="en-US" altLang="ja-JP" sz="3200" dirty="0" smtClean="0"/>
              <a:t>Facebook </a:t>
            </a:r>
            <a:r>
              <a:rPr lang="ja-JP" altLang="en-US" sz="3200" dirty="0" smtClean="0"/>
              <a:t>と</a:t>
            </a:r>
            <a:r>
              <a:rPr lang="en-US" altLang="ja-JP" sz="3200" dirty="0" smtClean="0"/>
              <a:t>LINE </a:t>
            </a:r>
            <a:r>
              <a:rPr lang="ja-JP" altLang="en-US" sz="3200" dirty="0" smtClean="0"/>
              <a:t>でも同様な研究が必要であると考えた．</a:t>
            </a:r>
          </a:p>
          <a:p>
            <a:pPr marL="0" indent="0">
              <a:buNone/>
            </a:pPr>
            <a:endParaRPr lang="en-US" altLang="ja-JP" sz="3200" dirty="0" smtClean="0"/>
          </a:p>
        </p:txBody>
      </p:sp>
    </p:spTree>
    <p:extLst>
      <p:ext uri="{BB962C8B-B14F-4D97-AF65-F5344CB8AC3E}">
        <p14:creationId xmlns:p14="http://schemas.microsoft.com/office/powerpoint/2010/main" val="1696021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pPr algn="ctr"/>
            <a:r>
              <a:rPr lang="ja-JP" altLang="en-US" dirty="0" smtClean="0"/>
              <a:t>ニコニコ動画の解説</a:t>
            </a:r>
            <a:endParaRPr kumimoji="1" lang="ja-JP" altLang="en-US" dirty="0"/>
          </a:p>
        </p:txBody>
      </p:sp>
      <p:sp>
        <p:nvSpPr>
          <p:cNvPr id="17" name="スマイル 16"/>
          <p:cNvSpPr/>
          <p:nvPr/>
        </p:nvSpPr>
        <p:spPr>
          <a:xfrm>
            <a:off x="2057589" y="3640757"/>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左矢印 23"/>
          <p:cNvSpPr/>
          <p:nvPr/>
        </p:nvSpPr>
        <p:spPr>
          <a:xfrm>
            <a:off x="3460563" y="3316813"/>
            <a:ext cx="4502404"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333807" y="3228792"/>
            <a:ext cx="2755916" cy="707886"/>
          </a:xfrm>
          <a:prstGeom prst="rect">
            <a:avLst/>
          </a:prstGeom>
          <a:noFill/>
        </p:spPr>
        <p:txBody>
          <a:bodyPr wrap="square" rtlCol="0">
            <a:spAutoFit/>
          </a:bodyPr>
          <a:lstStyle/>
          <a:p>
            <a:r>
              <a:rPr lang="ja-JP" altLang="en-US" sz="4000" dirty="0"/>
              <a:t>動画</a:t>
            </a:r>
            <a:r>
              <a:rPr lang="ja-JP" altLang="en-US" sz="4000" dirty="0" smtClean="0"/>
              <a:t>の</a:t>
            </a:r>
            <a:r>
              <a:rPr lang="ja-JP" altLang="en-US" sz="4000" dirty="0"/>
              <a:t>再生</a:t>
            </a:r>
            <a:endParaRPr kumimoji="1" lang="ja-JP" altLang="en-US" sz="3200" dirty="0"/>
          </a:p>
        </p:txBody>
      </p:sp>
      <p:pic>
        <p:nvPicPr>
          <p:cNvPr id="2" name="図 1"/>
          <p:cNvPicPr>
            <a:picLocks noChangeAspect="1"/>
          </p:cNvPicPr>
          <p:nvPr/>
        </p:nvPicPr>
        <p:blipFill>
          <a:blip r:embed="rId3"/>
          <a:stretch>
            <a:fillRect/>
          </a:stretch>
        </p:blipFill>
        <p:spPr>
          <a:xfrm>
            <a:off x="8211735" y="2979339"/>
            <a:ext cx="3550533" cy="2272341"/>
          </a:xfrm>
          <a:prstGeom prst="rect">
            <a:avLst/>
          </a:prstGeom>
        </p:spPr>
      </p:pic>
      <p:sp>
        <p:nvSpPr>
          <p:cNvPr id="21" name="テキスト ボックス 20"/>
          <p:cNvSpPr txBox="1"/>
          <p:nvPr/>
        </p:nvSpPr>
        <p:spPr>
          <a:xfrm>
            <a:off x="1344346" y="1499210"/>
            <a:ext cx="9503308"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投稿された動画は，他のユーザーが見ることができる．</a:t>
            </a:r>
            <a:endParaRPr lang="en-US" altLang="ja-JP" sz="3200" dirty="0" smtClean="0"/>
          </a:p>
          <a:p>
            <a:r>
              <a:rPr kumimoji="1" lang="ja-JP" altLang="en-US" sz="3200" dirty="0" smtClean="0"/>
              <a:t>コメント数とは動画に対してコメントされた数である．</a:t>
            </a:r>
            <a:endParaRPr kumimoji="1" lang="en-US" altLang="ja-JP" sz="3200" dirty="0" smtClean="0"/>
          </a:p>
        </p:txBody>
      </p:sp>
      <p:sp>
        <p:nvSpPr>
          <p:cNvPr id="22" name="左矢印 21"/>
          <p:cNvSpPr/>
          <p:nvPr/>
        </p:nvSpPr>
        <p:spPr>
          <a:xfrm flipH="1">
            <a:off x="3460562" y="4502367"/>
            <a:ext cx="4502404"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333805" y="4442368"/>
            <a:ext cx="3189941" cy="707886"/>
          </a:xfrm>
          <a:prstGeom prst="rect">
            <a:avLst/>
          </a:prstGeom>
          <a:noFill/>
        </p:spPr>
        <p:txBody>
          <a:bodyPr wrap="square" rtlCol="0">
            <a:spAutoFit/>
          </a:bodyPr>
          <a:lstStyle/>
          <a:p>
            <a:r>
              <a:rPr kumimoji="1" lang="ja-JP" altLang="en-US" sz="4000" dirty="0" smtClean="0"/>
              <a:t>コメントを書く</a:t>
            </a:r>
            <a:endParaRPr kumimoji="1" lang="ja-JP" altLang="en-US" sz="4000" dirty="0"/>
          </a:p>
        </p:txBody>
      </p:sp>
    </p:spTree>
    <p:extLst>
      <p:ext uri="{BB962C8B-B14F-4D97-AF65-F5344CB8AC3E}">
        <p14:creationId xmlns:p14="http://schemas.microsoft.com/office/powerpoint/2010/main" val="257597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pPr algn="ctr"/>
            <a:r>
              <a:rPr lang="ja-JP" altLang="en-US" dirty="0" smtClean="0"/>
              <a:t>ニコニコ動画の解説</a:t>
            </a:r>
            <a:endParaRPr kumimoji="1" lang="ja-JP" altLang="en-US" dirty="0"/>
          </a:p>
        </p:txBody>
      </p:sp>
      <p:sp>
        <p:nvSpPr>
          <p:cNvPr id="17" name="スマイル 16"/>
          <p:cNvSpPr/>
          <p:nvPr/>
        </p:nvSpPr>
        <p:spPr>
          <a:xfrm>
            <a:off x="1936702" y="3619047"/>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3"/>
          <a:stretch>
            <a:fillRect/>
          </a:stretch>
        </p:blipFill>
        <p:spPr>
          <a:xfrm>
            <a:off x="8263052" y="2719998"/>
            <a:ext cx="3550533" cy="2272341"/>
          </a:xfrm>
          <a:prstGeom prst="rect">
            <a:avLst/>
          </a:prstGeom>
        </p:spPr>
      </p:pic>
      <p:sp>
        <p:nvSpPr>
          <p:cNvPr id="21" name="テキスト ボックス 20"/>
          <p:cNvSpPr txBox="1"/>
          <p:nvPr/>
        </p:nvSpPr>
        <p:spPr>
          <a:xfrm>
            <a:off x="1344346" y="1499210"/>
            <a:ext cx="9503308"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マイリスト数とは，動画がユーザーにお気に入りとしてマイリストへ</a:t>
            </a:r>
            <a:r>
              <a:rPr lang="ja-JP" altLang="en-US" sz="3200" dirty="0"/>
              <a:t>登録</a:t>
            </a:r>
            <a:r>
              <a:rPr lang="ja-JP" altLang="en-US" sz="3200" dirty="0" smtClean="0"/>
              <a:t>されている数である．</a:t>
            </a:r>
            <a:endParaRPr kumimoji="1" lang="en-US" altLang="ja-JP" sz="3200" dirty="0" smtClean="0"/>
          </a:p>
        </p:txBody>
      </p:sp>
      <p:sp>
        <p:nvSpPr>
          <p:cNvPr id="33" name="左矢印 32"/>
          <p:cNvSpPr/>
          <p:nvPr/>
        </p:nvSpPr>
        <p:spPr>
          <a:xfrm>
            <a:off x="3425779" y="3158898"/>
            <a:ext cx="4502404"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4299023" y="3070877"/>
            <a:ext cx="2755916" cy="707886"/>
          </a:xfrm>
          <a:prstGeom prst="rect">
            <a:avLst/>
          </a:prstGeom>
          <a:noFill/>
        </p:spPr>
        <p:txBody>
          <a:bodyPr wrap="square" rtlCol="0">
            <a:spAutoFit/>
          </a:bodyPr>
          <a:lstStyle/>
          <a:p>
            <a:r>
              <a:rPr lang="ja-JP" altLang="en-US" sz="4000" dirty="0"/>
              <a:t>動画</a:t>
            </a:r>
            <a:r>
              <a:rPr lang="ja-JP" altLang="en-US" sz="4000" dirty="0" smtClean="0"/>
              <a:t>の</a:t>
            </a:r>
            <a:r>
              <a:rPr lang="ja-JP" altLang="en-US" sz="4000" dirty="0"/>
              <a:t>再生</a:t>
            </a:r>
            <a:endParaRPr kumimoji="1" lang="ja-JP" altLang="en-US" sz="3200" dirty="0"/>
          </a:p>
        </p:txBody>
      </p:sp>
      <p:sp>
        <p:nvSpPr>
          <p:cNvPr id="35" name="左矢印 34"/>
          <p:cNvSpPr/>
          <p:nvPr/>
        </p:nvSpPr>
        <p:spPr>
          <a:xfrm flipH="1">
            <a:off x="3425778" y="4344452"/>
            <a:ext cx="4502404"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3558649" y="4284453"/>
            <a:ext cx="3930314" cy="707886"/>
          </a:xfrm>
          <a:prstGeom prst="rect">
            <a:avLst/>
          </a:prstGeom>
          <a:noFill/>
        </p:spPr>
        <p:txBody>
          <a:bodyPr wrap="square" rtlCol="0">
            <a:spAutoFit/>
          </a:bodyPr>
          <a:lstStyle/>
          <a:p>
            <a:r>
              <a:rPr lang="ja-JP" altLang="en-US" sz="4000" dirty="0" smtClean="0"/>
              <a:t>マイ</a:t>
            </a:r>
            <a:r>
              <a:rPr lang="ja-JP" altLang="en-US" sz="4000" dirty="0"/>
              <a:t>リスト</a:t>
            </a:r>
            <a:r>
              <a:rPr lang="ja-JP" altLang="en-US" sz="4000" dirty="0" smtClean="0"/>
              <a:t>に登録</a:t>
            </a:r>
            <a:endParaRPr kumimoji="1" lang="ja-JP" altLang="en-US" sz="4000" dirty="0"/>
          </a:p>
        </p:txBody>
      </p:sp>
    </p:spTree>
    <p:extLst>
      <p:ext uri="{BB962C8B-B14F-4D97-AF65-F5344CB8AC3E}">
        <p14:creationId xmlns:p14="http://schemas.microsoft.com/office/powerpoint/2010/main" val="2816157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pPr algn="ctr"/>
            <a:r>
              <a:rPr lang="ja-JP" altLang="en-US" dirty="0" smtClean="0"/>
              <a:t>ニコニコ動画の解説</a:t>
            </a:r>
            <a:endParaRPr kumimoji="1" lang="ja-JP" altLang="en-US" dirty="0"/>
          </a:p>
        </p:txBody>
      </p:sp>
      <p:sp>
        <p:nvSpPr>
          <p:cNvPr id="17" name="スマイル 16"/>
          <p:cNvSpPr/>
          <p:nvPr/>
        </p:nvSpPr>
        <p:spPr>
          <a:xfrm>
            <a:off x="1818235" y="3626215"/>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344345" y="1499210"/>
            <a:ext cx="9740749"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ニコニコ広告宣伝ポイントとは，</a:t>
            </a:r>
            <a:r>
              <a:rPr lang="ja-JP" altLang="en-US" sz="3200" dirty="0"/>
              <a:t>ユーザ</a:t>
            </a:r>
            <a:r>
              <a:rPr lang="ja-JP" altLang="en-US" sz="3200" dirty="0" smtClean="0"/>
              <a:t>ーが</a:t>
            </a:r>
            <a:r>
              <a:rPr lang="ja-JP" altLang="en-US" sz="3200" dirty="0"/>
              <a:t>動画または生放送を宣伝</a:t>
            </a:r>
            <a:r>
              <a:rPr lang="ja-JP" altLang="en-US" sz="3200" dirty="0" smtClean="0"/>
              <a:t>するさいに使用したニコニコポイントである．</a:t>
            </a:r>
            <a:endParaRPr kumimoji="1" lang="en-US" altLang="ja-JP" sz="3200" dirty="0" smtClean="0"/>
          </a:p>
        </p:txBody>
      </p:sp>
      <p:pic>
        <p:nvPicPr>
          <p:cNvPr id="3" name="図 2"/>
          <p:cNvPicPr>
            <a:picLocks noChangeAspect="1"/>
          </p:cNvPicPr>
          <p:nvPr/>
        </p:nvPicPr>
        <p:blipFill rotWithShape="1">
          <a:blip r:embed="rId3" cstate="print">
            <a:extLst>
              <a:ext uri="{28A0092B-C50C-407E-A947-70E740481C1C}">
                <a14:useLocalDpi xmlns:a14="http://schemas.microsoft.com/office/drawing/2010/main" val="0"/>
              </a:ext>
            </a:extLst>
          </a:blip>
          <a:srcRect l="32763" t="5464" r="33684" b="1005"/>
          <a:stretch/>
        </p:blipFill>
        <p:spPr>
          <a:xfrm>
            <a:off x="8307653" y="2824773"/>
            <a:ext cx="2540001" cy="3864786"/>
          </a:xfrm>
          <a:prstGeom prst="rect">
            <a:avLst/>
          </a:prstGeom>
        </p:spPr>
      </p:pic>
      <p:sp>
        <p:nvSpPr>
          <p:cNvPr id="12" name="左矢印 11"/>
          <p:cNvSpPr/>
          <p:nvPr/>
        </p:nvSpPr>
        <p:spPr>
          <a:xfrm flipH="1">
            <a:off x="3411661" y="3895429"/>
            <a:ext cx="4502404"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523874" y="3835430"/>
            <a:ext cx="2950971" cy="707886"/>
          </a:xfrm>
          <a:prstGeom prst="rect">
            <a:avLst/>
          </a:prstGeom>
          <a:noFill/>
        </p:spPr>
        <p:txBody>
          <a:bodyPr wrap="square" rtlCol="0">
            <a:spAutoFit/>
          </a:bodyPr>
          <a:lstStyle/>
          <a:p>
            <a:r>
              <a:rPr lang="ja-JP" altLang="en-US" sz="4000" dirty="0"/>
              <a:t>動画</a:t>
            </a:r>
            <a:r>
              <a:rPr lang="ja-JP" altLang="en-US" sz="4000" dirty="0" smtClean="0"/>
              <a:t>を宣伝</a:t>
            </a:r>
            <a:endParaRPr kumimoji="1" lang="ja-JP" altLang="en-US" sz="4000" dirty="0"/>
          </a:p>
        </p:txBody>
      </p:sp>
    </p:spTree>
    <p:extLst>
      <p:ext uri="{BB962C8B-B14F-4D97-AF65-F5344CB8AC3E}">
        <p14:creationId xmlns:p14="http://schemas.microsoft.com/office/powerpoint/2010/main" val="385605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ニコニコ動画の</a:t>
            </a:r>
            <a:r>
              <a:rPr lang="ja-JP" altLang="en-US" dirty="0" smtClean="0"/>
              <a:t>解説</a:t>
            </a:r>
            <a:endParaRPr kumimoji="1" lang="ja-JP" altLang="en-US" dirty="0"/>
          </a:p>
        </p:txBody>
      </p:sp>
      <p:sp>
        <p:nvSpPr>
          <p:cNvPr id="8" name="テキスト ボックス 7"/>
          <p:cNvSpPr txBox="1"/>
          <p:nvPr/>
        </p:nvSpPr>
        <p:spPr>
          <a:xfrm>
            <a:off x="838200" y="1881972"/>
            <a:ext cx="10738165" cy="954107"/>
          </a:xfrm>
          <a:prstGeom prst="rect">
            <a:avLst/>
          </a:prstGeom>
          <a:noFill/>
          <a:ln>
            <a:solidFill>
              <a:schemeClr val="bg1"/>
            </a:solidFill>
          </a:ln>
        </p:spPr>
        <p:txBody>
          <a:bodyPr wrap="square" rtlCol="0">
            <a:spAutoFit/>
          </a:bodyPr>
          <a:lstStyle/>
          <a:p>
            <a:r>
              <a:rPr kumimoji="1" lang="ja-JP" altLang="en-US" sz="2800" dirty="0" smtClean="0"/>
              <a:t>カテゴリ</a:t>
            </a:r>
            <a:r>
              <a:rPr lang="ja-JP" altLang="en-US" sz="2800" dirty="0" smtClean="0"/>
              <a:t>には種類があり，カテゴリ合算，エンタメ・音楽，政治，科学などがあります．</a:t>
            </a:r>
            <a:endParaRPr kumimoji="1" lang="en-US" altLang="ja-JP" sz="2800" dirty="0" smtClean="0"/>
          </a:p>
        </p:txBody>
      </p:sp>
      <p:pic>
        <p:nvPicPr>
          <p:cNvPr id="4" name="図 3"/>
          <p:cNvPicPr>
            <a:picLocks noChangeAspect="1"/>
          </p:cNvPicPr>
          <p:nvPr/>
        </p:nvPicPr>
        <p:blipFill>
          <a:blip r:embed="rId3"/>
          <a:stretch>
            <a:fillRect/>
          </a:stretch>
        </p:blipFill>
        <p:spPr>
          <a:xfrm>
            <a:off x="838200" y="3545776"/>
            <a:ext cx="10738165" cy="2169223"/>
          </a:xfrm>
          <a:prstGeom prst="rect">
            <a:avLst/>
          </a:prstGeom>
        </p:spPr>
      </p:pic>
    </p:spTree>
    <p:extLst>
      <p:ext uri="{BB962C8B-B14F-4D97-AF65-F5344CB8AC3E}">
        <p14:creationId xmlns:p14="http://schemas.microsoft.com/office/powerpoint/2010/main" val="354758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ニコニコ動画の</a:t>
            </a:r>
            <a:r>
              <a:rPr lang="ja-JP" altLang="en-US" dirty="0" smtClean="0"/>
              <a:t>解説</a:t>
            </a:r>
            <a:endParaRPr kumimoji="1" lang="ja-JP" altLang="en-US" dirty="0"/>
          </a:p>
        </p:txBody>
      </p:sp>
      <p:sp>
        <p:nvSpPr>
          <p:cNvPr id="8" name="テキスト ボックス 7"/>
          <p:cNvSpPr txBox="1"/>
          <p:nvPr/>
        </p:nvSpPr>
        <p:spPr>
          <a:xfrm>
            <a:off x="587829" y="1587566"/>
            <a:ext cx="10988535" cy="1815882"/>
          </a:xfrm>
          <a:prstGeom prst="rect">
            <a:avLst/>
          </a:prstGeom>
          <a:noFill/>
          <a:ln>
            <a:solidFill>
              <a:schemeClr val="bg1"/>
            </a:solidFill>
          </a:ln>
        </p:spPr>
        <p:txBody>
          <a:bodyPr wrap="square" rtlCol="0">
            <a:spAutoFit/>
          </a:bodyPr>
          <a:lstStyle/>
          <a:p>
            <a:r>
              <a:rPr kumimoji="1" lang="ja-JP" altLang="en-US" sz="2800" dirty="0" smtClean="0"/>
              <a:t>カテゴリ合算毎時総合ランキングとは，投稿された動画をカテゴリ合算で再生数やマイリスト数などを総合ポイントにしたランキングである．</a:t>
            </a:r>
            <a:endParaRPr kumimoji="1" lang="en-US" altLang="ja-JP" sz="2800" dirty="0" smtClean="0"/>
          </a:p>
          <a:p>
            <a:endParaRPr kumimoji="1" lang="en-US" altLang="ja-JP" sz="2800" dirty="0" smtClean="0"/>
          </a:p>
          <a:p>
            <a:r>
              <a:rPr lang="ja-JP" altLang="en-US" sz="2800" dirty="0" smtClean="0"/>
              <a:t>再生数は総合ポイントの中で大きな要素である．</a:t>
            </a:r>
            <a:endParaRPr kumimoji="1" lang="ja-JP" altLang="en-US" sz="2800" dirty="0"/>
          </a:p>
        </p:txBody>
      </p:sp>
      <p:sp>
        <p:nvSpPr>
          <p:cNvPr id="6" name="角丸四角形 5"/>
          <p:cNvSpPr/>
          <p:nvPr/>
        </p:nvSpPr>
        <p:spPr>
          <a:xfrm>
            <a:off x="587829" y="3739056"/>
            <a:ext cx="10988536" cy="27107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2800" dirty="0"/>
              <a:t>総合ポイント＝再生数＋（コメント数</a:t>
            </a:r>
            <a:r>
              <a:rPr lang="en-US" altLang="ja-JP" sz="2800" dirty="0"/>
              <a:t>×</a:t>
            </a:r>
            <a:r>
              <a:rPr lang="ja-JP" altLang="en-US" sz="2800" dirty="0"/>
              <a:t>補正値）</a:t>
            </a:r>
            <a:r>
              <a:rPr lang="ja-JP" altLang="en-US" sz="2800" dirty="0" smtClean="0"/>
              <a:t>＋</a:t>
            </a:r>
            <a:endParaRPr lang="en-US" altLang="ja-JP" sz="2800" dirty="0" smtClean="0"/>
          </a:p>
          <a:p>
            <a:r>
              <a:rPr lang="ja-JP" altLang="en-US" sz="2800" dirty="0"/>
              <a:t>　</a:t>
            </a:r>
            <a:r>
              <a:rPr lang="ja-JP" altLang="en-US" sz="2800" dirty="0" smtClean="0"/>
              <a:t>　　　　　　　　　マイリスト数</a:t>
            </a:r>
            <a:r>
              <a:rPr lang="en-US" altLang="ja-JP" sz="2800" dirty="0"/>
              <a:t>×</a:t>
            </a:r>
            <a:r>
              <a:rPr lang="en-US" altLang="ja-JP" sz="2800" dirty="0" smtClean="0"/>
              <a:t>15</a:t>
            </a:r>
            <a:r>
              <a:rPr lang="ja-JP" altLang="en-US" sz="2800" dirty="0" smtClean="0"/>
              <a:t>＋ニコニコ広告</a:t>
            </a:r>
            <a:r>
              <a:rPr lang="ja-JP" altLang="en-US" sz="2800" dirty="0"/>
              <a:t>宣伝ポイント</a:t>
            </a:r>
            <a:r>
              <a:rPr lang="en-US" altLang="ja-JP" sz="2800" dirty="0"/>
              <a:t>×</a:t>
            </a:r>
            <a:r>
              <a:rPr lang="en-US" altLang="ja-JP" sz="2800" dirty="0" smtClean="0"/>
              <a:t>0.3</a:t>
            </a:r>
          </a:p>
          <a:p>
            <a:endParaRPr lang="en-US" altLang="ja-JP" sz="2800" dirty="0"/>
          </a:p>
          <a:p>
            <a:r>
              <a:rPr lang="ja-JP" altLang="en-US" sz="2800" dirty="0"/>
              <a:t>補正値＝（再生数＋マイリスト数）</a:t>
            </a:r>
            <a:r>
              <a:rPr lang="en-US" altLang="ja-JP" sz="2800" dirty="0" smtClean="0"/>
              <a:t>÷</a:t>
            </a:r>
          </a:p>
          <a:p>
            <a:r>
              <a:rPr lang="ja-JP" altLang="en-US" sz="2800" dirty="0"/>
              <a:t>　</a:t>
            </a:r>
            <a:r>
              <a:rPr lang="ja-JP" altLang="en-US" sz="2800" dirty="0" smtClean="0"/>
              <a:t>　　　　　（</a:t>
            </a:r>
            <a:r>
              <a:rPr lang="ja-JP" altLang="en-US" sz="2800" dirty="0"/>
              <a:t>再生数＋コメント数＋</a:t>
            </a:r>
            <a:r>
              <a:rPr lang="ja-JP" altLang="en-US" sz="2800" dirty="0" smtClean="0"/>
              <a:t>マイリスト数）</a:t>
            </a:r>
            <a:endParaRPr lang="en-US" altLang="ja-JP" sz="2800" dirty="0" smtClean="0"/>
          </a:p>
        </p:txBody>
      </p:sp>
      <p:sp>
        <p:nvSpPr>
          <p:cNvPr id="7" name="角丸四角形 6"/>
          <p:cNvSpPr/>
          <p:nvPr/>
        </p:nvSpPr>
        <p:spPr>
          <a:xfrm>
            <a:off x="3962629" y="3405970"/>
            <a:ext cx="4013200" cy="5418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dirty="0" smtClean="0"/>
              <a:t>ランキングの</a:t>
            </a:r>
            <a:r>
              <a:rPr lang="ja-JP" altLang="en-US" sz="2800" dirty="0" smtClean="0"/>
              <a:t>計算</a:t>
            </a:r>
            <a:endParaRPr kumimoji="1" lang="ja-JP" altLang="en-US" sz="2800" dirty="0"/>
          </a:p>
        </p:txBody>
      </p:sp>
    </p:spTree>
    <p:extLst>
      <p:ext uri="{BB962C8B-B14F-4D97-AF65-F5344CB8AC3E}">
        <p14:creationId xmlns:p14="http://schemas.microsoft.com/office/powerpoint/2010/main" val="299378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ニコニコ動画の</a:t>
            </a:r>
            <a:r>
              <a:rPr kumimoji="1" lang="ja-JP" altLang="en-US" dirty="0" smtClean="0"/>
              <a:t>解説</a:t>
            </a:r>
            <a:endParaRPr kumimoji="1" lang="ja-JP" altLang="en-US" dirty="0"/>
          </a:p>
        </p:txBody>
      </p:sp>
      <p:sp>
        <p:nvSpPr>
          <p:cNvPr id="3" name="コンテンツ プレースホルダー 2"/>
          <p:cNvSpPr>
            <a:spLocks noGrp="1"/>
          </p:cNvSpPr>
          <p:nvPr>
            <p:ph idx="1"/>
          </p:nvPr>
        </p:nvSpPr>
        <p:spPr>
          <a:xfrm>
            <a:off x="528276" y="2185943"/>
            <a:ext cx="6943677" cy="4066811"/>
          </a:xfrm>
        </p:spPr>
        <p:txBody>
          <a:bodyPr>
            <a:normAutofit/>
          </a:bodyPr>
          <a:lstStyle/>
          <a:p>
            <a:r>
              <a:rPr lang="ja-JP" altLang="en-US" sz="3200" dirty="0" smtClean="0"/>
              <a:t>「</a:t>
            </a:r>
            <a:r>
              <a:rPr lang="en-US" altLang="ja-JP" sz="3200" dirty="0" smtClean="0"/>
              <a:t>LINE</a:t>
            </a:r>
            <a:r>
              <a:rPr lang="ja-JP" altLang="en-US" sz="3200" dirty="0" smtClean="0"/>
              <a:t>」</a:t>
            </a:r>
            <a:endParaRPr lang="en-US" altLang="ja-JP" sz="3200" dirty="0"/>
          </a:p>
          <a:p>
            <a:pPr marL="0" indent="0">
              <a:buNone/>
            </a:pPr>
            <a:r>
              <a:rPr lang="ja-JP" altLang="en-US" dirty="0" smtClean="0"/>
              <a:t>　個人やグループチャット，タイムラインにコメ　　　　　　ントを書く．</a:t>
            </a:r>
            <a:endParaRPr lang="en-US" altLang="ja-JP" dirty="0" smtClean="0"/>
          </a:p>
          <a:p>
            <a:r>
              <a:rPr kumimoji="1" lang="ja-JP" altLang="en-US" sz="3200" dirty="0" smtClean="0"/>
              <a:t>「</a:t>
            </a:r>
            <a:r>
              <a:rPr lang="en-US" altLang="ja-JP" sz="3200" dirty="0" smtClean="0"/>
              <a:t>Twitter</a:t>
            </a:r>
            <a:r>
              <a:rPr lang="ja-JP" altLang="en-US" sz="3200" dirty="0" smtClean="0"/>
              <a:t>」</a:t>
            </a:r>
            <a:endParaRPr lang="en-US" altLang="ja-JP" sz="3200" dirty="0" smtClean="0"/>
          </a:p>
          <a:p>
            <a:pPr marL="0" indent="0">
              <a:buNone/>
            </a:pPr>
            <a:r>
              <a:rPr lang="ja-JP" altLang="en-US" dirty="0" smtClean="0"/>
              <a:t>　自分の</a:t>
            </a:r>
            <a:r>
              <a:rPr lang="en-US" altLang="ja-JP" dirty="0" smtClean="0"/>
              <a:t>Twitter</a:t>
            </a:r>
            <a:r>
              <a:rPr lang="ja-JP" altLang="en-US" dirty="0" smtClean="0"/>
              <a:t>のアカウントでツイートを書く．</a:t>
            </a:r>
            <a:endParaRPr lang="en-US" altLang="ja-JP" dirty="0" smtClean="0"/>
          </a:p>
          <a:p>
            <a:r>
              <a:rPr kumimoji="1" lang="ja-JP" altLang="en-US" sz="3200" dirty="0" smtClean="0"/>
              <a:t>「</a:t>
            </a:r>
            <a:r>
              <a:rPr lang="en-US" altLang="ja-JP" sz="3200" dirty="0" smtClean="0"/>
              <a:t>Facebook</a:t>
            </a:r>
            <a:r>
              <a:rPr kumimoji="1" lang="ja-JP" altLang="en-US" sz="3200" dirty="0" smtClean="0"/>
              <a:t>」</a:t>
            </a:r>
            <a:endParaRPr kumimoji="1" lang="en-US" altLang="ja-JP" sz="3200" dirty="0" smtClean="0"/>
          </a:p>
          <a:p>
            <a:pPr marL="0" indent="0">
              <a:buNone/>
            </a:pPr>
            <a:r>
              <a:rPr lang="ja-JP" altLang="en-US" dirty="0" smtClean="0"/>
              <a:t>　タイムラインにコメントを書くことができる</a:t>
            </a:r>
            <a:r>
              <a:rPr kumimoji="1" lang="ja-JP" altLang="en-US" dirty="0" smtClean="0"/>
              <a:t>．</a:t>
            </a:r>
            <a:endParaRPr kumimoji="1" lang="en-US" altLang="ja-JP" dirty="0" smtClean="0"/>
          </a:p>
        </p:txBody>
      </p:sp>
      <p:pic>
        <p:nvPicPr>
          <p:cNvPr id="4" name="図 3"/>
          <p:cNvPicPr>
            <a:picLocks noChangeAspect="1"/>
          </p:cNvPicPr>
          <p:nvPr/>
        </p:nvPicPr>
        <p:blipFill rotWithShape="1">
          <a:blip r:embed="rId3"/>
          <a:srcRect l="59545" b="55585"/>
          <a:stretch/>
        </p:blipFill>
        <p:spPr>
          <a:xfrm>
            <a:off x="7669349" y="2046043"/>
            <a:ext cx="3992586" cy="3231351"/>
          </a:xfrm>
          <a:prstGeom prst="rect">
            <a:avLst/>
          </a:prstGeom>
        </p:spPr>
      </p:pic>
      <p:sp>
        <p:nvSpPr>
          <p:cNvPr id="5" name="テキスト ボックス 4"/>
          <p:cNvSpPr txBox="1"/>
          <p:nvPr/>
        </p:nvSpPr>
        <p:spPr>
          <a:xfrm>
            <a:off x="838199" y="1349694"/>
            <a:ext cx="6831149" cy="584775"/>
          </a:xfrm>
          <a:prstGeom prst="rect">
            <a:avLst/>
          </a:prstGeom>
          <a:noFill/>
          <a:ln>
            <a:solidFill>
              <a:schemeClr val="bg1"/>
            </a:solidFill>
          </a:ln>
        </p:spPr>
        <p:txBody>
          <a:bodyPr wrap="square" rtlCol="0">
            <a:spAutoFit/>
          </a:bodyPr>
          <a:lstStyle/>
          <a:p>
            <a:r>
              <a:rPr lang="ja-JP" altLang="en-US" sz="3200" dirty="0"/>
              <a:t>投稿</a:t>
            </a:r>
            <a:r>
              <a:rPr lang="ja-JP" altLang="en-US" sz="3200" dirty="0" smtClean="0"/>
              <a:t>した動画にあるアイコンの説明</a:t>
            </a:r>
            <a:endParaRPr kumimoji="1" lang="en-US" altLang="ja-JP" sz="3200" dirty="0" smtClean="0"/>
          </a:p>
        </p:txBody>
      </p:sp>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59721" t="44388" r="37873" b="51605"/>
          <a:stretch/>
        </p:blipFill>
        <p:spPr>
          <a:xfrm>
            <a:off x="3017402" y="2267770"/>
            <a:ext cx="488273" cy="443884"/>
          </a:xfrm>
          <a:prstGeom prst="rect">
            <a:avLst/>
          </a:prstGeom>
        </p:spPr>
      </p:pic>
      <p:pic>
        <p:nvPicPr>
          <p:cNvPr id="9" name="図 8"/>
          <p:cNvPicPr>
            <a:picLocks noChangeAspect="1"/>
          </p:cNvPicPr>
          <p:nvPr/>
        </p:nvPicPr>
        <p:blipFill rotWithShape="1">
          <a:blip r:embed="rId5"/>
          <a:srcRect l="33852" r="33232"/>
          <a:stretch/>
        </p:blipFill>
        <p:spPr>
          <a:xfrm>
            <a:off x="3010799" y="3661718"/>
            <a:ext cx="461554" cy="487722"/>
          </a:xfrm>
          <a:prstGeom prst="rect">
            <a:avLst/>
          </a:prstGeom>
        </p:spPr>
      </p:pic>
      <p:pic>
        <p:nvPicPr>
          <p:cNvPr id="10" name="図 9"/>
          <p:cNvPicPr>
            <a:picLocks noChangeAspect="1"/>
          </p:cNvPicPr>
          <p:nvPr/>
        </p:nvPicPr>
        <p:blipFill rotWithShape="1">
          <a:blip r:embed="rId5"/>
          <a:srcRect l="64707"/>
          <a:stretch/>
        </p:blipFill>
        <p:spPr>
          <a:xfrm>
            <a:off x="3010799" y="4789672"/>
            <a:ext cx="494876" cy="487722"/>
          </a:xfrm>
          <a:prstGeom prst="rect">
            <a:avLst/>
          </a:prstGeom>
        </p:spPr>
      </p:pic>
    </p:spTree>
    <p:extLst>
      <p:ext uri="{BB962C8B-B14F-4D97-AF65-F5344CB8AC3E}">
        <p14:creationId xmlns:p14="http://schemas.microsoft.com/office/powerpoint/2010/main" val="1895528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円形吹き出し 28"/>
          <p:cNvSpPr/>
          <p:nvPr/>
        </p:nvSpPr>
        <p:spPr>
          <a:xfrm>
            <a:off x="324512" y="4896096"/>
            <a:ext cx="3222444" cy="750722"/>
          </a:xfrm>
          <a:prstGeom prst="wedgeEllipseCallout">
            <a:avLst>
              <a:gd name="adj1" fmla="val 7428"/>
              <a:gd name="adj2" fmla="val -1278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ツイート</a:t>
            </a:r>
            <a:r>
              <a:rPr lang="ja-JP" altLang="en-US" dirty="0" smtClean="0">
                <a:solidFill>
                  <a:schemeClr val="tx1"/>
                </a:solidFill>
              </a:rPr>
              <a:t>を投稿しよう</a:t>
            </a:r>
            <a:endParaRPr kumimoji="1" lang="ja-JP" altLang="en-US" dirty="0">
              <a:solidFill>
                <a:schemeClr val="tx1"/>
              </a:solidFill>
            </a:endParaRPr>
          </a:p>
        </p:txBody>
      </p:sp>
      <p:sp>
        <p:nvSpPr>
          <p:cNvPr id="4" name="テキスト ボックス 3"/>
          <p:cNvSpPr txBox="1"/>
          <p:nvPr/>
        </p:nvSpPr>
        <p:spPr>
          <a:xfrm>
            <a:off x="838201" y="1388713"/>
            <a:ext cx="10940144"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3200" dirty="0"/>
              <a:t>140</a:t>
            </a:r>
            <a:r>
              <a:rPr lang="ja-JP" altLang="en-US" sz="3200" dirty="0"/>
              <a:t>字以内の短い投稿</a:t>
            </a:r>
            <a:r>
              <a:rPr lang="en-US" altLang="ja-JP" sz="3200" dirty="0"/>
              <a:t>(</a:t>
            </a:r>
            <a:r>
              <a:rPr lang="ja-JP" altLang="en-US" sz="3200" dirty="0"/>
              <a:t>ツイート</a:t>
            </a:r>
            <a:r>
              <a:rPr lang="en-US" altLang="ja-JP" sz="3200" dirty="0"/>
              <a:t>)</a:t>
            </a:r>
            <a:r>
              <a:rPr lang="ja-JP" altLang="en-US" sz="3200" dirty="0"/>
              <a:t>を入力して</a:t>
            </a:r>
            <a:r>
              <a:rPr lang="ja-JP" altLang="en-US" sz="3200" dirty="0" smtClean="0"/>
              <a:t>，共有</a:t>
            </a:r>
            <a:r>
              <a:rPr lang="ja-JP" altLang="en-US" sz="3200" dirty="0"/>
              <a:t>する</a:t>
            </a:r>
            <a:r>
              <a:rPr lang="en-US" altLang="ja-JP" sz="3200" dirty="0"/>
              <a:t>Web</a:t>
            </a:r>
            <a:r>
              <a:rPr lang="ja-JP" altLang="en-US" sz="3200" dirty="0"/>
              <a:t>上の</a:t>
            </a:r>
            <a:r>
              <a:rPr lang="en-US" altLang="ja-JP" sz="3200" dirty="0"/>
              <a:t>SNS</a:t>
            </a:r>
            <a:r>
              <a:rPr lang="ja-JP" altLang="en-US" sz="3200" dirty="0"/>
              <a:t>サービスで</a:t>
            </a:r>
            <a:r>
              <a:rPr lang="ja-JP" altLang="en-US" sz="3200" dirty="0" smtClean="0"/>
              <a:t>ある．</a:t>
            </a:r>
            <a:endParaRPr kumimoji="1" lang="en-US" altLang="ja-JP" sz="3200" dirty="0" smtClean="0"/>
          </a:p>
        </p:txBody>
      </p:sp>
      <p:sp>
        <p:nvSpPr>
          <p:cNvPr id="7" name="タイトル 6"/>
          <p:cNvSpPr>
            <a:spLocks noGrp="1"/>
          </p:cNvSpPr>
          <p:nvPr>
            <p:ph type="title"/>
          </p:nvPr>
        </p:nvSpPr>
        <p:spPr/>
        <p:txBody>
          <a:bodyPr/>
          <a:lstStyle/>
          <a:p>
            <a:pPr algn="ctr"/>
            <a:r>
              <a:rPr lang="en-US" altLang="ja-JP" dirty="0" smtClean="0"/>
              <a:t>Twitter</a:t>
            </a:r>
            <a:r>
              <a:rPr lang="ja-JP" altLang="en-US" dirty="0" smtClean="0"/>
              <a:t>の解説</a:t>
            </a:r>
            <a:endParaRPr kumimoji="1" lang="ja-JP" altLang="en-US" dirty="0"/>
          </a:p>
        </p:txBody>
      </p:sp>
      <p:sp>
        <p:nvSpPr>
          <p:cNvPr id="22" name="スマイル 21"/>
          <p:cNvSpPr/>
          <p:nvPr/>
        </p:nvSpPr>
        <p:spPr>
          <a:xfrm>
            <a:off x="1358631" y="3113527"/>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2592120" y="3372432"/>
            <a:ext cx="5154427" cy="593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3422057" y="3255212"/>
            <a:ext cx="3494552" cy="707886"/>
          </a:xfrm>
          <a:prstGeom prst="rect">
            <a:avLst/>
          </a:prstGeom>
          <a:noFill/>
        </p:spPr>
        <p:txBody>
          <a:bodyPr wrap="square" rtlCol="0">
            <a:spAutoFit/>
          </a:bodyPr>
          <a:lstStyle/>
          <a:p>
            <a:r>
              <a:rPr lang="ja-JP" altLang="en-US" sz="4000" dirty="0"/>
              <a:t>ツイート</a:t>
            </a:r>
            <a:r>
              <a:rPr lang="ja-JP" altLang="en-US" sz="4000" dirty="0" smtClean="0"/>
              <a:t>の</a:t>
            </a:r>
            <a:r>
              <a:rPr lang="ja-JP" altLang="en-US" sz="4000" dirty="0"/>
              <a:t>投稿</a:t>
            </a:r>
            <a:endParaRPr kumimoji="1" lang="ja-JP" altLang="en-US" sz="4000" dirty="0"/>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34079" t="30052" r="34737" b="8346"/>
          <a:stretch/>
        </p:blipFill>
        <p:spPr>
          <a:xfrm>
            <a:off x="7976365" y="2517311"/>
            <a:ext cx="3801980" cy="4099417"/>
          </a:xfrm>
          <a:prstGeom prst="rect">
            <a:avLst/>
          </a:prstGeom>
        </p:spPr>
      </p:pic>
    </p:spTree>
    <p:extLst>
      <p:ext uri="{BB962C8B-B14F-4D97-AF65-F5344CB8AC3E}">
        <p14:creationId xmlns:p14="http://schemas.microsoft.com/office/powerpoint/2010/main" val="1441355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10529</TotalTime>
  <Words>714</Words>
  <Application>Microsoft Office PowerPoint</Application>
  <PresentationFormat>ワイド画面</PresentationFormat>
  <Paragraphs>103</Paragraphs>
  <Slides>23</Slides>
  <Notes>16</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29" baseType="lpstr">
      <vt:lpstr>ＭＳ Ｐゴシック</vt:lpstr>
      <vt:lpstr>Arial</vt:lpstr>
      <vt:lpstr>Calibri</vt:lpstr>
      <vt:lpstr>Calibri Light</vt:lpstr>
      <vt:lpstr>Office テーマ</vt:lpstr>
      <vt:lpstr>ワークシート</vt:lpstr>
      <vt:lpstr>ニコニコ動画の視聴ランキングと動画関連ツイートの相関性</vt:lpstr>
      <vt:lpstr>ニコニコ動画の解説</vt:lpstr>
      <vt:lpstr>ニコニコ動画の解説</vt:lpstr>
      <vt:lpstr>ニコニコ動画の解説</vt:lpstr>
      <vt:lpstr>ニコニコ動画の解説</vt:lpstr>
      <vt:lpstr>ニコニコ動画の解説</vt:lpstr>
      <vt:lpstr>ニコニコ動画の解説</vt:lpstr>
      <vt:lpstr>ニコニコ動画の解説</vt:lpstr>
      <vt:lpstr>Twitterの解説</vt:lpstr>
      <vt:lpstr>Twitterの解説</vt:lpstr>
      <vt:lpstr>研究の目的</vt:lpstr>
      <vt:lpstr>手法</vt:lpstr>
      <vt:lpstr>手法1 </vt:lpstr>
      <vt:lpstr>手法2 </vt:lpstr>
      <vt:lpstr>手法3 </vt:lpstr>
      <vt:lpstr>手法4 </vt:lpstr>
      <vt:lpstr>手法5</vt:lpstr>
      <vt:lpstr>手法6 </vt:lpstr>
      <vt:lpstr>手法7</vt:lpstr>
      <vt:lpstr>結果</vt:lpstr>
      <vt:lpstr>結果</vt:lpstr>
      <vt:lpstr>考察</vt:lpstr>
      <vt:lpstr>まとめ</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クラウドファンディングに おける成功の判別分析</dc:title>
  <dc:creator>miura</dc:creator>
  <cp:lastModifiedBy>sugiyama</cp:lastModifiedBy>
  <cp:revision>135</cp:revision>
  <cp:lastPrinted>2016-02-05T21:34:55Z</cp:lastPrinted>
  <dcterms:created xsi:type="dcterms:W3CDTF">2016-01-21T12:10:17Z</dcterms:created>
  <dcterms:modified xsi:type="dcterms:W3CDTF">2017-02-17T06:58:52Z</dcterms:modified>
</cp:coreProperties>
</file>