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57" r:id="rId4"/>
    <p:sldId id="260" r:id="rId5"/>
    <p:sldId id="270" r:id="rId6"/>
    <p:sldId id="281" r:id="rId7"/>
    <p:sldId id="261" r:id="rId8"/>
    <p:sldId id="282" r:id="rId9"/>
    <p:sldId id="283" r:id="rId10"/>
    <p:sldId id="271" r:id="rId11"/>
    <p:sldId id="264" r:id="rId12"/>
    <p:sldId id="284" r:id="rId13"/>
    <p:sldId id="273" r:id="rId14"/>
    <p:sldId id="278" r:id="rId15"/>
    <p:sldId id="279" r:id="rId16"/>
    <p:sldId id="265" r:id="rId17"/>
    <p:sldId id="266" r:id="rId18"/>
    <p:sldId id="274" r:id="rId19"/>
    <p:sldId id="275" r:id="rId20"/>
    <p:sldId id="277" r:id="rId21"/>
    <p:sldId id="267" r:id="rId22"/>
    <p:sldId id="280" r:id="rId23"/>
  </p:sldIdLst>
  <p:sldSz cx="9144000" cy="6858000" type="screen4x3"/>
  <p:notesSz cx="6858000" cy="9144000"/>
  <p:custDataLst>
    <p:tags r:id="rId26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97" autoAdjust="0"/>
  </p:normalViewPr>
  <p:slideViewPr>
    <p:cSldViewPr>
      <p:cViewPr varScale="1">
        <p:scale>
          <a:sx n="77" d="100"/>
          <a:sy n="77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02F47-2961-45F3-A8B4-7EE29F31A8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75404C8-CE14-426F-856D-D6391C3A08DB}">
      <dgm:prSet/>
      <dgm:spPr/>
      <dgm:t>
        <a:bodyPr/>
        <a:lstStyle/>
        <a:p>
          <a:pPr rtl="0"/>
          <a:r>
            <a:rPr kumimoji="1" lang="ja-JP" altLang="en-US" dirty="0" smtClean="0"/>
            <a:t>１．</a:t>
          </a:r>
          <a:r>
            <a:rPr kumimoji="1" lang="ja-JP" dirty="0" smtClean="0"/>
            <a:t>研究背景</a:t>
          </a:r>
          <a:endParaRPr kumimoji="1" lang="en-US" dirty="0"/>
        </a:p>
      </dgm:t>
    </dgm:pt>
    <dgm:pt modelId="{50D2585C-486D-4D68-B274-20ACE2EB15FE}" type="parTrans" cxnId="{96F17856-CC79-4EF9-8016-1C40047A25FE}">
      <dgm:prSet/>
      <dgm:spPr/>
      <dgm:t>
        <a:bodyPr/>
        <a:lstStyle/>
        <a:p>
          <a:endParaRPr kumimoji="1" lang="ja-JP" altLang="en-US"/>
        </a:p>
      </dgm:t>
    </dgm:pt>
    <dgm:pt modelId="{7901B888-D867-4595-BF91-360E1223A0FB}" type="sibTrans" cxnId="{96F17856-CC79-4EF9-8016-1C40047A25FE}">
      <dgm:prSet/>
      <dgm:spPr/>
      <dgm:t>
        <a:bodyPr/>
        <a:lstStyle/>
        <a:p>
          <a:endParaRPr kumimoji="1" lang="ja-JP" altLang="en-US"/>
        </a:p>
      </dgm:t>
    </dgm:pt>
    <dgm:pt modelId="{1D7E22A4-6598-4A48-9CFA-70EA4910B8F8}">
      <dgm:prSet/>
      <dgm:spPr/>
      <dgm:t>
        <a:bodyPr/>
        <a:lstStyle/>
        <a:p>
          <a:pPr rtl="0"/>
          <a:r>
            <a:rPr kumimoji="1" lang="ja-JP" altLang="en-US" dirty="0" smtClean="0"/>
            <a:t>２．</a:t>
          </a:r>
          <a:r>
            <a:rPr kumimoji="1" lang="ja-JP" dirty="0" smtClean="0"/>
            <a:t>研究目的</a:t>
          </a:r>
          <a:endParaRPr kumimoji="1" lang="en-US" dirty="0"/>
        </a:p>
      </dgm:t>
    </dgm:pt>
    <dgm:pt modelId="{34AA1C90-BCBE-4AFC-9F54-523998855944}" type="parTrans" cxnId="{90428295-280D-412C-85A6-B5BCA0A5DEA7}">
      <dgm:prSet/>
      <dgm:spPr/>
      <dgm:t>
        <a:bodyPr/>
        <a:lstStyle/>
        <a:p>
          <a:endParaRPr kumimoji="1" lang="ja-JP" altLang="en-US"/>
        </a:p>
      </dgm:t>
    </dgm:pt>
    <dgm:pt modelId="{F0DFFD79-130C-4D48-807B-6AAA9A326942}" type="sibTrans" cxnId="{90428295-280D-412C-85A6-B5BCA0A5DEA7}">
      <dgm:prSet/>
      <dgm:spPr/>
      <dgm:t>
        <a:bodyPr/>
        <a:lstStyle/>
        <a:p>
          <a:endParaRPr kumimoji="1" lang="ja-JP" altLang="en-US"/>
        </a:p>
      </dgm:t>
    </dgm:pt>
    <dgm:pt modelId="{F196CDDF-52CE-489F-92FE-117E2E7972D2}">
      <dgm:prSet/>
      <dgm:spPr/>
      <dgm:t>
        <a:bodyPr/>
        <a:lstStyle/>
        <a:p>
          <a:pPr rtl="0"/>
          <a:r>
            <a:rPr kumimoji="1" lang="ja-JP" altLang="en-US" dirty="0" smtClean="0"/>
            <a:t>３．</a:t>
          </a:r>
          <a:r>
            <a:rPr kumimoji="1" lang="ja-JP" dirty="0" smtClean="0"/>
            <a:t>研究方法</a:t>
          </a:r>
          <a:endParaRPr kumimoji="1" lang="en-US" dirty="0"/>
        </a:p>
      </dgm:t>
    </dgm:pt>
    <dgm:pt modelId="{2B2793DA-EEAF-4730-813B-7599BA4ACFD7}" type="parTrans" cxnId="{79A6D03E-621B-4EF9-AB77-CB376B7C7AF9}">
      <dgm:prSet/>
      <dgm:spPr/>
      <dgm:t>
        <a:bodyPr/>
        <a:lstStyle/>
        <a:p>
          <a:endParaRPr kumimoji="1" lang="ja-JP" altLang="en-US"/>
        </a:p>
      </dgm:t>
    </dgm:pt>
    <dgm:pt modelId="{2E766986-9BAB-48B3-AEB3-9A619CAE6F7F}" type="sibTrans" cxnId="{79A6D03E-621B-4EF9-AB77-CB376B7C7AF9}">
      <dgm:prSet/>
      <dgm:spPr/>
      <dgm:t>
        <a:bodyPr/>
        <a:lstStyle/>
        <a:p>
          <a:endParaRPr kumimoji="1" lang="ja-JP" altLang="en-US"/>
        </a:p>
      </dgm:t>
    </dgm:pt>
    <dgm:pt modelId="{C2948C20-0B41-4B9B-A6AB-A0838DE50456}">
      <dgm:prSet/>
      <dgm:spPr/>
      <dgm:t>
        <a:bodyPr/>
        <a:lstStyle/>
        <a:p>
          <a:pPr rtl="0"/>
          <a:r>
            <a:rPr kumimoji="1" lang="ja-JP" altLang="en-US" dirty="0" smtClean="0"/>
            <a:t>４．</a:t>
          </a:r>
          <a:r>
            <a:rPr kumimoji="1" lang="ja-JP" dirty="0" smtClean="0"/>
            <a:t>調査結果</a:t>
          </a:r>
          <a:endParaRPr kumimoji="1" lang="en-US" dirty="0"/>
        </a:p>
      </dgm:t>
    </dgm:pt>
    <dgm:pt modelId="{8DFFA7D4-2B50-4A12-A3A3-41C5FE6894BC}" type="parTrans" cxnId="{953EA1AA-414E-4F37-BE46-712D89F063ED}">
      <dgm:prSet/>
      <dgm:spPr/>
      <dgm:t>
        <a:bodyPr/>
        <a:lstStyle/>
        <a:p>
          <a:endParaRPr kumimoji="1" lang="ja-JP" altLang="en-US"/>
        </a:p>
      </dgm:t>
    </dgm:pt>
    <dgm:pt modelId="{D25A5A2E-44D6-4E0A-B0BA-774BDC696B03}" type="sibTrans" cxnId="{953EA1AA-414E-4F37-BE46-712D89F063ED}">
      <dgm:prSet/>
      <dgm:spPr/>
      <dgm:t>
        <a:bodyPr/>
        <a:lstStyle/>
        <a:p>
          <a:endParaRPr kumimoji="1" lang="ja-JP" altLang="en-US"/>
        </a:p>
      </dgm:t>
    </dgm:pt>
    <dgm:pt modelId="{D63DC627-22D8-4CB0-A1B8-D678262624E6}">
      <dgm:prSet/>
      <dgm:spPr/>
      <dgm:t>
        <a:bodyPr/>
        <a:lstStyle/>
        <a:p>
          <a:pPr rtl="0"/>
          <a:r>
            <a:rPr kumimoji="1" lang="ja-JP" altLang="en-US" dirty="0" smtClean="0"/>
            <a:t>５．</a:t>
          </a:r>
          <a:r>
            <a:rPr kumimoji="1" lang="ja-JP" dirty="0" smtClean="0"/>
            <a:t>考察</a:t>
          </a:r>
          <a:endParaRPr kumimoji="1" lang="en-US" dirty="0"/>
        </a:p>
      </dgm:t>
    </dgm:pt>
    <dgm:pt modelId="{88CAD67C-E2FF-4023-9C8A-A9784BDED221}" type="parTrans" cxnId="{7FE3BE4E-42F3-4ADF-8FCF-AB81BADB97CC}">
      <dgm:prSet/>
      <dgm:spPr/>
      <dgm:t>
        <a:bodyPr/>
        <a:lstStyle/>
        <a:p>
          <a:endParaRPr kumimoji="1" lang="ja-JP" altLang="en-US"/>
        </a:p>
      </dgm:t>
    </dgm:pt>
    <dgm:pt modelId="{628DEEBE-E7BD-44FA-865A-5F5761FAF073}" type="sibTrans" cxnId="{7FE3BE4E-42F3-4ADF-8FCF-AB81BADB97CC}">
      <dgm:prSet/>
      <dgm:spPr/>
      <dgm:t>
        <a:bodyPr/>
        <a:lstStyle/>
        <a:p>
          <a:endParaRPr kumimoji="1" lang="ja-JP" altLang="en-US"/>
        </a:p>
      </dgm:t>
    </dgm:pt>
    <dgm:pt modelId="{17AC0D3C-DA0F-4E04-8910-F16B46A58399}">
      <dgm:prSet/>
      <dgm:spPr/>
      <dgm:t>
        <a:bodyPr/>
        <a:lstStyle/>
        <a:p>
          <a:pPr rtl="0"/>
          <a:r>
            <a:rPr kumimoji="1" lang="ja-JP" altLang="en-US" dirty="0" smtClean="0"/>
            <a:t>６．</a:t>
          </a:r>
          <a:r>
            <a:rPr kumimoji="1" lang="ja-JP" dirty="0" smtClean="0"/>
            <a:t>まとめ</a:t>
          </a:r>
          <a:endParaRPr lang="ja-JP" dirty="0"/>
        </a:p>
      </dgm:t>
    </dgm:pt>
    <dgm:pt modelId="{BB4E0B7C-1A3B-499F-87B3-98CC26D6D4B6}" type="parTrans" cxnId="{05C77D96-D686-4FC1-A5A0-BCA0080ACA4D}">
      <dgm:prSet/>
      <dgm:spPr/>
      <dgm:t>
        <a:bodyPr/>
        <a:lstStyle/>
        <a:p>
          <a:endParaRPr kumimoji="1" lang="ja-JP" altLang="en-US"/>
        </a:p>
      </dgm:t>
    </dgm:pt>
    <dgm:pt modelId="{5B880325-EB93-40B9-A3DB-3F6783E403BA}" type="sibTrans" cxnId="{05C77D96-D686-4FC1-A5A0-BCA0080ACA4D}">
      <dgm:prSet/>
      <dgm:spPr/>
      <dgm:t>
        <a:bodyPr/>
        <a:lstStyle/>
        <a:p>
          <a:endParaRPr kumimoji="1" lang="ja-JP" altLang="en-US"/>
        </a:p>
      </dgm:t>
    </dgm:pt>
    <dgm:pt modelId="{B190C499-703F-43B1-B1DF-2A8B06641727}" type="pres">
      <dgm:prSet presAssocID="{A6302F47-2961-45F3-A8B4-7EE29F31A881}" presName="linear" presStyleCnt="0">
        <dgm:presLayoutVars>
          <dgm:animLvl val="lvl"/>
          <dgm:resizeHandles val="exact"/>
        </dgm:presLayoutVars>
      </dgm:prSet>
      <dgm:spPr/>
    </dgm:pt>
    <dgm:pt modelId="{E81E7DE9-1AA6-4E44-8893-8E5F7C55B274}" type="pres">
      <dgm:prSet presAssocID="{C75404C8-CE14-426F-856D-D6391C3A08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D87823E-3C61-4E1C-BC43-E1B5DC424111}" type="pres">
      <dgm:prSet presAssocID="{7901B888-D867-4595-BF91-360E1223A0FB}" presName="spacer" presStyleCnt="0"/>
      <dgm:spPr/>
    </dgm:pt>
    <dgm:pt modelId="{1B5F402E-28D3-432A-A49D-1809A2CF1685}" type="pres">
      <dgm:prSet presAssocID="{1D7E22A4-6598-4A48-9CFA-70EA4910B8F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444914-C7B6-4629-9FD8-00AE7FCC1337}" type="pres">
      <dgm:prSet presAssocID="{F0DFFD79-130C-4D48-807B-6AAA9A326942}" presName="spacer" presStyleCnt="0"/>
      <dgm:spPr/>
    </dgm:pt>
    <dgm:pt modelId="{0C1C44AF-403F-45C8-8011-9E6E47DBF274}" type="pres">
      <dgm:prSet presAssocID="{F196CDDF-52CE-489F-92FE-117E2E7972D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030EC7-24EA-4686-AA9C-12EC64786088}" type="pres">
      <dgm:prSet presAssocID="{2E766986-9BAB-48B3-AEB3-9A619CAE6F7F}" presName="spacer" presStyleCnt="0"/>
      <dgm:spPr/>
    </dgm:pt>
    <dgm:pt modelId="{3E8FA72C-9D38-464F-BA5F-B8726C8494E8}" type="pres">
      <dgm:prSet presAssocID="{C2948C20-0B41-4B9B-A6AB-A0838DE5045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1AAF46-4EA4-4AA7-B8CF-80907F7AF662}" type="pres">
      <dgm:prSet presAssocID="{D25A5A2E-44D6-4E0A-B0BA-774BDC696B03}" presName="spacer" presStyleCnt="0"/>
      <dgm:spPr/>
    </dgm:pt>
    <dgm:pt modelId="{21E71746-D943-4E9F-9FDF-3BD1B65D6FDE}" type="pres">
      <dgm:prSet presAssocID="{D63DC627-22D8-4CB0-A1B8-D678262624E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2AD020-D3B0-4249-B349-3974F1C800AD}" type="pres">
      <dgm:prSet presAssocID="{628DEEBE-E7BD-44FA-865A-5F5761FAF073}" presName="spacer" presStyleCnt="0"/>
      <dgm:spPr/>
    </dgm:pt>
    <dgm:pt modelId="{F300E3B5-022C-404A-95E9-4503334AC969}" type="pres">
      <dgm:prSet presAssocID="{17AC0D3C-DA0F-4E04-8910-F16B46A5839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FE3BE4E-42F3-4ADF-8FCF-AB81BADB97CC}" srcId="{A6302F47-2961-45F3-A8B4-7EE29F31A881}" destId="{D63DC627-22D8-4CB0-A1B8-D678262624E6}" srcOrd="4" destOrd="0" parTransId="{88CAD67C-E2FF-4023-9C8A-A9784BDED221}" sibTransId="{628DEEBE-E7BD-44FA-865A-5F5761FAF073}"/>
    <dgm:cxn modelId="{4E0435BB-D3C6-4A66-B882-6D233AC2F982}" type="presOf" srcId="{A6302F47-2961-45F3-A8B4-7EE29F31A881}" destId="{B190C499-703F-43B1-B1DF-2A8B06641727}" srcOrd="0" destOrd="0" presId="urn:microsoft.com/office/officeart/2005/8/layout/vList2"/>
    <dgm:cxn modelId="{90428295-280D-412C-85A6-B5BCA0A5DEA7}" srcId="{A6302F47-2961-45F3-A8B4-7EE29F31A881}" destId="{1D7E22A4-6598-4A48-9CFA-70EA4910B8F8}" srcOrd="1" destOrd="0" parTransId="{34AA1C90-BCBE-4AFC-9F54-523998855944}" sibTransId="{F0DFFD79-130C-4D48-807B-6AAA9A326942}"/>
    <dgm:cxn modelId="{76C62B27-61D7-4457-828E-1FAFB13B4636}" type="presOf" srcId="{C75404C8-CE14-426F-856D-D6391C3A08DB}" destId="{E81E7DE9-1AA6-4E44-8893-8E5F7C55B274}" srcOrd="0" destOrd="0" presId="urn:microsoft.com/office/officeart/2005/8/layout/vList2"/>
    <dgm:cxn modelId="{745ED441-5595-41FD-B147-BFE4133DFF72}" type="presOf" srcId="{C2948C20-0B41-4B9B-A6AB-A0838DE50456}" destId="{3E8FA72C-9D38-464F-BA5F-B8726C8494E8}" srcOrd="0" destOrd="0" presId="urn:microsoft.com/office/officeart/2005/8/layout/vList2"/>
    <dgm:cxn modelId="{A00CDADB-478F-4B77-8FAD-F2D0C0716F45}" type="presOf" srcId="{D63DC627-22D8-4CB0-A1B8-D678262624E6}" destId="{21E71746-D943-4E9F-9FDF-3BD1B65D6FDE}" srcOrd="0" destOrd="0" presId="urn:microsoft.com/office/officeart/2005/8/layout/vList2"/>
    <dgm:cxn modelId="{AF52D7CE-6304-4EBA-808A-2CBC241AD1F6}" type="presOf" srcId="{1D7E22A4-6598-4A48-9CFA-70EA4910B8F8}" destId="{1B5F402E-28D3-432A-A49D-1809A2CF1685}" srcOrd="0" destOrd="0" presId="urn:microsoft.com/office/officeart/2005/8/layout/vList2"/>
    <dgm:cxn modelId="{953EA1AA-414E-4F37-BE46-712D89F063ED}" srcId="{A6302F47-2961-45F3-A8B4-7EE29F31A881}" destId="{C2948C20-0B41-4B9B-A6AB-A0838DE50456}" srcOrd="3" destOrd="0" parTransId="{8DFFA7D4-2B50-4A12-A3A3-41C5FE6894BC}" sibTransId="{D25A5A2E-44D6-4E0A-B0BA-774BDC696B03}"/>
    <dgm:cxn modelId="{05C77D96-D686-4FC1-A5A0-BCA0080ACA4D}" srcId="{A6302F47-2961-45F3-A8B4-7EE29F31A881}" destId="{17AC0D3C-DA0F-4E04-8910-F16B46A58399}" srcOrd="5" destOrd="0" parTransId="{BB4E0B7C-1A3B-499F-87B3-98CC26D6D4B6}" sibTransId="{5B880325-EB93-40B9-A3DB-3F6783E403BA}"/>
    <dgm:cxn modelId="{35847ED9-CC70-4A41-90A3-EB3D9514506C}" type="presOf" srcId="{17AC0D3C-DA0F-4E04-8910-F16B46A58399}" destId="{F300E3B5-022C-404A-95E9-4503334AC969}" srcOrd="0" destOrd="0" presId="urn:microsoft.com/office/officeart/2005/8/layout/vList2"/>
    <dgm:cxn modelId="{96F17856-CC79-4EF9-8016-1C40047A25FE}" srcId="{A6302F47-2961-45F3-A8B4-7EE29F31A881}" destId="{C75404C8-CE14-426F-856D-D6391C3A08DB}" srcOrd="0" destOrd="0" parTransId="{50D2585C-486D-4D68-B274-20ACE2EB15FE}" sibTransId="{7901B888-D867-4595-BF91-360E1223A0FB}"/>
    <dgm:cxn modelId="{79A6D03E-621B-4EF9-AB77-CB376B7C7AF9}" srcId="{A6302F47-2961-45F3-A8B4-7EE29F31A881}" destId="{F196CDDF-52CE-489F-92FE-117E2E7972D2}" srcOrd="2" destOrd="0" parTransId="{2B2793DA-EEAF-4730-813B-7599BA4ACFD7}" sibTransId="{2E766986-9BAB-48B3-AEB3-9A619CAE6F7F}"/>
    <dgm:cxn modelId="{3AE611DC-9166-4EA9-9FDC-40559A84F237}" type="presOf" srcId="{F196CDDF-52CE-489F-92FE-117E2E7972D2}" destId="{0C1C44AF-403F-45C8-8011-9E6E47DBF274}" srcOrd="0" destOrd="0" presId="urn:microsoft.com/office/officeart/2005/8/layout/vList2"/>
    <dgm:cxn modelId="{AFD9BC4B-D019-4F41-8127-F8F01CAFE424}" type="presParOf" srcId="{B190C499-703F-43B1-B1DF-2A8B06641727}" destId="{E81E7DE9-1AA6-4E44-8893-8E5F7C55B274}" srcOrd="0" destOrd="0" presId="urn:microsoft.com/office/officeart/2005/8/layout/vList2"/>
    <dgm:cxn modelId="{1FE06E63-254F-4B41-88D0-B3E3F278F30A}" type="presParOf" srcId="{B190C499-703F-43B1-B1DF-2A8B06641727}" destId="{8D87823E-3C61-4E1C-BC43-E1B5DC424111}" srcOrd="1" destOrd="0" presId="urn:microsoft.com/office/officeart/2005/8/layout/vList2"/>
    <dgm:cxn modelId="{56FBA0F0-BA5C-4CF5-A5B2-AA13AB422656}" type="presParOf" srcId="{B190C499-703F-43B1-B1DF-2A8B06641727}" destId="{1B5F402E-28D3-432A-A49D-1809A2CF1685}" srcOrd="2" destOrd="0" presId="urn:microsoft.com/office/officeart/2005/8/layout/vList2"/>
    <dgm:cxn modelId="{9DB121FF-3C1D-407E-A337-78D30C236290}" type="presParOf" srcId="{B190C499-703F-43B1-B1DF-2A8B06641727}" destId="{E7444914-C7B6-4629-9FD8-00AE7FCC1337}" srcOrd="3" destOrd="0" presId="urn:microsoft.com/office/officeart/2005/8/layout/vList2"/>
    <dgm:cxn modelId="{B223038E-64ED-4B92-862C-2C13DC985EAD}" type="presParOf" srcId="{B190C499-703F-43B1-B1DF-2A8B06641727}" destId="{0C1C44AF-403F-45C8-8011-9E6E47DBF274}" srcOrd="4" destOrd="0" presId="urn:microsoft.com/office/officeart/2005/8/layout/vList2"/>
    <dgm:cxn modelId="{40605F05-62B3-4BEB-A583-7923DC6E4206}" type="presParOf" srcId="{B190C499-703F-43B1-B1DF-2A8B06641727}" destId="{B1030EC7-24EA-4686-AA9C-12EC64786088}" srcOrd="5" destOrd="0" presId="urn:microsoft.com/office/officeart/2005/8/layout/vList2"/>
    <dgm:cxn modelId="{79AE31C8-3070-4DE7-8DF4-F4F9CB4A01F7}" type="presParOf" srcId="{B190C499-703F-43B1-B1DF-2A8B06641727}" destId="{3E8FA72C-9D38-464F-BA5F-B8726C8494E8}" srcOrd="6" destOrd="0" presId="urn:microsoft.com/office/officeart/2005/8/layout/vList2"/>
    <dgm:cxn modelId="{8AF72294-853D-4BEA-87B1-6ECF919B78E9}" type="presParOf" srcId="{B190C499-703F-43B1-B1DF-2A8B06641727}" destId="{491AAF46-4EA4-4AA7-B8CF-80907F7AF662}" srcOrd="7" destOrd="0" presId="urn:microsoft.com/office/officeart/2005/8/layout/vList2"/>
    <dgm:cxn modelId="{800F0AE7-9C7C-428C-A2B4-1EA42A363557}" type="presParOf" srcId="{B190C499-703F-43B1-B1DF-2A8B06641727}" destId="{21E71746-D943-4E9F-9FDF-3BD1B65D6FDE}" srcOrd="8" destOrd="0" presId="urn:microsoft.com/office/officeart/2005/8/layout/vList2"/>
    <dgm:cxn modelId="{8B0D6F86-1F7A-49F5-B797-DB9EB103FDD0}" type="presParOf" srcId="{B190C499-703F-43B1-B1DF-2A8B06641727}" destId="{502AD020-D3B0-4249-B349-3974F1C800AD}" srcOrd="9" destOrd="0" presId="urn:microsoft.com/office/officeart/2005/8/layout/vList2"/>
    <dgm:cxn modelId="{3DD2495C-C9F6-4BB2-A82E-93DD3D1E8377}" type="presParOf" srcId="{B190C499-703F-43B1-B1DF-2A8B06641727}" destId="{F300E3B5-022C-404A-95E9-4503334AC96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76B87-D72B-4951-89C8-0832806EB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79E81AF-460A-4B4E-A120-6224AED5F752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本研究では</a:t>
          </a:r>
          <a:r>
            <a:rPr kumimoji="1" lang="ja-JP" dirty="0" smtClean="0">
              <a:latin typeface="+mn-ea"/>
              <a:ea typeface="+mn-ea"/>
            </a:rPr>
            <a:t>チケットに着目した．</a:t>
          </a:r>
          <a:endParaRPr lang="ja-JP" dirty="0">
            <a:latin typeface="+mn-ea"/>
            <a:ea typeface="+mn-ea"/>
          </a:endParaRPr>
        </a:p>
      </dgm:t>
    </dgm:pt>
    <dgm:pt modelId="{1696540C-3CD0-4869-BEA1-68B994F39AD8}" type="par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ABCA435D-24C3-4124-B09D-9F569D6944B6}" type="sib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EC824E6D-4B44-4E06-A256-2B9AA5184D07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・チケットの利用状況を収集，可視化するツールを開発</a:t>
          </a:r>
          <a:r>
            <a:rPr kumimoji="1" lang="ja-JP" altLang="en-US" dirty="0" smtClean="0">
              <a:latin typeface="+mn-ea"/>
              <a:ea typeface="+mn-ea"/>
            </a:rPr>
            <a:t>した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34DBEE32-394B-490F-B2AE-A9EB30936817}" type="par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BD32FC47-DBE4-4223-B939-A047DB2D9BA6}" type="sib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F7D61CD8-938C-4B1B-B135-D46EC748595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</a:t>
          </a:r>
          <a:r>
            <a:rPr kumimoji="1" lang="ja-JP" altLang="en-US" dirty="0" smtClean="0">
              <a:latin typeface="+mn-ea"/>
              <a:ea typeface="+mn-ea"/>
            </a:rPr>
            <a:t>の活用方法は</a:t>
          </a:r>
          <a:r>
            <a:rPr kumimoji="1" lang="ja-JP" dirty="0" smtClean="0">
              <a:latin typeface="+mn-ea"/>
              <a:ea typeface="+mn-ea"/>
            </a:rPr>
            <a:t>４パターンに分類</a:t>
          </a:r>
          <a:r>
            <a:rPr kumimoji="1" lang="ja-JP" altLang="en-US" dirty="0" smtClean="0">
              <a:latin typeface="+mn-ea"/>
              <a:ea typeface="+mn-ea"/>
            </a:rPr>
            <a:t>できる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FC547EDC-35CB-4237-A54E-EB923F1B087F}" type="par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103FD2B9-E9DC-4CE8-B104-D581220960AC}" type="sib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85DFC047-4960-41FB-A98D-D3D8C43C010E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チケットの時間変化がプロジェクトの実態を反映している．</a:t>
          </a:r>
          <a:endParaRPr lang="ja-JP" dirty="0">
            <a:latin typeface="+mn-ea"/>
            <a:ea typeface="+mn-ea"/>
          </a:endParaRPr>
        </a:p>
      </dgm:t>
    </dgm:pt>
    <dgm:pt modelId="{6A627858-8F77-4E9F-9BEF-B88786411E20}" type="par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89CBACC1-F37D-49C7-BEAB-7B0DC6EA0E66}" type="sib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094A2738-30AE-4F51-A7DF-776BA757EB98}">
      <dgm:prSet/>
      <dgm:spPr/>
      <dgm:t>
        <a:bodyPr/>
        <a:lstStyle/>
        <a:p>
          <a:pPr rtl="0"/>
          <a:r>
            <a:rPr kumimoji="1" lang="ja-JP" altLang="en-US" smtClean="0">
              <a:latin typeface="+mn-ea"/>
              <a:ea typeface="+mn-ea"/>
            </a:rPr>
            <a:t>・チケット</a:t>
          </a:r>
          <a:r>
            <a:rPr kumimoji="1" lang="ja-JP" altLang="en-US" dirty="0" smtClean="0">
              <a:latin typeface="+mn-ea"/>
              <a:ea typeface="+mn-ea"/>
            </a:rPr>
            <a:t>の調査は，</a:t>
          </a:r>
          <a:r>
            <a:rPr kumimoji="1" lang="en-US" altLang="ja-JP" dirty="0" smtClean="0">
              <a:latin typeface="+mn-ea"/>
              <a:ea typeface="+mn-ea"/>
            </a:rPr>
            <a:t>OSS</a:t>
          </a:r>
          <a:r>
            <a:rPr kumimoji="1" lang="ja-JP" altLang="en-US" dirty="0" smtClean="0">
              <a:latin typeface="+mn-ea"/>
              <a:ea typeface="+mn-ea"/>
            </a:rPr>
            <a:t>開発における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の重要なツールになる．</a:t>
          </a:r>
          <a:endParaRPr lang="ja-JP" dirty="0">
            <a:latin typeface="+mn-ea"/>
            <a:ea typeface="+mn-ea"/>
          </a:endParaRPr>
        </a:p>
      </dgm:t>
    </dgm:pt>
    <dgm:pt modelId="{DCF5E834-3392-43D8-8A44-9B0C9DA585B7}" type="par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28ACDECA-ABB7-4245-9A8C-57D220D5C257}" type="sib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48F52475-9DFE-4A2A-BF51-105B9723999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にいかせる．</a:t>
          </a:r>
          <a:endParaRPr lang="ja-JP" dirty="0">
            <a:latin typeface="+mn-ea"/>
            <a:ea typeface="+mn-ea"/>
          </a:endParaRPr>
        </a:p>
      </dgm:t>
    </dgm:pt>
    <dgm:pt modelId="{3384F487-706D-4182-9A96-1E08A241CD82}" type="sib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F5995740-113A-44DF-85AF-2CCB0AB70691}" type="par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7315C5A5-0D21-467F-B86C-CE2802AE9C16}" type="pres">
      <dgm:prSet presAssocID="{9AA76B87-D72B-4951-89C8-0832806EB3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8D7B4A2-AF49-4052-AF0C-467B7E49B8CA}" type="pres">
      <dgm:prSet presAssocID="{48F52475-9DFE-4A2A-BF51-105B9723999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BB5032-77AE-4A0B-860F-5086F2DAE323}" type="pres">
      <dgm:prSet presAssocID="{3384F487-706D-4182-9A96-1E08A241CD82}" presName="spacer" presStyleCnt="0"/>
      <dgm:spPr/>
    </dgm:pt>
    <dgm:pt modelId="{EB099F21-4492-426E-B172-87A40564DDDB}" type="pres">
      <dgm:prSet presAssocID="{779E81AF-460A-4B4E-A120-6224AED5F7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C55DBBF-CA37-4A34-8491-9AB311459B30}" type="pres">
      <dgm:prSet presAssocID="{ABCA435D-24C3-4124-B09D-9F569D6944B6}" presName="spacer" presStyleCnt="0"/>
      <dgm:spPr/>
    </dgm:pt>
    <dgm:pt modelId="{896E3851-7BDD-477D-BDD7-5E3E02091EFD}" type="pres">
      <dgm:prSet presAssocID="{EC824E6D-4B44-4E06-A256-2B9AA5184D0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2AEA4DA-8EE5-4D8F-9390-33B6218B09EE}" type="pres">
      <dgm:prSet presAssocID="{BD32FC47-DBE4-4223-B939-A047DB2D9BA6}" presName="spacer" presStyleCnt="0"/>
      <dgm:spPr/>
    </dgm:pt>
    <dgm:pt modelId="{4530CC45-5C6C-4F67-A3CA-A3EB253B6799}" type="pres">
      <dgm:prSet presAssocID="{F7D61CD8-938C-4B1B-B135-D46EC748595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D26DA7-0201-4881-A84D-F1F1B93B2FA6}" type="pres">
      <dgm:prSet presAssocID="{103FD2B9-E9DC-4CE8-B104-D581220960AC}" presName="spacer" presStyleCnt="0"/>
      <dgm:spPr/>
    </dgm:pt>
    <dgm:pt modelId="{3087372A-B14B-428D-8910-8882B4ED4591}" type="pres">
      <dgm:prSet presAssocID="{85DFC047-4960-41FB-A98D-D3D8C43C010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B3863-9BAD-459A-AF01-9B0699192456}" type="pres">
      <dgm:prSet presAssocID="{89CBACC1-F37D-49C7-BEAB-7B0DC6EA0E66}" presName="spacer" presStyleCnt="0"/>
      <dgm:spPr/>
    </dgm:pt>
    <dgm:pt modelId="{163AFBEF-07CD-479E-8BED-002B96E419B2}" type="pres">
      <dgm:prSet presAssocID="{094A2738-30AE-4F51-A7DF-776BA757EB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6F26D45-742C-410F-8A20-D734C20FF370}" srcId="{9AA76B87-D72B-4951-89C8-0832806EB352}" destId="{85DFC047-4960-41FB-A98D-D3D8C43C010E}" srcOrd="4" destOrd="0" parTransId="{6A627858-8F77-4E9F-9BEF-B88786411E20}" sibTransId="{89CBACC1-F37D-49C7-BEAB-7B0DC6EA0E66}"/>
    <dgm:cxn modelId="{AC60EE10-722A-4701-8DBC-3CE4F03A2609}" type="presOf" srcId="{094A2738-30AE-4F51-A7DF-776BA757EB98}" destId="{163AFBEF-07CD-479E-8BED-002B96E419B2}" srcOrd="0" destOrd="0" presId="urn:microsoft.com/office/officeart/2005/8/layout/vList2"/>
    <dgm:cxn modelId="{8AF4A886-106E-414C-8FAF-2066619C6037}" type="presOf" srcId="{9AA76B87-D72B-4951-89C8-0832806EB352}" destId="{7315C5A5-0D21-467F-B86C-CE2802AE9C16}" srcOrd="0" destOrd="0" presId="urn:microsoft.com/office/officeart/2005/8/layout/vList2"/>
    <dgm:cxn modelId="{0BE6C7C0-1ACC-4442-99A4-3653F36C98A8}" srcId="{9AA76B87-D72B-4951-89C8-0832806EB352}" destId="{779E81AF-460A-4B4E-A120-6224AED5F752}" srcOrd="1" destOrd="0" parTransId="{1696540C-3CD0-4869-BEA1-68B994F39AD8}" sibTransId="{ABCA435D-24C3-4124-B09D-9F569D6944B6}"/>
    <dgm:cxn modelId="{74A9A705-34CC-47DC-8D66-C0F779B6A958}" type="presOf" srcId="{85DFC047-4960-41FB-A98D-D3D8C43C010E}" destId="{3087372A-B14B-428D-8910-8882B4ED4591}" srcOrd="0" destOrd="0" presId="urn:microsoft.com/office/officeart/2005/8/layout/vList2"/>
    <dgm:cxn modelId="{E3004BEB-8E7C-48BB-A148-B2BC8D3FBC45}" type="presOf" srcId="{F7D61CD8-938C-4B1B-B135-D46EC748595C}" destId="{4530CC45-5C6C-4F67-A3CA-A3EB253B6799}" srcOrd="0" destOrd="0" presId="urn:microsoft.com/office/officeart/2005/8/layout/vList2"/>
    <dgm:cxn modelId="{92AA2F39-AB4C-48C3-8A60-517BC7160EA0}" srcId="{9AA76B87-D72B-4951-89C8-0832806EB352}" destId="{094A2738-30AE-4F51-A7DF-776BA757EB98}" srcOrd="5" destOrd="0" parTransId="{DCF5E834-3392-43D8-8A44-9B0C9DA585B7}" sibTransId="{28ACDECA-ABB7-4245-9A8C-57D220D5C257}"/>
    <dgm:cxn modelId="{B51ED597-8406-4D79-A23A-3FEFCACEDA5A}" srcId="{9AA76B87-D72B-4951-89C8-0832806EB352}" destId="{EC824E6D-4B44-4E06-A256-2B9AA5184D07}" srcOrd="2" destOrd="0" parTransId="{34DBEE32-394B-490F-B2AE-A9EB30936817}" sibTransId="{BD32FC47-DBE4-4223-B939-A047DB2D9BA6}"/>
    <dgm:cxn modelId="{B85061C6-5684-4526-807C-6BA397B53B39}" type="presOf" srcId="{48F52475-9DFE-4A2A-BF51-105B9723999C}" destId="{78D7B4A2-AF49-4052-AF0C-467B7E49B8CA}" srcOrd="0" destOrd="0" presId="urn:microsoft.com/office/officeart/2005/8/layout/vList2"/>
    <dgm:cxn modelId="{6DF53727-8EDB-4A4C-AA8C-7961C19ABA4B}" srcId="{9AA76B87-D72B-4951-89C8-0832806EB352}" destId="{F7D61CD8-938C-4B1B-B135-D46EC748595C}" srcOrd="3" destOrd="0" parTransId="{FC547EDC-35CB-4237-A54E-EB923F1B087F}" sibTransId="{103FD2B9-E9DC-4CE8-B104-D581220960AC}"/>
    <dgm:cxn modelId="{A8D3B467-B9C7-4495-BF49-9B26F0C1AC52}" type="presOf" srcId="{EC824E6D-4B44-4E06-A256-2B9AA5184D07}" destId="{896E3851-7BDD-477D-BDD7-5E3E02091EFD}" srcOrd="0" destOrd="0" presId="urn:microsoft.com/office/officeart/2005/8/layout/vList2"/>
    <dgm:cxn modelId="{EF343C60-3DF9-4801-AE9A-2EF1486C0585}" srcId="{9AA76B87-D72B-4951-89C8-0832806EB352}" destId="{48F52475-9DFE-4A2A-BF51-105B9723999C}" srcOrd="0" destOrd="0" parTransId="{F5995740-113A-44DF-85AF-2CCB0AB70691}" sibTransId="{3384F487-706D-4182-9A96-1E08A241CD82}"/>
    <dgm:cxn modelId="{84DBF466-3E58-4E71-9CAE-7243E84993C4}" type="presOf" srcId="{779E81AF-460A-4B4E-A120-6224AED5F752}" destId="{EB099F21-4492-426E-B172-87A40564DDDB}" srcOrd="0" destOrd="0" presId="urn:microsoft.com/office/officeart/2005/8/layout/vList2"/>
    <dgm:cxn modelId="{5405A05C-E6B5-4B0B-9A59-3465FF3644AC}" type="presParOf" srcId="{7315C5A5-0D21-467F-B86C-CE2802AE9C16}" destId="{78D7B4A2-AF49-4052-AF0C-467B7E49B8CA}" srcOrd="0" destOrd="0" presId="urn:microsoft.com/office/officeart/2005/8/layout/vList2"/>
    <dgm:cxn modelId="{E4BEACB9-E994-4226-96BE-DECE5E1CCDD4}" type="presParOf" srcId="{7315C5A5-0D21-467F-B86C-CE2802AE9C16}" destId="{5BBB5032-77AE-4A0B-860F-5086F2DAE323}" srcOrd="1" destOrd="0" presId="urn:microsoft.com/office/officeart/2005/8/layout/vList2"/>
    <dgm:cxn modelId="{9AC57B77-B930-4AED-B00D-1E0DF17E7CDE}" type="presParOf" srcId="{7315C5A5-0D21-467F-B86C-CE2802AE9C16}" destId="{EB099F21-4492-426E-B172-87A40564DDDB}" srcOrd="2" destOrd="0" presId="urn:microsoft.com/office/officeart/2005/8/layout/vList2"/>
    <dgm:cxn modelId="{5AD3CEB6-93D0-445C-8B0E-5F3C4AA09347}" type="presParOf" srcId="{7315C5A5-0D21-467F-B86C-CE2802AE9C16}" destId="{0C55DBBF-CA37-4A34-8491-9AB311459B30}" srcOrd="3" destOrd="0" presId="urn:microsoft.com/office/officeart/2005/8/layout/vList2"/>
    <dgm:cxn modelId="{E86354F4-F821-4517-BA97-BE972D62E3CE}" type="presParOf" srcId="{7315C5A5-0D21-467F-B86C-CE2802AE9C16}" destId="{896E3851-7BDD-477D-BDD7-5E3E02091EFD}" srcOrd="4" destOrd="0" presId="urn:microsoft.com/office/officeart/2005/8/layout/vList2"/>
    <dgm:cxn modelId="{DBDAE72B-C63A-499A-97A0-32D4C285CDF4}" type="presParOf" srcId="{7315C5A5-0D21-467F-B86C-CE2802AE9C16}" destId="{E2AEA4DA-8EE5-4D8F-9390-33B6218B09EE}" srcOrd="5" destOrd="0" presId="urn:microsoft.com/office/officeart/2005/8/layout/vList2"/>
    <dgm:cxn modelId="{BE38662C-014A-4596-B9CA-75E27AB5F9A7}" type="presParOf" srcId="{7315C5A5-0D21-467F-B86C-CE2802AE9C16}" destId="{4530CC45-5C6C-4F67-A3CA-A3EB253B6799}" srcOrd="6" destOrd="0" presId="urn:microsoft.com/office/officeart/2005/8/layout/vList2"/>
    <dgm:cxn modelId="{8F405A4C-9901-4B2E-9EBA-38B0128C116A}" type="presParOf" srcId="{7315C5A5-0D21-467F-B86C-CE2802AE9C16}" destId="{18D26DA7-0201-4881-A84D-F1F1B93B2FA6}" srcOrd="7" destOrd="0" presId="urn:microsoft.com/office/officeart/2005/8/layout/vList2"/>
    <dgm:cxn modelId="{54A9C21C-24C0-4965-80A3-A1637D12D14D}" type="presParOf" srcId="{7315C5A5-0D21-467F-B86C-CE2802AE9C16}" destId="{3087372A-B14B-428D-8910-8882B4ED4591}" srcOrd="8" destOrd="0" presId="urn:microsoft.com/office/officeart/2005/8/layout/vList2"/>
    <dgm:cxn modelId="{F14F0187-1510-4B9E-BF1E-44D775EAB80F}" type="presParOf" srcId="{7315C5A5-0D21-467F-B86C-CE2802AE9C16}" destId="{2ACB3863-9BAD-459A-AF01-9B0699192456}" srcOrd="9" destOrd="0" presId="urn:microsoft.com/office/officeart/2005/8/layout/vList2"/>
    <dgm:cxn modelId="{10416E3C-72E0-4EB8-8DAF-14E79DC777CC}" type="presParOf" srcId="{7315C5A5-0D21-467F-B86C-CE2802AE9C16}" destId="{163AFBEF-07CD-479E-8BED-002B96E419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1E7DE9-1AA6-4E44-8893-8E5F7C55B274}">
      <dsp:nvSpPr>
        <dsp:cNvPr id="0" name=""/>
        <dsp:cNvSpPr/>
      </dsp:nvSpPr>
      <dsp:spPr>
        <a:xfrm>
          <a:off x="0" y="15945"/>
          <a:ext cx="81534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１．</a:t>
          </a:r>
          <a:r>
            <a:rPr kumimoji="1" lang="ja-JP" sz="2700" kern="1200" dirty="0" smtClean="0"/>
            <a:t>研究背景</a:t>
          </a:r>
          <a:endParaRPr kumimoji="1" lang="en-US" sz="2700" kern="1200" dirty="0"/>
        </a:p>
      </dsp:txBody>
      <dsp:txXfrm>
        <a:off x="0" y="15945"/>
        <a:ext cx="8153400" cy="679184"/>
      </dsp:txXfrm>
    </dsp:sp>
    <dsp:sp modelId="{1B5F402E-28D3-432A-A49D-1809A2CF1685}">
      <dsp:nvSpPr>
        <dsp:cNvPr id="0" name=""/>
        <dsp:cNvSpPr/>
      </dsp:nvSpPr>
      <dsp:spPr>
        <a:xfrm>
          <a:off x="0" y="772890"/>
          <a:ext cx="81534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２．</a:t>
          </a:r>
          <a:r>
            <a:rPr kumimoji="1" lang="ja-JP" sz="2700" kern="1200" dirty="0" smtClean="0"/>
            <a:t>研究目的</a:t>
          </a:r>
          <a:endParaRPr kumimoji="1" lang="en-US" sz="2700" kern="1200" dirty="0"/>
        </a:p>
      </dsp:txBody>
      <dsp:txXfrm>
        <a:off x="0" y="772890"/>
        <a:ext cx="8153400" cy="679184"/>
      </dsp:txXfrm>
    </dsp:sp>
    <dsp:sp modelId="{0C1C44AF-403F-45C8-8011-9E6E47DBF274}">
      <dsp:nvSpPr>
        <dsp:cNvPr id="0" name=""/>
        <dsp:cNvSpPr/>
      </dsp:nvSpPr>
      <dsp:spPr>
        <a:xfrm>
          <a:off x="0" y="1529835"/>
          <a:ext cx="81534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３．</a:t>
          </a:r>
          <a:r>
            <a:rPr kumimoji="1" lang="ja-JP" sz="2700" kern="1200" dirty="0" smtClean="0"/>
            <a:t>研究方法</a:t>
          </a:r>
          <a:endParaRPr kumimoji="1" lang="en-US" sz="2700" kern="1200" dirty="0"/>
        </a:p>
      </dsp:txBody>
      <dsp:txXfrm>
        <a:off x="0" y="1529835"/>
        <a:ext cx="8153400" cy="679184"/>
      </dsp:txXfrm>
    </dsp:sp>
    <dsp:sp modelId="{3E8FA72C-9D38-464F-BA5F-B8726C8494E8}">
      <dsp:nvSpPr>
        <dsp:cNvPr id="0" name=""/>
        <dsp:cNvSpPr/>
      </dsp:nvSpPr>
      <dsp:spPr>
        <a:xfrm>
          <a:off x="0" y="2286780"/>
          <a:ext cx="81534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４．</a:t>
          </a:r>
          <a:r>
            <a:rPr kumimoji="1" lang="ja-JP" sz="2700" kern="1200" dirty="0" smtClean="0"/>
            <a:t>調査結果</a:t>
          </a:r>
          <a:endParaRPr kumimoji="1" lang="en-US" sz="2700" kern="1200" dirty="0"/>
        </a:p>
      </dsp:txBody>
      <dsp:txXfrm>
        <a:off x="0" y="2286780"/>
        <a:ext cx="8153400" cy="679184"/>
      </dsp:txXfrm>
    </dsp:sp>
    <dsp:sp modelId="{21E71746-D943-4E9F-9FDF-3BD1B65D6FDE}">
      <dsp:nvSpPr>
        <dsp:cNvPr id="0" name=""/>
        <dsp:cNvSpPr/>
      </dsp:nvSpPr>
      <dsp:spPr>
        <a:xfrm>
          <a:off x="0" y="3043725"/>
          <a:ext cx="81534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５．</a:t>
          </a:r>
          <a:r>
            <a:rPr kumimoji="1" lang="ja-JP" sz="2700" kern="1200" dirty="0" smtClean="0"/>
            <a:t>考察</a:t>
          </a:r>
          <a:endParaRPr kumimoji="1" lang="en-US" sz="2700" kern="1200" dirty="0"/>
        </a:p>
      </dsp:txBody>
      <dsp:txXfrm>
        <a:off x="0" y="3043725"/>
        <a:ext cx="8153400" cy="679184"/>
      </dsp:txXfrm>
    </dsp:sp>
    <dsp:sp modelId="{F300E3B5-022C-404A-95E9-4503334AC969}">
      <dsp:nvSpPr>
        <dsp:cNvPr id="0" name=""/>
        <dsp:cNvSpPr/>
      </dsp:nvSpPr>
      <dsp:spPr>
        <a:xfrm>
          <a:off x="0" y="3800670"/>
          <a:ext cx="81534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６．</a:t>
          </a:r>
          <a:r>
            <a:rPr kumimoji="1" lang="ja-JP" sz="2700" kern="1200" dirty="0" smtClean="0"/>
            <a:t>まとめ</a:t>
          </a:r>
          <a:endParaRPr lang="ja-JP" sz="2700" kern="1200" dirty="0"/>
        </a:p>
      </dsp:txBody>
      <dsp:txXfrm>
        <a:off x="0" y="3800670"/>
        <a:ext cx="8153400" cy="6791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D7B4A2-AF49-4052-AF0C-467B7E49B8CA}">
      <dsp:nvSpPr>
        <dsp:cNvPr id="0" name=""/>
        <dsp:cNvSpPr/>
      </dsp:nvSpPr>
      <dsp:spPr>
        <a:xfrm>
          <a:off x="0" y="34660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にいかせる．</a:t>
          </a:r>
          <a:endParaRPr lang="ja-JP" sz="2300" kern="1200" dirty="0">
            <a:latin typeface="+mn-ea"/>
            <a:ea typeface="+mn-ea"/>
          </a:endParaRPr>
        </a:p>
      </dsp:txBody>
      <dsp:txXfrm>
        <a:off x="0" y="346605"/>
        <a:ext cx="8153400" cy="578565"/>
      </dsp:txXfrm>
    </dsp:sp>
    <dsp:sp modelId="{EB099F21-4492-426E-B172-87A40564DDDB}">
      <dsp:nvSpPr>
        <dsp:cNvPr id="0" name=""/>
        <dsp:cNvSpPr/>
      </dsp:nvSpPr>
      <dsp:spPr>
        <a:xfrm>
          <a:off x="0" y="99141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本研究では</a:t>
          </a:r>
          <a:r>
            <a:rPr kumimoji="1" lang="ja-JP" sz="2300" kern="1200" dirty="0" smtClean="0">
              <a:latin typeface="+mn-ea"/>
              <a:ea typeface="+mn-ea"/>
            </a:rPr>
            <a:t>チケットに着目した．</a:t>
          </a:r>
          <a:endParaRPr lang="ja-JP" sz="2300" kern="1200" dirty="0">
            <a:latin typeface="+mn-ea"/>
            <a:ea typeface="+mn-ea"/>
          </a:endParaRPr>
        </a:p>
      </dsp:txBody>
      <dsp:txXfrm>
        <a:off x="0" y="991410"/>
        <a:ext cx="8153400" cy="578565"/>
      </dsp:txXfrm>
    </dsp:sp>
    <dsp:sp modelId="{896E3851-7BDD-477D-BDD7-5E3E02091EFD}">
      <dsp:nvSpPr>
        <dsp:cNvPr id="0" name=""/>
        <dsp:cNvSpPr/>
      </dsp:nvSpPr>
      <dsp:spPr>
        <a:xfrm>
          <a:off x="0" y="163621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・チケットの利用状況を収集，可視化するツールを開発</a:t>
          </a:r>
          <a:r>
            <a:rPr kumimoji="1" lang="ja-JP" altLang="en-US" sz="2300" kern="1200" dirty="0" smtClean="0">
              <a:latin typeface="+mn-ea"/>
              <a:ea typeface="+mn-ea"/>
            </a:rPr>
            <a:t>した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0" y="1636215"/>
        <a:ext cx="8153400" cy="578565"/>
      </dsp:txXfrm>
    </dsp:sp>
    <dsp:sp modelId="{4530CC45-5C6C-4F67-A3CA-A3EB253B6799}">
      <dsp:nvSpPr>
        <dsp:cNvPr id="0" name=""/>
        <dsp:cNvSpPr/>
      </dsp:nvSpPr>
      <dsp:spPr>
        <a:xfrm>
          <a:off x="0" y="228102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</a:t>
          </a:r>
          <a:r>
            <a:rPr kumimoji="1" lang="ja-JP" altLang="en-US" sz="2300" kern="1200" dirty="0" smtClean="0">
              <a:latin typeface="+mn-ea"/>
              <a:ea typeface="+mn-ea"/>
            </a:rPr>
            <a:t>の活用方法は</a:t>
          </a:r>
          <a:r>
            <a:rPr kumimoji="1" lang="ja-JP" sz="2300" kern="1200" dirty="0" smtClean="0">
              <a:latin typeface="+mn-ea"/>
              <a:ea typeface="+mn-ea"/>
            </a:rPr>
            <a:t>４パターンに分類</a:t>
          </a:r>
          <a:r>
            <a:rPr kumimoji="1" lang="ja-JP" altLang="en-US" sz="2300" kern="1200" dirty="0" smtClean="0">
              <a:latin typeface="+mn-ea"/>
              <a:ea typeface="+mn-ea"/>
            </a:rPr>
            <a:t>できる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0" y="2281020"/>
        <a:ext cx="8153400" cy="578565"/>
      </dsp:txXfrm>
    </dsp:sp>
    <dsp:sp modelId="{3087372A-B14B-428D-8910-8882B4ED4591}">
      <dsp:nvSpPr>
        <dsp:cNvPr id="0" name=""/>
        <dsp:cNvSpPr/>
      </dsp:nvSpPr>
      <dsp:spPr>
        <a:xfrm>
          <a:off x="0" y="292582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チケットの時間変化がプロジェクトの実態を反映している．</a:t>
          </a:r>
          <a:endParaRPr lang="ja-JP" sz="2300" kern="1200" dirty="0">
            <a:latin typeface="+mn-ea"/>
            <a:ea typeface="+mn-ea"/>
          </a:endParaRPr>
        </a:p>
      </dsp:txBody>
      <dsp:txXfrm>
        <a:off x="0" y="2925825"/>
        <a:ext cx="8153400" cy="578565"/>
      </dsp:txXfrm>
    </dsp:sp>
    <dsp:sp modelId="{163AFBEF-07CD-479E-8BED-002B96E419B2}">
      <dsp:nvSpPr>
        <dsp:cNvPr id="0" name=""/>
        <dsp:cNvSpPr/>
      </dsp:nvSpPr>
      <dsp:spPr>
        <a:xfrm>
          <a:off x="0" y="357063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smtClean="0">
              <a:latin typeface="+mn-ea"/>
              <a:ea typeface="+mn-ea"/>
            </a:rPr>
            <a:t>・チケット</a:t>
          </a:r>
          <a:r>
            <a:rPr kumimoji="1" lang="ja-JP" altLang="en-US" sz="2300" kern="1200" dirty="0" smtClean="0">
              <a:latin typeface="+mn-ea"/>
              <a:ea typeface="+mn-ea"/>
            </a:rPr>
            <a:t>の調査は，</a:t>
          </a:r>
          <a:r>
            <a:rPr kumimoji="1" lang="en-US" altLang="ja-JP" sz="2300" kern="1200" dirty="0" smtClean="0">
              <a:latin typeface="+mn-ea"/>
              <a:ea typeface="+mn-ea"/>
            </a:rPr>
            <a:t>OSS</a:t>
          </a:r>
          <a:r>
            <a:rPr kumimoji="1" lang="ja-JP" altLang="en-US" sz="2300" kern="1200" dirty="0" smtClean="0">
              <a:latin typeface="+mn-ea"/>
              <a:ea typeface="+mn-ea"/>
            </a:rPr>
            <a:t>開発における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の重要なツールになる．</a:t>
          </a:r>
          <a:endParaRPr lang="ja-JP" sz="2300" kern="1200" dirty="0">
            <a:latin typeface="+mn-ea"/>
            <a:ea typeface="+mn-ea"/>
          </a:endParaRPr>
        </a:p>
      </dsp:txBody>
      <dsp:txXfrm>
        <a:off x="0" y="3570630"/>
        <a:ext cx="8153400" cy="57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E66FF-4991-4E1B-B6AD-DBC84AC7B328}" type="datetimeFigureOut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DBE12-D7BF-4D76-8CE1-55A8951FF86F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577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36512" y="-243408"/>
            <a:ext cx="9479657" cy="627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90207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4680520" cy="1296144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プロジェクトマネジメントコース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矢吹</a:t>
            </a:r>
            <a:r>
              <a:rPr lang="ja-JP" altLang="en-US" sz="2400" dirty="0" smtClean="0">
                <a:solidFill>
                  <a:schemeClr val="bg1"/>
                </a:solidFill>
              </a:rPr>
              <a:t>研究室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</a:rPr>
              <a:t>0942038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久保孝樹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1412775"/>
            <a:ext cx="539552" cy="190207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sz="2000" dirty="0" smtClean="0">
              <a:latin typeface="+mn-ea"/>
            </a:endParaRPr>
          </a:p>
          <a:p>
            <a:pPr>
              <a:buNone/>
            </a:pPr>
            <a:r>
              <a:rPr kumimoji="1" lang="en-US" altLang="ja-JP" sz="2000" dirty="0" smtClean="0">
                <a:latin typeface="+mn-ea"/>
              </a:rPr>
              <a:t>GitHub</a:t>
            </a:r>
            <a:r>
              <a:rPr kumimoji="1" lang="ja-JP" altLang="en-US" sz="2000" dirty="0" smtClean="0">
                <a:latin typeface="+mn-ea"/>
              </a:rPr>
              <a:t>内のプロジェクトから以上のデータを対象に収集を行った．</a:t>
            </a:r>
            <a:endParaRPr kumimoji="1" lang="ja-JP" altLang="en-US" sz="2000" dirty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2915094"/>
              </p:ext>
            </p:extLst>
          </p:nvPr>
        </p:nvGraphicFramePr>
        <p:xfrm>
          <a:off x="251520" y="2505166"/>
          <a:ext cx="8280920" cy="2075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106"/>
                <a:gridCol w="6467814"/>
              </a:tblGrid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対象データ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解説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323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state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 smtClean="0">
                          <a:latin typeface="+mn-ea"/>
                          <a:ea typeface="+mn-ea"/>
                        </a:rPr>
                        <a:t>がオープン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であるかクローズであるか表す．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created_at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がいつ発行されたのかを表す．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+mn-ea"/>
                          <a:ea typeface="+mn-ea"/>
                        </a:rPr>
                        <a:t>closed_at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がいつ終了されたのかを表す．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</a:tbl>
          </a:graphicData>
        </a:graphic>
      </p:graphicFrame>
      <p:sp>
        <p:nvSpPr>
          <p:cNvPr id="8" name="円/楕円 7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８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3745505"/>
              </p:ext>
            </p:extLst>
          </p:nvPr>
        </p:nvGraphicFramePr>
        <p:xfrm>
          <a:off x="1043608" y="1806676"/>
          <a:ext cx="3495114" cy="42692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solidFill>
                      <a:schemeClr val="accent1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/>
                        <a:t>adobe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7607514"/>
              </p:ext>
            </p:extLst>
          </p:nvPr>
        </p:nvGraphicFramePr>
        <p:xfrm>
          <a:off x="4740210" y="1791810"/>
          <a:ext cx="3525640" cy="43014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solidFill>
                      <a:schemeClr val="accent1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sp>
        <p:nvSpPr>
          <p:cNvPr id="9" name="円/楕円 8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９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調査ツール概要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55576" y="1772816"/>
            <a:ext cx="2016224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GitHub</a:t>
            </a:r>
            <a:endParaRPr kumimoji="1" lang="ja-JP" altLang="en-US" sz="4000" dirty="0"/>
          </a:p>
        </p:txBody>
      </p:sp>
      <p:sp>
        <p:nvSpPr>
          <p:cNvPr id="5" name="上矢印 4"/>
          <p:cNvSpPr/>
          <p:nvPr/>
        </p:nvSpPr>
        <p:spPr>
          <a:xfrm rot="5400000">
            <a:off x="3095837" y="1736814"/>
            <a:ext cx="1440158" cy="15121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1 つの角を丸めた四角形 5"/>
          <p:cNvSpPr/>
          <p:nvPr/>
        </p:nvSpPr>
        <p:spPr>
          <a:xfrm>
            <a:off x="5004048" y="1916832"/>
            <a:ext cx="2880320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n-ea"/>
              </a:rPr>
              <a:t>Issue</a:t>
            </a:r>
            <a:r>
              <a:rPr kumimoji="1" lang="ja-JP" altLang="en-US" sz="2400" dirty="0" smtClean="0">
                <a:latin typeface="+mn-ea"/>
              </a:rPr>
              <a:t>のデータを取る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7" name="上矢印 6"/>
          <p:cNvSpPr/>
          <p:nvPr/>
        </p:nvSpPr>
        <p:spPr>
          <a:xfrm rot="10800000">
            <a:off x="5796136" y="2996952"/>
            <a:ext cx="1296144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07707" y="4547286"/>
            <a:ext cx="2704653" cy="125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集計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611560" y="4600211"/>
            <a:ext cx="2257375" cy="120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可視化</a:t>
            </a:r>
            <a:endParaRPr kumimoji="1" lang="ja-JP" altLang="en-US" sz="3200" dirty="0"/>
          </a:p>
        </p:txBody>
      </p:sp>
      <p:sp>
        <p:nvSpPr>
          <p:cNvPr id="10" name="上矢印 9"/>
          <p:cNvSpPr/>
          <p:nvPr/>
        </p:nvSpPr>
        <p:spPr>
          <a:xfrm rot="16200000">
            <a:off x="3383868" y="4473116"/>
            <a:ext cx="1224135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2768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利用</a:t>
            </a:r>
            <a:endParaRPr kumimoji="1" lang="ja-JP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１０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5168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使用</a:t>
            </a:r>
            <a:r>
              <a:rPr lang="en-US" altLang="ja-JP" dirty="0" smtClean="0">
                <a:latin typeface="+mn-ea"/>
                <a:ea typeface="+mn-ea"/>
              </a:rPr>
              <a:t>API</a:t>
            </a:r>
            <a:endParaRPr kumimoji="1" lang="ja-JP" altLang="en-US" dirty="0">
              <a:latin typeface="+mn-ea"/>
              <a:ea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9365295"/>
              </p:ext>
            </p:extLst>
          </p:nvPr>
        </p:nvGraphicFramePr>
        <p:xfrm>
          <a:off x="341115" y="2564904"/>
          <a:ext cx="8424936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90"/>
                <a:gridCol w="3611077"/>
                <a:gridCol w="35565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r>
                        <a:rPr lang="ja-JP" sz="1400" kern="100" dirty="0">
                          <a:effectLst/>
                        </a:rPr>
                        <a:t>の種類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意味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effectLst/>
                        </a:rPr>
                        <a:t>}/issues/{id}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選択された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}/issues</a:t>
                      </a:r>
                      <a:endParaRPr lang="ja-JP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ユーザーの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指定されたリポジトリの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を編集する．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指定されたリポジトリに</a:t>
                      </a:r>
                      <a:r>
                        <a:rPr lang="en-US" sz="1400" kern="100" dirty="0">
                          <a:effectLst/>
                        </a:rPr>
                        <a:t>Issue</a:t>
                      </a:r>
                      <a:r>
                        <a:rPr lang="ja-JP" sz="1400" kern="100" dirty="0">
                          <a:effectLst/>
                        </a:rPr>
                        <a:t>を作成する．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65820" y="49411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600" dirty="0">
                <a:latin typeface="+mj-ea"/>
                <a:ea typeface="+mj-ea"/>
              </a:rPr>
              <a:t>/repos/{</a:t>
            </a:r>
            <a:r>
              <a:rPr lang="en-US" altLang="ja-JP" sz="3600" dirty="0" err="1">
                <a:latin typeface="+mj-ea"/>
                <a:ea typeface="+mj-ea"/>
              </a:rPr>
              <a:t>userName</a:t>
            </a:r>
            <a:r>
              <a:rPr lang="en-US" altLang="ja-JP" sz="3600" dirty="0">
                <a:latin typeface="+mj-ea"/>
                <a:ea typeface="+mj-ea"/>
              </a:rPr>
              <a:t>}/{</a:t>
            </a:r>
            <a:r>
              <a:rPr lang="en-US" altLang="ja-JP" sz="3600" dirty="0" err="1">
                <a:latin typeface="+mj-ea"/>
                <a:ea typeface="+mj-ea"/>
              </a:rPr>
              <a:t>repoName</a:t>
            </a:r>
            <a:r>
              <a:rPr lang="en-US" altLang="ja-JP" sz="3600" dirty="0">
                <a:latin typeface="+mj-ea"/>
                <a:ea typeface="+mj-ea"/>
              </a:rPr>
              <a:t>}/issues</a:t>
            </a:r>
          </a:p>
          <a:p>
            <a:pPr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endParaRPr lang="en-US" altLang="ja-JP" dirty="0">
              <a:latin typeface="+mj-ea"/>
              <a:ea typeface="+mj-ea"/>
            </a:endParaRPr>
          </a:p>
          <a:p>
            <a:pPr>
              <a:buNone/>
            </a:pPr>
            <a:r>
              <a:rPr lang="ja-JP" altLang="en-US" sz="2400" dirty="0">
                <a:latin typeface="+mj-ea"/>
                <a:ea typeface="+mj-ea"/>
              </a:rPr>
              <a:t>指定したリポジトリの</a:t>
            </a:r>
            <a:r>
              <a:rPr lang="en-US" altLang="ja-JP" sz="2400" dirty="0">
                <a:latin typeface="+mj-ea"/>
                <a:ea typeface="+mj-ea"/>
              </a:rPr>
              <a:t>Issue</a:t>
            </a:r>
            <a:r>
              <a:rPr lang="ja-JP" altLang="en-US" sz="2400" dirty="0">
                <a:latin typeface="+mj-ea"/>
                <a:ea typeface="+mj-ea"/>
              </a:rPr>
              <a:t>の一覧を取り出す．</a:t>
            </a:r>
            <a:endParaRPr lang="ja-JP" altLang="ja-JP" sz="2400" dirty="0"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55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+mn-ea"/>
              </a:rPr>
              <a:t>GitHub</a:t>
            </a:r>
            <a:r>
              <a:rPr lang="ja-JP" altLang="en-US" sz="2400" dirty="0">
                <a:latin typeface="+mn-ea"/>
              </a:rPr>
              <a:t>を</a:t>
            </a:r>
            <a:r>
              <a:rPr kumimoji="1" lang="ja-JP" altLang="en-US" sz="2400" dirty="0" smtClean="0">
                <a:latin typeface="+mn-ea"/>
              </a:rPr>
              <a:t>プログラムから操作するためのもの．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１１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136" y="2082388"/>
            <a:ext cx="7193280" cy="44958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9512" y="1537628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横軸を時間，縦軸を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数とした，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数の時間変化のグラフ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7712" y="3625860"/>
            <a:ext cx="615553" cy="172819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n-ea"/>
              </a:rPr>
              <a:t>Issue</a:t>
            </a:r>
            <a:r>
              <a:rPr kumimoji="1" lang="ja-JP" altLang="en-US" sz="2800" dirty="0" smtClean="0">
                <a:latin typeface="+mn-ea"/>
              </a:rPr>
              <a:t>数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6434172"/>
            <a:ext cx="30243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時間</a:t>
            </a:r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１２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+mj-ea"/>
              </a:rPr>
              <a:t>36</a:t>
            </a:r>
            <a:r>
              <a:rPr kumimoji="1" lang="ja-JP" altLang="en-US" sz="3600" dirty="0" smtClean="0">
                <a:latin typeface="+mj-ea"/>
              </a:rPr>
              <a:t>件のプロジェクトからグラフを描き出す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56" y="2555906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756" y="3365531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756" y="4165631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965731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5765831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3916" y="5765831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0863" y="4965731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9752" y="4165631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9752" y="2500797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6590" y="4165631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7065" y="3365531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6590" y="2507996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19233" y="253379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4909" y="2543311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9992" y="1722438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28758" y="4165631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58797" y="3352941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28758" y="3352941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36590" y="4965731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863" y="1715491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27065" y="5765831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7065" y="1722438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28758" y="4965731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28758" y="5765831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44909" y="5765831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44909" y="4965731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44909" y="4165631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44909" y="3352941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44909" y="1733686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977030" y="5765831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977030" y="174169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977030" y="255590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977030" y="4965731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77030" y="4165631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7030" y="3365531"/>
            <a:ext cx="1280160" cy="800100"/>
          </a:xfrm>
          <a:prstGeom prst="rect">
            <a:avLst/>
          </a:prstGeom>
        </p:spPr>
      </p:pic>
      <p:sp>
        <p:nvSpPr>
          <p:cNvPr id="44" name="円/楕円 43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１３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分類した結果（典型例）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１４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>
                <a:latin typeface="+mj-ea"/>
              </a:rPr>
              <a:t>①　</a:t>
            </a:r>
            <a:r>
              <a:rPr lang="ja-JP" altLang="ja-JP" sz="3100" dirty="0" smtClean="0">
                <a:latin typeface="+mj-ea"/>
              </a:rPr>
              <a:t>チケットの増加率が時間とともに減少する</a:t>
            </a:r>
            <a:r>
              <a:rPr lang="en-US" altLang="ja-JP" sz="3100" dirty="0" smtClean="0">
                <a:latin typeface="+mj-ea"/>
              </a:rPr>
              <a:t/>
            </a:r>
            <a:br>
              <a:rPr lang="en-US" altLang="ja-JP" sz="3100" dirty="0" smtClean="0">
                <a:latin typeface="+mj-ea"/>
              </a:rPr>
            </a:br>
            <a:r>
              <a:rPr lang="en-US" altLang="ja-JP" sz="3100" dirty="0" smtClean="0">
                <a:latin typeface="+mj-ea"/>
              </a:rPr>
              <a:t>(</a:t>
            </a:r>
            <a:r>
              <a:rPr lang="ja-JP" altLang="ja-JP" sz="3100" dirty="0" smtClean="0">
                <a:latin typeface="+mj-ea"/>
              </a:rPr>
              <a:t>全体の約</a:t>
            </a:r>
            <a:r>
              <a:rPr lang="en-US" altLang="ja-JP" sz="3100" dirty="0" smtClean="0">
                <a:latin typeface="+mj-ea"/>
              </a:rPr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92"/>
          <a:stretch/>
        </p:blipFill>
        <p:spPr bwMode="auto">
          <a:xfrm>
            <a:off x="1331640" y="1556792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lang="ja-JP" altLang="en-US" dirty="0" smtClean="0">
                <a:latin typeface="+mn-ea"/>
              </a:rPr>
              <a:t>の増加率が前半に多いため，開発のタスク管理に多く使われていると考えられる．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プロジェクト</a:t>
            </a:r>
            <a:r>
              <a:rPr kumimoji="1"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１５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>
                <a:latin typeface="+mj-ea"/>
              </a:rPr>
              <a:t>②　</a:t>
            </a:r>
            <a:r>
              <a:rPr lang="ja-JP" altLang="ja-JP" sz="3100" dirty="0" smtClean="0">
                <a:latin typeface="+mj-ea"/>
              </a:rPr>
              <a:t>チケットの増加率が時間とともに増加する</a:t>
            </a:r>
            <a:r>
              <a:rPr lang="en-US" altLang="ja-JP" sz="3100" dirty="0" smtClean="0">
                <a:latin typeface="+mj-ea"/>
              </a:rPr>
              <a:t/>
            </a:r>
            <a:br>
              <a:rPr lang="en-US" altLang="ja-JP" sz="3100" dirty="0" smtClean="0">
                <a:latin typeface="+mj-ea"/>
              </a:rPr>
            </a:br>
            <a:r>
              <a:rPr lang="en-US" altLang="ja-JP" sz="3100" dirty="0" smtClean="0">
                <a:latin typeface="+mj-ea"/>
              </a:rPr>
              <a:t>(</a:t>
            </a:r>
            <a:r>
              <a:rPr lang="ja-JP" altLang="ja-JP" sz="3100" dirty="0" smtClean="0">
                <a:latin typeface="+mj-ea"/>
              </a:rPr>
              <a:t>全体の約</a:t>
            </a:r>
            <a:r>
              <a:rPr lang="en-US" altLang="ja-JP" sz="3100" dirty="0" smtClean="0">
                <a:latin typeface="+mj-ea"/>
              </a:rPr>
              <a:t>40</a:t>
            </a:r>
            <a:r>
              <a:rPr lang="en-US" altLang="ja-JP" sz="3100" dirty="0" smtClean="0">
                <a:latin typeface="+mj-ea"/>
              </a:rPr>
              <a:t>%)</a:t>
            </a:r>
            <a:r>
              <a:rPr lang="ja-JP" altLang="ja-JP" sz="4400" dirty="0" smtClean="0">
                <a:latin typeface="+mj-ea"/>
              </a:rPr>
              <a:t/>
            </a:r>
            <a:br>
              <a:rPr lang="ja-JP" altLang="ja-JP" sz="4400" dirty="0" smtClean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816"/>
          <a:stretch/>
        </p:blipFill>
        <p:spPr bwMode="auto">
          <a:xfrm>
            <a:off x="1259632" y="1511116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kumimoji="1" lang="ja-JP" altLang="en-US" dirty="0" smtClean="0">
                <a:latin typeface="+mn-ea"/>
              </a:rPr>
              <a:t>の増加率が後半に多いため，バグなどの管理に多く使われていると考えられる．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プロジェクト</a:t>
            </a:r>
            <a:r>
              <a:rPr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１６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>
                <a:latin typeface="+mj-ea"/>
              </a:rPr>
              <a:t>③　</a:t>
            </a:r>
            <a:r>
              <a:rPr lang="ja-JP" altLang="ja-JP" sz="2800" dirty="0" smtClean="0">
                <a:latin typeface="+mj-ea"/>
              </a:rPr>
              <a:t>チケットの消化が発行に追い付いていない</a:t>
            </a:r>
            <a:r>
              <a:rPr lang="en-US" altLang="ja-JP" sz="2800" dirty="0" smtClean="0">
                <a:latin typeface="+mj-ea"/>
              </a:rPr>
              <a:t/>
            </a:r>
            <a:br>
              <a:rPr lang="en-US" altLang="ja-JP" sz="2800" dirty="0" smtClean="0">
                <a:latin typeface="+mj-ea"/>
              </a:rPr>
            </a:br>
            <a:r>
              <a:rPr lang="en-US" altLang="ja-JP" sz="2800" dirty="0" smtClean="0">
                <a:latin typeface="+mj-ea"/>
              </a:rPr>
              <a:t>(</a:t>
            </a:r>
            <a:r>
              <a:rPr lang="ja-JP" altLang="ja-JP" sz="2800" dirty="0" smtClean="0">
                <a:latin typeface="+mj-ea"/>
              </a:rPr>
              <a:t>全体の約</a:t>
            </a:r>
            <a:r>
              <a:rPr lang="en-US" altLang="ja-JP" sz="2800" dirty="0" smtClean="0">
                <a:latin typeface="+mj-ea"/>
              </a:rPr>
              <a:t>20%)</a:t>
            </a:r>
            <a:endParaRPr lang="ja-JP" altLang="ja-JP" sz="2800" dirty="0" smtClean="0">
              <a:latin typeface="+mj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6"/>
          <a:stretch/>
        </p:blipFill>
        <p:spPr bwMode="auto">
          <a:xfrm>
            <a:off x="1403648" y="1556792"/>
            <a:ext cx="7153268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チケット</a:t>
            </a:r>
            <a:r>
              <a:rPr lang="ja-JP" altLang="en-US" dirty="0" smtClean="0">
                <a:latin typeface="+mn-ea"/>
              </a:rPr>
              <a:t>の消化が発行に追い付いていないため，プロジェクトが遅れてしまっていると考えられる．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１７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>
                <a:latin typeface="+mj-ea"/>
              </a:rPr>
              <a:t>④　</a:t>
            </a:r>
            <a:r>
              <a:rPr lang="ja-JP" altLang="ja-JP" sz="2800" dirty="0" smtClean="0">
                <a:latin typeface="+mj-ea"/>
              </a:rPr>
              <a:t>チケットの消化が停滞し急激に消化される</a:t>
            </a:r>
            <a:r>
              <a:rPr lang="en-US" altLang="ja-JP" sz="2800" dirty="0" smtClean="0">
                <a:latin typeface="+mj-ea"/>
              </a:rPr>
              <a:t/>
            </a:r>
            <a:br>
              <a:rPr lang="en-US" altLang="ja-JP" sz="2800" dirty="0" smtClean="0">
                <a:latin typeface="+mj-ea"/>
              </a:rPr>
            </a:br>
            <a:r>
              <a:rPr lang="en-US" altLang="ja-JP" sz="2800" dirty="0" smtClean="0">
                <a:latin typeface="+mj-ea"/>
              </a:rPr>
              <a:t>(</a:t>
            </a:r>
            <a:r>
              <a:rPr lang="ja-JP" altLang="ja-JP" sz="2800" dirty="0" smtClean="0">
                <a:latin typeface="+mj-ea"/>
              </a:rPr>
              <a:t>全体の約</a:t>
            </a:r>
            <a:r>
              <a:rPr lang="en-US" altLang="ja-JP" sz="2800" dirty="0" smtClean="0">
                <a:latin typeface="+mj-ea"/>
              </a:rPr>
              <a:t>10%)</a:t>
            </a:r>
            <a:endParaRPr lang="ja-JP" altLang="ja-JP" sz="2800" dirty="0" smtClean="0">
              <a:latin typeface="+mj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619"/>
          <a:stretch/>
        </p:blipFill>
        <p:spPr bwMode="auto">
          <a:xfrm>
            <a:off x="1403648" y="1556792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チケットの消化が停滞し急激に消化されているため，プロジェクトの進捗の管理がうまく行われていないと考えられる．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１８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チケットの時間変化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プロジェクトの実態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3923928" y="2351782"/>
            <a:ext cx="1368152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575918"/>
            <a:ext cx="2088232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65603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チケット利用で上手く行えるようになる．</a:t>
            </a:r>
            <a:endParaRPr kumimoji="1" lang="ja-JP" altLang="en-US" sz="3200" dirty="0"/>
          </a:p>
        </p:txBody>
      </p:sp>
      <p:sp>
        <p:nvSpPr>
          <p:cNvPr id="12" name="円/楕円 11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１９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313432546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円/楕円 7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２０</a:t>
            </a:r>
            <a:endParaRPr kumimoji="1" lang="ja-JP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851920" y="2708920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67944" y="414908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7728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マネジメントに興味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051720" y="3284984"/>
            <a:ext cx="46085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</a:t>
            </a:r>
            <a:r>
              <a:rPr lang="ja-JP" altLang="en-US" sz="2800" dirty="0" smtClean="0"/>
              <a:t>が行える</a:t>
            </a:r>
            <a:endParaRPr kumimoji="1" lang="ja-JP" altLang="en-US" sz="2800" dirty="0"/>
          </a:p>
        </p:txBody>
      </p:sp>
      <p:sp>
        <p:nvSpPr>
          <p:cNvPr id="13" name="円/楕円 12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１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２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71600" y="1600200"/>
            <a:ext cx="7056784" cy="51488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円/楕円 7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３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91780" y="1556792"/>
            <a:ext cx="6516724" cy="4320480"/>
            <a:chOff x="2159732" y="1484784"/>
            <a:chExt cx="6516724" cy="432048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159732" y="2708920"/>
              <a:ext cx="1584176" cy="1512168"/>
              <a:chOff x="1331640" y="1700808"/>
              <a:chExt cx="1584176" cy="1512168"/>
            </a:xfrm>
          </p:grpSpPr>
          <p:sp>
            <p:nvSpPr>
              <p:cNvPr id="4" name="スマイル 3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331640" y="1700808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管理者</a:t>
                </a:r>
                <a:endParaRPr kumimoji="1" lang="ja-JP" altLang="en-US" sz="28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444208" y="1484784"/>
              <a:ext cx="2232248" cy="1512168"/>
              <a:chOff x="4572000" y="1700808"/>
              <a:chExt cx="2232248" cy="1512168"/>
            </a:xfrm>
          </p:grpSpPr>
          <p:sp>
            <p:nvSpPr>
              <p:cNvPr id="6" name="スマイル 5"/>
              <p:cNvSpPr/>
              <p:nvPr/>
            </p:nvSpPr>
            <p:spPr>
              <a:xfrm>
                <a:off x="511720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4572000" y="1700808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検証担当者</a:t>
                </a:r>
                <a:endParaRPr kumimoji="1" lang="ja-JP" altLang="en-US" sz="28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552220" y="4248683"/>
              <a:ext cx="2016224" cy="1512168"/>
              <a:chOff x="1115616" y="1700808"/>
              <a:chExt cx="2016224" cy="1512168"/>
            </a:xfrm>
          </p:grpSpPr>
          <p:sp>
            <p:nvSpPr>
              <p:cNvPr id="11" name="スマイル 10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15616" y="170080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修正担当者</a:t>
                </a:r>
                <a:endParaRPr kumimoji="1" lang="ja-JP" altLang="en-US" sz="2800" dirty="0"/>
              </a:p>
            </p:txBody>
          </p:sp>
        </p:grpSp>
        <p:cxnSp>
          <p:nvCxnSpPr>
            <p:cNvPr id="16" name="直線矢印コネクタ 15"/>
            <p:cNvCxnSpPr/>
            <p:nvPr/>
          </p:nvCxnSpPr>
          <p:spPr>
            <a:xfrm flipH="1">
              <a:off x="3671900" y="2420888"/>
              <a:ext cx="2880320" cy="5664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671900" y="4294269"/>
              <a:ext cx="2912887" cy="1062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0"/>
            </p:cNvCxnSpPr>
            <p:nvPr/>
          </p:nvCxnSpPr>
          <p:spPr>
            <a:xfrm flipV="1">
              <a:off x="7560332" y="3212976"/>
              <a:ext cx="0" cy="10357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5220072" y="2052137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139952" y="465313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96336" y="357301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③</a:t>
              </a:r>
              <a:endParaRPr kumimoji="1" lang="ja-JP" altLang="en-US" sz="3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2472" y="270020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987824" y="4365104"/>
              <a:ext cx="0" cy="720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159732" y="5157192"/>
              <a:ext cx="158417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クローズ</a:t>
              </a:r>
              <a:endParaRPr kumimoji="1" lang="ja-JP" altLang="en-US" sz="24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39752" y="436510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⑤</a:t>
              </a:r>
              <a:endParaRPr kumimoji="1" lang="ja-JP" altLang="en-US" sz="3200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86" y="1866921"/>
            <a:ext cx="2900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　チケットの発行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　担当アサイン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③　修正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④　検証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⑤　承認</a:t>
            </a:r>
            <a:endParaRPr kumimoji="1" lang="ja-JP" altLang="en-US" sz="2400" dirty="0"/>
          </a:p>
        </p:txBody>
      </p:sp>
      <p:sp>
        <p:nvSpPr>
          <p:cNvPr id="28" name="円/楕円 27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４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6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865823"/>
            <a:ext cx="7651465" cy="3579401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５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GitHub</a:t>
            </a:r>
          </a:p>
          <a:p>
            <a:pPr algn="ctr"/>
            <a:r>
              <a:rPr lang="ja-JP" altLang="en-US" sz="2000" dirty="0"/>
              <a:t>ランキング上位</a:t>
            </a:r>
            <a:r>
              <a:rPr lang="en-US" altLang="ja-JP" sz="2000" dirty="0"/>
              <a:t>36</a:t>
            </a:r>
            <a:r>
              <a:rPr lang="ja-JP" altLang="en-US" sz="2000" dirty="0"/>
              <a:t>件のプロジェクト</a:t>
            </a:r>
            <a:endParaRPr lang="en-US" altLang="ja-JP" sz="2000" dirty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2132856"/>
            <a:ext cx="4320480" cy="1008112"/>
          </a:xfrm>
          <a:prstGeom prst="wedgeRoundRectCallout">
            <a:avLst>
              <a:gd name="adj1" fmla="val -31014"/>
              <a:gd name="adj2" fmla="val 9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チケットがどのように使われているか？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チケット</a:t>
            </a:r>
            <a:r>
              <a:rPr lang="ja-JP" altLang="en-US" dirty="0" smtClean="0"/>
              <a:t>がどれくらい使われているか？</a:t>
            </a:r>
            <a:endParaRPr kumimoji="1" lang="ja-JP" altLang="en-US" dirty="0"/>
          </a:p>
        </p:txBody>
      </p:sp>
      <p:sp>
        <p:nvSpPr>
          <p:cNvPr id="8" name="上矢印 7"/>
          <p:cNvSpPr/>
          <p:nvPr/>
        </p:nvSpPr>
        <p:spPr>
          <a:xfrm rot="16200000">
            <a:off x="4081613" y="4495450"/>
            <a:ext cx="1004063" cy="14634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4400" y="4434761"/>
            <a:ext cx="3528392" cy="15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チケットがどのように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プロジェクトに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活用できるか．</a:t>
            </a:r>
            <a:endParaRPr lang="en-US" altLang="ja-JP" sz="2400" dirty="0" smtClean="0"/>
          </a:p>
        </p:txBody>
      </p:sp>
      <p:sp>
        <p:nvSpPr>
          <p:cNvPr id="13" name="円/楕円 12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６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775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GitHub</a:t>
            </a:r>
          </a:p>
          <a:p>
            <a:pPr algn="ctr"/>
            <a:r>
              <a:rPr lang="ja-JP" altLang="en-US" sz="2000" dirty="0" smtClean="0"/>
              <a:t>ランキング上位</a:t>
            </a:r>
            <a:r>
              <a:rPr lang="en-US" altLang="ja-JP" sz="2000" dirty="0" smtClean="0"/>
              <a:t>36</a:t>
            </a:r>
            <a:r>
              <a:rPr lang="ja-JP" altLang="en-US" sz="2000" dirty="0" smtClean="0"/>
              <a:t>件のプロジェクト</a:t>
            </a:r>
            <a:endParaRPr kumimoji="1" lang="en-US" altLang="ja-JP" sz="2000" dirty="0" smtClean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851920" y="238849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　チケットの時間変化データを取り出すツール開発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9618" y="3140968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　グラフを描画するツールの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7352852">
            <a:off x="3166645" y="3829253"/>
            <a:ext cx="1082516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639" y="383744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　ツールを実行する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955" y="4869160"/>
            <a:ext cx="2988949" cy="132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プロジェクトの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開発形態の分類</a:t>
            </a:r>
            <a:endParaRPr kumimoji="1" lang="ja-JP" altLang="en-US" sz="2800" dirty="0"/>
          </a:p>
        </p:txBody>
      </p:sp>
      <p:sp>
        <p:nvSpPr>
          <p:cNvPr id="15" name="円/楕円 14"/>
          <p:cNvSpPr/>
          <p:nvPr/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861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8977119f-d2d5-4cb2-9095-4836698d500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1802</TotalTime>
  <Words>807</Words>
  <Application>Microsoft Office PowerPoint</Application>
  <PresentationFormat>画面に合わせる (4:3)</PresentationFormat>
  <Paragraphs>252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デザート</vt:lpstr>
      <vt:lpstr>チケットを活用する オープンソースソフトウェア開発の 実態調査</vt:lpstr>
      <vt:lpstr>目次</vt:lpstr>
      <vt:lpstr>研究背景</vt:lpstr>
      <vt:lpstr>チケットとは</vt:lpstr>
      <vt:lpstr>チケット一覧表示の例</vt:lpstr>
      <vt:lpstr>チケット発行から終了までの流れ</vt:lpstr>
      <vt:lpstr>チケットを利用した開発</vt:lpstr>
      <vt:lpstr>研究目的</vt:lpstr>
      <vt:lpstr>研究方法</vt:lpstr>
      <vt:lpstr>調査対象データ</vt:lpstr>
      <vt:lpstr>調査対象プロジェクト</vt:lpstr>
      <vt:lpstr>調査ツール概要</vt:lpstr>
      <vt:lpstr>使用API</vt:lpstr>
      <vt:lpstr>調査結果</vt:lpstr>
      <vt:lpstr>36件のプロジェクトからグラフを描き出す</vt:lpstr>
      <vt:lpstr>分類した結果（典型例）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noriki</cp:lastModifiedBy>
  <cp:revision>36</cp:revision>
  <dcterms:created xsi:type="dcterms:W3CDTF">2014-01-30T06:51:02Z</dcterms:created>
  <dcterms:modified xsi:type="dcterms:W3CDTF">2014-02-05T01:59:07Z</dcterms:modified>
</cp:coreProperties>
</file>