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469" y="77"/>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8" name="正方形/長方形 57"/>
          <p:cNvSpPr/>
          <p:nvPr/>
        </p:nvSpPr>
        <p:spPr>
          <a:xfrm>
            <a:off x="10649432" y="17455748"/>
            <a:ext cx="10818626" cy="8596820"/>
          </a:xfrm>
          <a:prstGeom prst="rect">
            <a:avLst/>
          </a:prstGeom>
          <a:solidFill>
            <a:schemeClr val="accent4">
              <a:lumMod val="40000"/>
              <a:lumOff val="60000"/>
            </a:schemeClr>
          </a:solidFill>
          <a:ln>
            <a:solidFill>
              <a:schemeClr val="accent5">
                <a:tint val="76000"/>
                <a:hueMod val="94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n>
                <a:solidFill>
                  <a:schemeClr val="accent5">
                    <a:tint val="76000"/>
                    <a:hueMod val="94000"/>
                  </a:schemeClr>
                </a:solidFill>
              </a:ln>
            </a:endParaRPr>
          </a:p>
        </p:txBody>
      </p:sp>
      <p:sp>
        <p:nvSpPr>
          <p:cNvPr id="31" name="正方形/長方形 30"/>
          <p:cNvSpPr/>
          <p:nvPr/>
        </p:nvSpPr>
        <p:spPr>
          <a:xfrm>
            <a:off x="-20226" y="13670303"/>
            <a:ext cx="21355244" cy="3816424"/>
          </a:xfrm>
          <a:prstGeom prst="rect">
            <a:avLst/>
          </a:prstGeom>
          <a:solidFill>
            <a:srgbClr val="FFFF99"/>
          </a:solidFill>
          <a:ln>
            <a:solidFill>
              <a:schemeClr val="accent5">
                <a:tint val="76000"/>
                <a:hueMod val="94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n>
                <a:solidFill>
                  <a:schemeClr val="accent5">
                    <a:tint val="76000"/>
                    <a:hueMod val="94000"/>
                  </a:schemeClr>
                </a:solidFill>
              </a:ln>
            </a:endParaRPr>
          </a:p>
        </p:txBody>
      </p:sp>
      <p:sp>
        <p:nvSpPr>
          <p:cNvPr id="4" name="テキスト ボックス 3"/>
          <p:cNvSpPr txBox="1"/>
          <p:nvPr/>
        </p:nvSpPr>
        <p:spPr>
          <a:xfrm>
            <a:off x="1620392" y="6138987"/>
            <a:ext cx="4392488" cy="1015663"/>
          </a:xfrm>
          <a:prstGeom prst="rect">
            <a:avLst/>
          </a:prstGeom>
          <a:noFill/>
        </p:spPr>
        <p:txBody>
          <a:bodyPr wrap="square" rtlCol="0">
            <a:spAutoFit/>
          </a:bodyPr>
          <a:lstStyle/>
          <a:p>
            <a:r>
              <a:rPr kumimoji="1" lang="ja-JP" altLang="en-US" dirty="0" smtClean="0">
                <a:solidFill>
                  <a:srgbClr val="FF0000"/>
                </a:solidFill>
              </a:rPr>
              <a:t>背景</a:t>
            </a:r>
            <a:endParaRPr kumimoji="1" lang="ja-JP" altLang="en-US" dirty="0">
              <a:solidFill>
                <a:srgbClr val="FF0000"/>
              </a:solidFill>
            </a:endParaRPr>
          </a:p>
        </p:txBody>
      </p:sp>
      <p:sp>
        <p:nvSpPr>
          <p:cNvPr id="5" name="正方形/長方形 4"/>
          <p:cNvSpPr/>
          <p:nvPr/>
        </p:nvSpPr>
        <p:spPr>
          <a:xfrm>
            <a:off x="-71724" y="5601027"/>
            <a:ext cx="21386800" cy="8105744"/>
          </a:xfrm>
          <a:prstGeom prst="rect">
            <a:avLst/>
          </a:prstGeom>
          <a:solidFill>
            <a:schemeClr val="accent3">
              <a:lumMod val="20000"/>
              <a:lumOff val="80000"/>
            </a:schemeClr>
          </a:solidFill>
          <a:ln>
            <a:solidFill>
              <a:schemeClr val="accent5">
                <a:tint val="76000"/>
                <a:hueMod val="94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n>
                <a:solidFill>
                  <a:schemeClr val="accent5">
                    <a:tint val="76000"/>
                    <a:hueMod val="94000"/>
                  </a:schemeClr>
                </a:solidFill>
              </a:ln>
            </a:endParaRPr>
          </a:p>
        </p:txBody>
      </p:sp>
      <p:sp>
        <p:nvSpPr>
          <p:cNvPr id="3" name="雲 2"/>
          <p:cNvSpPr/>
          <p:nvPr/>
        </p:nvSpPr>
        <p:spPr>
          <a:xfrm>
            <a:off x="-91666" y="4997130"/>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242455" y="5552480"/>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研究背景</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pic>
        <p:nvPicPr>
          <p:cNvPr id="1027" name="Picture 3" descr="C:\Users\alRigel\Desktop\0f7ddb8b59ebd28038230fa0a39e0b022e8393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6827" y="8570607"/>
            <a:ext cx="2187573" cy="21875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lRigel\Desktop\8c1283da99cd3f6e90ddc461c4be1f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565" y="19477748"/>
            <a:ext cx="2196244" cy="2196244"/>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0" y="17496205"/>
            <a:ext cx="10818626" cy="8596820"/>
          </a:xfrm>
          <a:prstGeom prst="rect">
            <a:avLst/>
          </a:prstGeom>
          <a:solidFill>
            <a:schemeClr val="accent6">
              <a:lumMod val="20000"/>
              <a:lumOff val="80000"/>
            </a:schemeClr>
          </a:solidFill>
          <a:ln>
            <a:solidFill>
              <a:schemeClr val="accent5">
                <a:tint val="76000"/>
                <a:hueMod val="94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n>
                <a:solidFill>
                  <a:schemeClr val="accent5">
                    <a:tint val="76000"/>
                    <a:hueMod val="94000"/>
                  </a:schemeClr>
                </a:solidFill>
              </a:ln>
            </a:endParaRPr>
          </a:p>
        </p:txBody>
      </p:sp>
      <p:sp>
        <p:nvSpPr>
          <p:cNvPr id="28" name="雲 27"/>
          <p:cNvSpPr/>
          <p:nvPr/>
        </p:nvSpPr>
        <p:spPr>
          <a:xfrm>
            <a:off x="-251817" y="13254554"/>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188791" y="13852974"/>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a:t>
            </a:r>
            <a:r>
              <a:rPr lang="ja-JP" altLang="en-US" sz="8000" dirty="0">
                <a:solidFill>
                  <a:schemeClr val="bg1"/>
                </a:solidFill>
                <a:latin typeface="FGゼロゴシック" panose="02000600000000000000" pitchFamily="2" charset="-128"/>
                <a:ea typeface="FGゼロゴシック" panose="02000600000000000000" pitchFamily="2" charset="-128"/>
              </a:rPr>
              <a:t>目的</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30" name="テキスト ボックス 29"/>
          <p:cNvSpPr txBox="1"/>
          <p:nvPr/>
        </p:nvSpPr>
        <p:spPr>
          <a:xfrm>
            <a:off x="728346" y="15774834"/>
            <a:ext cx="20265490" cy="1107996"/>
          </a:xfrm>
          <a:prstGeom prst="rect">
            <a:avLst/>
          </a:prstGeom>
          <a:noFill/>
        </p:spPr>
        <p:txBody>
          <a:bodyPr wrap="square" rtlCol="0">
            <a:spAutoFit/>
          </a:bodyPr>
          <a:lstStyle/>
          <a:p>
            <a:r>
              <a:rPr lang="ja-JP" altLang="en-US" sz="66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クラウドファンディングの成功要因を明らかにする。</a:t>
            </a:r>
            <a:endParaRPr kumimoji="1" lang="ja-JP" altLang="en-US" sz="6600" dirty="0">
              <a:solidFill>
                <a:schemeClr val="bg1"/>
              </a:solidFill>
              <a:latin typeface="しねきゃぷしょん" panose="02000600000000000000" pitchFamily="2" charset="-128"/>
              <a:ea typeface="しねきゃぷしょん" panose="02000600000000000000" pitchFamily="2" charset="-128"/>
            </a:endParaRPr>
          </a:p>
        </p:txBody>
      </p:sp>
      <p:sp>
        <p:nvSpPr>
          <p:cNvPr id="32" name="雲 31"/>
          <p:cNvSpPr/>
          <p:nvPr/>
        </p:nvSpPr>
        <p:spPr>
          <a:xfrm>
            <a:off x="-155843" y="16882830"/>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341191" y="17481250"/>
            <a:ext cx="4392488" cy="1323439"/>
          </a:xfrm>
          <a:prstGeom prst="rect">
            <a:avLst/>
          </a:prstGeom>
          <a:noFill/>
        </p:spPr>
        <p:txBody>
          <a:bodyPr wrap="square" rtlCol="0">
            <a:spAutoFit/>
          </a:bodyPr>
          <a:lstStyle/>
          <a:p>
            <a:r>
              <a:rPr lang="ja-JP" altLang="en-US" sz="8000" dirty="0">
                <a:solidFill>
                  <a:schemeClr val="bg1"/>
                </a:solidFill>
                <a:latin typeface="FGゼロゴシック" panose="02000600000000000000" pitchFamily="2" charset="-128"/>
                <a:ea typeface="FGゼロゴシック" panose="02000600000000000000" pitchFamily="2" charset="-128"/>
              </a:rPr>
              <a:t>研究</a:t>
            </a:r>
            <a:r>
              <a:rPr lang="ja-JP" altLang="en-US" sz="8000" dirty="0" smtClean="0">
                <a:solidFill>
                  <a:schemeClr val="bg1"/>
                </a:solidFill>
                <a:latin typeface="FGゼロゴシック" panose="02000600000000000000" pitchFamily="2" charset="-128"/>
                <a:ea typeface="FGゼロゴシック" panose="02000600000000000000" pitchFamily="2" charset="-128"/>
              </a:rPr>
              <a:t>方法</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pic>
        <p:nvPicPr>
          <p:cNvPr id="36" name="Picture 6" descr="C:\Users\alRigel\Desktop\8c1283da99cd3f6e90ddc461c4be1f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6884" y="8522031"/>
            <a:ext cx="2196244" cy="21962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lRigel\Desktop\R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041" y="20882178"/>
            <a:ext cx="1750068" cy="1327638"/>
          </a:xfrm>
          <a:prstGeom prst="rect">
            <a:avLst/>
          </a:prstGeom>
          <a:noFill/>
          <a:extLst>
            <a:ext uri="{909E8E84-426E-40DD-AFC4-6F175D3DCCD1}">
              <a14:hiddenFill xmlns:a14="http://schemas.microsoft.com/office/drawing/2010/main">
                <a:solidFill>
                  <a:srgbClr val="FFFFFF"/>
                </a:solidFill>
              </a14:hiddenFill>
            </a:ext>
          </a:extLst>
        </p:spPr>
      </p:pic>
      <p:sp>
        <p:nvSpPr>
          <p:cNvPr id="49" name="正方形/長方形 48"/>
          <p:cNvSpPr/>
          <p:nvPr/>
        </p:nvSpPr>
        <p:spPr>
          <a:xfrm>
            <a:off x="-20226" y="26093025"/>
            <a:ext cx="21355244" cy="4186949"/>
          </a:xfrm>
          <a:prstGeom prst="rect">
            <a:avLst/>
          </a:prstGeom>
          <a:solidFill>
            <a:schemeClr val="accent1">
              <a:lumMod val="40000"/>
              <a:lumOff val="60000"/>
            </a:schemeClr>
          </a:solidFill>
          <a:ln>
            <a:solidFill>
              <a:schemeClr val="accent5">
                <a:tint val="76000"/>
                <a:hueMod val="94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ln>
                <a:solidFill>
                  <a:schemeClr val="accent5">
                    <a:tint val="76000"/>
                    <a:hueMod val="94000"/>
                  </a:schemeClr>
                </a:solidFill>
              </a:ln>
            </a:endParaRPr>
          </a:p>
        </p:txBody>
      </p:sp>
      <p:sp>
        <p:nvSpPr>
          <p:cNvPr id="42" name="雲 41"/>
          <p:cNvSpPr/>
          <p:nvPr/>
        </p:nvSpPr>
        <p:spPr>
          <a:xfrm>
            <a:off x="10017414" y="17228219"/>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雲 49"/>
          <p:cNvSpPr/>
          <p:nvPr/>
        </p:nvSpPr>
        <p:spPr>
          <a:xfrm>
            <a:off x="133040" y="25500568"/>
            <a:ext cx="7337083"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1108146" y="26133482"/>
            <a:ext cx="5694740"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今度の予定</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16" name="雲 15"/>
          <p:cNvSpPr/>
          <p:nvPr/>
        </p:nvSpPr>
        <p:spPr>
          <a:xfrm>
            <a:off x="-37014" y="-30381"/>
            <a:ext cx="21554039" cy="543721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607260" y="27921578"/>
            <a:ext cx="20265490"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更に</a:t>
            </a:r>
            <a:r>
              <a:rPr lang="ja-JP" altLang="en-US" sz="4400" dirty="0">
                <a:solidFill>
                  <a:schemeClr val="bg1"/>
                </a:solidFill>
                <a:latin typeface="しねきゃぷしょん" panose="02000600000000000000" pitchFamily="2" charset="-128"/>
                <a:ea typeface="しねきゃぷしょん" panose="02000600000000000000" pitchFamily="2" charset="-128"/>
              </a:rPr>
              <a:t>多くのデータを自動で集められるように環境を</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整え，監視</a:t>
            </a:r>
            <a:r>
              <a:rPr lang="ja-JP" altLang="en-US" sz="4400" dirty="0">
                <a:solidFill>
                  <a:schemeClr val="bg1"/>
                </a:solidFill>
                <a:latin typeface="しねきゃぷしょん" panose="02000600000000000000" pitchFamily="2" charset="-128"/>
                <a:ea typeface="しねきゃぷしょん" panose="02000600000000000000" pitchFamily="2" charset="-128"/>
              </a:rPr>
              <a:t>する</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クラウド　　　　　ファンディング</a:t>
            </a:r>
            <a:r>
              <a:rPr lang="ja-JP" altLang="en-US" sz="4400" dirty="0">
                <a:solidFill>
                  <a:schemeClr val="bg1"/>
                </a:solidFill>
                <a:latin typeface="しねきゃぷしょん" panose="02000600000000000000" pitchFamily="2" charset="-128"/>
                <a:ea typeface="しねきゃぷしょん" panose="02000600000000000000" pitchFamily="2" charset="-128"/>
              </a:rPr>
              <a:t>のサイトを増やしデータ数を</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増やす．</a:t>
            </a:r>
            <a:endParaRPr lang="en-US" altLang="ja-JP" sz="4400" dirty="0" smtClean="0">
              <a:solidFill>
                <a:schemeClr val="bg1"/>
              </a:solidFill>
              <a:latin typeface="しねきゃぷしょん" panose="02000600000000000000" pitchFamily="2" charset="-128"/>
              <a:ea typeface="しねきゃぷしょん" panose="02000600000000000000" pitchFamily="2" charset="-128"/>
            </a:endParaRPr>
          </a:p>
          <a:p>
            <a:pPr marL="571500" indent="-571500">
              <a:buFont typeface="Arial" panose="020B0604020202020204" pitchFamily="34" charset="0"/>
              <a:buChar char="•"/>
            </a:pP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判別</a:t>
            </a:r>
            <a:r>
              <a:rPr lang="ja-JP" altLang="en-US" sz="4400" dirty="0">
                <a:solidFill>
                  <a:schemeClr val="bg1"/>
                </a:solidFill>
                <a:latin typeface="しねきゃぷしょん" panose="02000600000000000000" pitchFamily="2" charset="-128"/>
                <a:ea typeface="しねきゃぷしょん" panose="02000600000000000000" pitchFamily="2" charset="-128"/>
              </a:rPr>
              <a:t>分析を行い成功に関わりが強い要因を調査</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する．</a:t>
            </a:r>
            <a:endParaRPr kumimoji="1" lang="ja-JP" altLang="en-US" sz="4400" dirty="0">
              <a:solidFill>
                <a:schemeClr val="bg1"/>
              </a:solidFill>
              <a:latin typeface="しねきゃぷしょん" panose="02000600000000000000" pitchFamily="2" charset="-128"/>
              <a:ea typeface="しねきゃぷしょん" panose="02000600000000000000" pitchFamily="2" charset="-128"/>
            </a:endParaRPr>
          </a:p>
        </p:txBody>
      </p:sp>
      <p:sp>
        <p:nvSpPr>
          <p:cNvPr id="25" name="フローチャート: 処理 24"/>
          <p:cNvSpPr/>
          <p:nvPr/>
        </p:nvSpPr>
        <p:spPr>
          <a:xfrm>
            <a:off x="10017414" y="5599439"/>
            <a:ext cx="11202498" cy="2874073"/>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65007" y="21923857"/>
            <a:ext cx="6540039" cy="4037017"/>
          </a:xfrm>
          <a:prstGeom prst="rect">
            <a:avLst/>
          </a:prstGeom>
        </p:spPr>
      </p:pic>
      <p:sp>
        <p:nvSpPr>
          <p:cNvPr id="2" name="テキスト ボックス 1"/>
          <p:cNvSpPr txBox="1"/>
          <p:nvPr/>
        </p:nvSpPr>
        <p:spPr>
          <a:xfrm>
            <a:off x="1620392" y="1098427"/>
            <a:ext cx="18074008" cy="3631763"/>
          </a:xfrm>
          <a:prstGeom prst="rect">
            <a:avLst/>
          </a:prstGeom>
          <a:noFill/>
          <a:ln>
            <a:noFill/>
          </a:ln>
        </p:spPr>
        <p:txBody>
          <a:bodyPr wrap="square" rtlCol="0">
            <a:spAutoFit/>
          </a:bodyPr>
          <a:lstStyle/>
          <a:p>
            <a:pPr algn="ctr"/>
            <a:r>
              <a:rPr kumimoji="1" lang="ja-JP" altLang="en-US" sz="11500" dirty="0" smtClean="0">
                <a:solidFill>
                  <a:schemeClr val="bg1"/>
                </a:solidFill>
                <a:latin typeface="FGゼロゴシック" panose="02000600000000000000" pitchFamily="2" charset="-128"/>
                <a:ea typeface="FGゼロゴシック" panose="02000600000000000000" pitchFamily="2" charset="-128"/>
              </a:rPr>
              <a:t>クラウドファンディングの成功要因の調査</a:t>
            </a:r>
            <a:endParaRPr kumimoji="1" lang="ja-JP" altLang="en-US" sz="11500" dirty="0">
              <a:solidFill>
                <a:schemeClr val="bg1"/>
              </a:solidFill>
              <a:latin typeface="FGゼロゴシック" panose="02000600000000000000" pitchFamily="2" charset="-128"/>
              <a:ea typeface="FGゼロゴシック" panose="02000600000000000000" pitchFamily="2" charset="-128"/>
            </a:endParaRPr>
          </a:p>
        </p:txBody>
      </p:sp>
      <p:sp>
        <p:nvSpPr>
          <p:cNvPr id="19" name="テキスト ボックス 18"/>
          <p:cNvSpPr txBox="1"/>
          <p:nvPr/>
        </p:nvSpPr>
        <p:spPr>
          <a:xfrm>
            <a:off x="10017413" y="5792695"/>
            <a:ext cx="12853216" cy="923330"/>
          </a:xfrm>
          <a:prstGeom prst="rect">
            <a:avLst/>
          </a:prstGeom>
          <a:noFill/>
        </p:spPr>
        <p:txBody>
          <a:bodyPr wrap="square" rtlCol="0">
            <a:spAutoFit/>
          </a:bodyPr>
          <a:lstStyle/>
          <a:p>
            <a:r>
              <a:rPr kumimoji="1" lang="ja-JP" altLang="en-US" sz="5400" dirty="0" smtClean="0">
                <a:latin typeface="FGゼロゴシック" panose="02000600000000000000" pitchFamily="2" charset="-128"/>
                <a:ea typeface="FGゼロゴシック" panose="02000600000000000000" pitchFamily="2" charset="-128"/>
              </a:rPr>
              <a:t>クラウドファンディングってなに？</a:t>
            </a:r>
            <a:endParaRPr kumimoji="1" lang="ja-JP" altLang="en-US" sz="5400" dirty="0">
              <a:latin typeface="FGゼロゴシック" panose="02000600000000000000" pitchFamily="2" charset="-128"/>
              <a:ea typeface="FGゼロゴシック" panose="02000600000000000000" pitchFamily="2" charset="-128"/>
            </a:endParaRPr>
          </a:p>
        </p:txBody>
      </p:sp>
      <p:sp>
        <p:nvSpPr>
          <p:cNvPr id="37" name="テキスト ボックス 36"/>
          <p:cNvSpPr txBox="1"/>
          <p:nvPr/>
        </p:nvSpPr>
        <p:spPr>
          <a:xfrm>
            <a:off x="10532799" y="6684808"/>
            <a:ext cx="10461037" cy="1200329"/>
          </a:xfrm>
          <a:prstGeom prst="rect">
            <a:avLst/>
          </a:prstGeom>
          <a:noFill/>
        </p:spPr>
        <p:txBody>
          <a:bodyPr wrap="square" rtlCol="0">
            <a:spAutoFit/>
          </a:bodyPr>
          <a:lstStyle/>
          <a:p>
            <a:r>
              <a:rPr kumimoji="1" lang="ja-JP" altLang="en-US" sz="3600" dirty="0" smtClean="0">
                <a:latin typeface="しねきゃぷしょん" panose="02000600000000000000" pitchFamily="2" charset="-128"/>
                <a:ea typeface="しねきゃぷしょん" panose="02000600000000000000" pitchFamily="2" charset="-128"/>
              </a:rPr>
              <a:t>プロジェクトの資金をインターネットを通じて，不特定多数から募る手法のことを言います．</a:t>
            </a:r>
            <a:endParaRPr kumimoji="1" lang="ja-JP" altLang="en-US" sz="3600" dirty="0">
              <a:latin typeface="しねきゃぷしょん" panose="02000600000000000000" pitchFamily="2" charset="-128"/>
              <a:ea typeface="しねきゃぷしょん" panose="02000600000000000000" pitchFamily="2" charset="-128"/>
            </a:endParaRPr>
          </a:p>
        </p:txBody>
      </p:sp>
      <p:pic>
        <p:nvPicPr>
          <p:cNvPr id="38" name="図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66119" y="10927369"/>
            <a:ext cx="4468988" cy="2645839"/>
          </a:xfrm>
          <a:prstGeom prst="rect">
            <a:avLst/>
          </a:prstGeom>
        </p:spPr>
      </p:pic>
      <p:pic>
        <p:nvPicPr>
          <p:cNvPr id="40" name="図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35802" y="10945804"/>
            <a:ext cx="4858407" cy="2670484"/>
          </a:xfrm>
          <a:prstGeom prst="rect">
            <a:avLst/>
          </a:prstGeom>
        </p:spPr>
      </p:pic>
      <p:pic>
        <p:nvPicPr>
          <p:cNvPr id="45" name="図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6593" y="22189568"/>
            <a:ext cx="4642626" cy="3290082"/>
          </a:xfrm>
          <a:prstGeom prst="rect">
            <a:avLst/>
          </a:prstGeom>
        </p:spPr>
      </p:pic>
      <p:sp>
        <p:nvSpPr>
          <p:cNvPr id="22" name="テキスト ボックス 21"/>
          <p:cNvSpPr txBox="1"/>
          <p:nvPr/>
        </p:nvSpPr>
        <p:spPr>
          <a:xfrm>
            <a:off x="-58956" y="19543129"/>
            <a:ext cx="10076369" cy="1754326"/>
          </a:xfrm>
          <a:prstGeom prst="rect">
            <a:avLst/>
          </a:prstGeom>
          <a:noFill/>
        </p:spPr>
        <p:txBody>
          <a:bodyPr wrap="square" rtlCol="0">
            <a:spAutoFit/>
          </a:bodyPr>
          <a:lstStyle/>
          <a:p>
            <a:pPr algn="ctr"/>
            <a:r>
              <a:rPr lang="en-US" altLang="ja-JP" sz="3600" dirty="0" smtClean="0">
                <a:solidFill>
                  <a:schemeClr val="bg1"/>
                </a:solidFill>
                <a:latin typeface="しねきゃぷしょん" panose="02000600000000000000" pitchFamily="2" charset="-128"/>
                <a:ea typeface="しねきゃぷしょん" panose="02000600000000000000" pitchFamily="2" charset="-128"/>
              </a:rPr>
              <a:t>32</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個の</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プロジェクト</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を，毎時間ごとに</a:t>
            </a:r>
            <a:endParaRPr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a:p>
            <a:pPr algn="ct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ウェブページを保存するクローラーを使用し</a:t>
            </a:r>
            <a:endParaRPr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a:p>
            <a:pPr algn="ct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監視を行う．</a:t>
            </a:r>
            <a:endPar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p:txBody>
      </p:sp>
      <p:sp>
        <p:nvSpPr>
          <p:cNvPr id="39" name="テキスト ボックス 38"/>
          <p:cNvSpPr txBox="1"/>
          <p:nvPr/>
        </p:nvSpPr>
        <p:spPr>
          <a:xfrm>
            <a:off x="139871" y="22643651"/>
            <a:ext cx="5446152" cy="2308324"/>
          </a:xfrm>
          <a:prstGeom prst="rect">
            <a:avLst/>
          </a:prstGeom>
          <a:noFill/>
        </p:spPr>
        <p:txBody>
          <a:bodyPr wrap="square" rtlCol="0">
            <a:spAutoFit/>
          </a:bodyPr>
          <a:lstStyle/>
          <a:p>
            <a:pPr algn="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ウェブページから要因を摘出し，データ</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解析を行い</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、成功に大きく関わる要因を明らか</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に</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する</a:t>
            </a:r>
            <a:r>
              <a:rPr kumimoji="1" lang="ja-JP" altLang="en-US" sz="3600" dirty="0" smtClean="0">
                <a:solidFill>
                  <a:schemeClr val="bg1"/>
                </a:solidFill>
                <a:latin typeface="F910新コミック体" panose="02000600000000000000" pitchFamily="50" charset="-128"/>
                <a:ea typeface="F910新コミック体" panose="02000600000000000000" pitchFamily="50" charset="-128"/>
              </a:rPr>
              <a:t>．</a:t>
            </a:r>
            <a:endParaRPr kumimoji="1" lang="ja-JP" altLang="en-US" sz="3600" dirty="0">
              <a:solidFill>
                <a:schemeClr val="bg1"/>
              </a:solidFill>
              <a:latin typeface="F910新コミック体" panose="02000600000000000000" pitchFamily="50" charset="-128"/>
              <a:ea typeface="F910新コミック体" panose="02000600000000000000" pitchFamily="50" charset="-128"/>
            </a:endParaRPr>
          </a:p>
        </p:txBody>
      </p:sp>
      <p:sp>
        <p:nvSpPr>
          <p:cNvPr id="48" name="正方形/長方形 47"/>
          <p:cNvSpPr/>
          <p:nvPr/>
        </p:nvSpPr>
        <p:spPr>
          <a:xfrm>
            <a:off x="10957039" y="19943852"/>
            <a:ext cx="10473927" cy="17968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下矢印 46"/>
          <p:cNvSpPr/>
          <p:nvPr/>
        </p:nvSpPr>
        <p:spPr>
          <a:xfrm>
            <a:off x="3517757" y="21395965"/>
            <a:ext cx="2922941" cy="92860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694773" y="19877125"/>
            <a:ext cx="10741208" cy="1754326"/>
          </a:xfrm>
          <a:prstGeom prst="rect">
            <a:avLst/>
          </a:prstGeom>
          <a:noFill/>
        </p:spPr>
        <p:txBody>
          <a:bodyPr wrap="square" rtlCol="0">
            <a:spAutoFit/>
          </a:bodyPr>
          <a:lstStyle/>
          <a:p>
            <a:pPr algn="ctr"/>
            <a:r>
              <a:rPr kumimoji="1" lang="ja-JP" altLang="en-US" sz="5400" dirty="0" smtClean="0">
                <a:solidFill>
                  <a:schemeClr val="bg1"/>
                </a:solidFill>
                <a:latin typeface="しねきゃぷしょん" panose="02000600000000000000" pitchFamily="2" charset="-128"/>
                <a:ea typeface="しねきゃぷしょん" panose="02000600000000000000" pitchFamily="2" charset="-128"/>
              </a:rPr>
              <a:t>支援コースの数が８以上の</a:t>
            </a:r>
            <a:endParaRPr kumimoji="1" lang="en-US" altLang="ja-JP" sz="5400" dirty="0" smtClean="0">
              <a:solidFill>
                <a:schemeClr val="bg1"/>
              </a:solidFill>
              <a:latin typeface="しねきゃぷしょん" panose="02000600000000000000" pitchFamily="2" charset="-128"/>
              <a:ea typeface="しねきゃぷしょん" panose="02000600000000000000" pitchFamily="2" charset="-128"/>
            </a:endParaRPr>
          </a:p>
          <a:p>
            <a:pPr algn="ctr"/>
            <a:r>
              <a:rPr kumimoji="1" lang="ja-JP" altLang="en-US" sz="5400" dirty="0" smtClean="0">
                <a:solidFill>
                  <a:schemeClr val="bg1"/>
                </a:solidFill>
                <a:latin typeface="しねきゃぷしょん" panose="02000600000000000000" pitchFamily="2" charset="-128"/>
                <a:ea typeface="しねきゃぷしょん" panose="02000600000000000000" pitchFamily="2" charset="-128"/>
              </a:rPr>
              <a:t>プロジェクトは成功しやすい！</a:t>
            </a:r>
            <a:endParaRPr kumimoji="1" lang="ja-JP" altLang="en-US" sz="5400" dirty="0">
              <a:solidFill>
                <a:schemeClr val="bg1"/>
              </a:solidFill>
              <a:latin typeface="しねきゃぷしょん" panose="02000600000000000000" pitchFamily="2" charset="-128"/>
              <a:ea typeface="しねきゃぷしょん" panose="02000600000000000000" pitchFamily="2" charset="-128"/>
            </a:endParaRPr>
          </a:p>
        </p:txBody>
      </p:sp>
      <p:sp>
        <p:nvSpPr>
          <p:cNvPr id="43" name="テキスト ボックス 42"/>
          <p:cNvSpPr txBox="1"/>
          <p:nvPr/>
        </p:nvSpPr>
        <p:spPr>
          <a:xfrm>
            <a:off x="11330637" y="17826639"/>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進捗状況</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9" name="テキスト ボックス 58"/>
          <p:cNvSpPr txBox="1"/>
          <p:nvPr/>
        </p:nvSpPr>
        <p:spPr>
          <a:xfrm>
            <a:off x="22051" y="7882870"/>
            <a:ext cx="9733782" cy="4401205"/>
          </a:xfrm>
          <a:prstGeom prst="rect">
            <a:avLst/>
          </a:prstGeom>
          <a:noFill/>
        </p:spPr>
        <p:txBody>
          <a:bodyPr wrap="square" rtlCol="0">
            <a:spAutoFit/>
          </a:bodyPr>
          <a:lstStyle/>
          <a:p>
            <a:r>
              <a:rPr lang="ja-JP" altLang="en-US" sz="4000" dirty="0" smtClean="0">
                <a:solidFill>
                  <a:schemeClr val="bg1"/>
                </a:solidFill>
                <a:latin typeface="しねきゃぷしょん" panose="02000600000000000000" pitchFamily="2" charset="-128"/>
                <a:ea typeface="しねきゃぷしょん" panose="02000600000000000000" pitchFamily="2" charset="-128"/>
              </a:rPr>
              <a:t>世界中の様々なところで</a:t>
            </a:r>
            <a:r>
              <a:rPr kumimoji="1" lang="ja-JP" altLang="en-US" sz="40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を用いたプロジェクトが盛んに行われており，その波が日本にも広がってきている．データマイニングを用いてクラウドファンディングの成功に関わる要因がわからないかと考えたためこの研究を行うことにした．</a:t>
            </a:r>
            <a:endParaRPr kumimoji="1" lang="ja-JP" altLang="en-US" sz="4000" dirty="0">
              <a:solidFill>
                <a:schemeClr val="bg1"/>
              </a:solidFill>
              <a:latin typeface="しねきゃぷしょん" panose="02000600000000000000" pitchFamily="2" charset="-128"/>
              <a:ea typeface="しねきゃぷしょん" panose="02000600000000000000" pitchFamily="2" charset="-128"/>
            </a:endParaRPr>
          </a:p>
        </p:txBody>
      </p:sp>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569</TotalTime>
  <Words>171</Words>
  <Application>Microsoft Office PowerPoint</Application>
  <PresentationFormat>ユーザー設定</PresentationFormat>
  <Paragraphs>19</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F910新コミック体</vt:lpstr>
      <vt:lpstr>FGゼロゴシック</vt:lpstr>
      <vt:lpstr>しねきゃぷしょん</vt:lpstr>
      <vt:lpstr>メイリオ</vt:lpstr>
      <vt:lpstr>Arial</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miura</cp:lastModifiedBy>
  <cp:revision>56</cp:revision>
  <dcterms:created xsi:type="dcterms:W3CDTF">2013-12-09T07:09:55Z</dcterms:created>
  <dcterms:modified xsi:type="dcterms:W3CDTF">2014-12-17T16:57:43Z</dcterms:modified>
</cp:coreProperties>
</file>