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  <p:sldMasterId id="2147483917" r:id="rId3"/>
  </p:sldMasterIdLst>
  <p:sldIdLst>
    <p:sldId id="258" r:id="rId4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797" y="-398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0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95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68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7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5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2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7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341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1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9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9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0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8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10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35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6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01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5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0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8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3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額縁 10"/>
          <p:cNvSpPr/>
          <p:nvPr/>
        </p:nvSpPr>
        <p:spPr>
          <a:xfrm>
            <a:off x="2331887" y="267732"/>
            <a:ext cx="17201969" cy="2557373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11857444" y="15420703"/>
            <a:ext cx="8352928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563112" y="3333041"/>
            <a:ext cx="18290032" cy="8675495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1342" y="678651"/>
            <a:ext cx="1740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Twitter</a:t>
            </a:r>
            <a:r>
              <a:rPr lang="ja-JP" altLang="en-US" sz="5400" dirty="0"/>
              <a:t>におけるユーザプロフィールと拡散力の関係</a:t>
            </a:r>
            <a:r>
              <a:rPr lang="ja-JP" altLang="en-US" sz="5400" dirty="0" smtClean="0"/>
              <a:t>分析</a:t>
            </a:r>
            <a:endParaRPr lang="en-US" altLang="ja-JP" sz="5400" dirty="0" smtClean="0"/>
          </a:p>
          <a:p>
            <a:r>
              <a:rPr kumimoji="1" lang="ja-JP" altLang="en-US" sz="5400" dirty="0"/>
              <a:t>　</a:t>
            </a:r>
            <a:r>
              <a:rPr kumimoji="1" lang="ja-JP" altLang="en-US" sz="5400" dirty="0" smtClean="0"/>
              <a:t>　　　　　　　　　　　　　</a:t>
            </a:r>
            <a:r>
              <a:rPr lang="ja-JP" altLang="en-US" sz="4400" dirty="0" smtClean="0"/>
              <a:t>矢吹研究室　　</a:t>
            </a:r>
            <a:r>
              <a:rPr lang="en-US" altLang="ja-JP" sz="4400" dirty="0" smtClean="0"/>
              <a:t>1142016</a:t>
            </a:r>
            <a:r>
              <a:rPr lang="ja-JP" altLang="en-US" sz="4400" dirty="0" smtClean="0"/>
              <a:t>　井上　乃祐</a:t>
            </a:r>
            <a:endParaRPr kumimoji="1" lang="en-US" altLang="ja-JP" sz="4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62" y="5283948"/>
            <a:ext cx="1257300" cy="12096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9740" y="5356058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Yaruo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23881" y="5564699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06602" y="5936235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23203" y="6439497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500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83609" y="5181501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yaranai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049737" y="5375846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139313" y="5892094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199947" y="6375621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100</a:t>
            </a:r>
            <a:endParaRPr kumimoji="1" lang="ja-JP" altLang="en-US" sz="32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106" y="5241356"/>
            <a:ext cx="1580846" cy="1487855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4204823" y="6292553"/>
            <a:ext cx="2749639" cy="794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3910440" y="6277603"/>
            <a:ext cx="2663844" cy="7494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1563112" y="12536035"/>
            <a:ext cx="18290032" cy="24753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29789" y="15863839"/>
            <a:ext cx="41973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923075" y="15377788"/>
            <a:ext cx="10378359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19962675"/>
            <a:ext cx="8112000" cy="294777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25" y="16770231"/>
            <a:ext cx="3799370" cy="2565268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1084547" y="16893906"/>
            <a:ext cx="10275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Twitter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を使い、リツイート</a:t>
            </a:r>
            <a:r>
              <a:rPr lang="ja-JP" altLang="en-US" dirty="0" smtClean="0"/>
              <a:t>されたデータ</a:t>
            </a:r>
            <a:r>
              <a:rPr lang="ja-JP" altLang="en-US" dirty="0"/>
              <a:t>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r>
              <a:rPr lang="ja-JP" altLang="en-US" dirty="0"/>
              <a:t>②　集めたデータのアイコンを</a:t>
            </a:r>
            <a:r>
              <a:rPr lang="en-US" altLang="ja-JP" dirty="0"/>
              <a:t>25</a:t>
            </a:r>
            <a:r>
              <a:rPr lang="ja-JP" altLang="en-US" dirty="0"/>
              <a:t>種類にタグ付け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③　目的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RT</a:t>
            </a:r>
            <a:r>
              <a:rPr lang="ja-JP" altLang="en-US" dirty="0"/>
              <a:t>数</a:t>
            </a:r>
            <a:r>
              <a:rPr lang="en-US" altLang="ja-JP" dirty="0"/>
              <a:t>/</a:t>
            </a:r>
            <a:r>
              <a:rPr lang="ja-JP" altLang="en-US" dirty="0"/>
              <a:t>フォロワー数</a:t>
            </a:r>
            <a:r>
              <a:rPr lang="ja-JP" altLang="en-US" dirty="0" smtClean="0"/>
              <a:t>、</a:t>
            </a:r>
            <a:r>
              <a:rPr lang="ja-JP" altLang="en-US" dirty="0"/>
              <a:t>説明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25</a:t>
            </a:r>
            <a:r>
              <a:rPr lang="ja-JP" altLang="en-US" dirty="0"/>
              <a:t>種のタグとし、重回帰分析をする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24" name="円/楕円 1023"/>
          <p:cNvSpPr/>
          <p:nvPr/>
        </p:nvSpPr>
        <p:spPr>
          <a:xfrm>
            <a:off x="13829516" y="20837514"/>
            <a:ext cx="4036392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子供</a:t>
            </a:r>
            <a:r>
              <a:rPr lang="ja-JP" altLang="en-US" dirty="0" smtClean="0">
                <a:solidFill>
                  <a:schemeClr val="tx1"/>
                </a:solidFill>
              </a:rPr>
              <a:t>の男の子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12374473" y="19668394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若い男性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6797138" y="19833187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中年</a:t>
            </a:r>
            <a:r>
              <a:rPr lang="ja-JP" altLang="en-US" dirty="0">
                <a:solidFill>
                  <a:schemeClr val="tx1"/>
                </a:solidFill>
              </a:rPr>
              <a:t>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13771281" y="22521515"/>
            <a:ext cx="4832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この</a:t>
            </a:r>
            <a:r>
              <a:rPr kumimoji="1" lang="en-US" altLang="ja-JP" b="1" u="sng" dirty="0" smtClean="0"/>
              <a:t>3</a:t>
            </a:r>
            <a:r>
              <a:rPr kumimoji="1" lang="ja-JP" altLang="en-US" b="1" u="sng" dirty="0" smtClean="0"/>
              <a:t>つが</a:t>
            </a:r>
            <a:r>
              <a:rPr kumimoji="1" lang="en-US" altLang="ja-JP" b="1" u="sng" dirty="0" smtClean="0"/>
              <a:t>RT</a:t>
            </a:r>
            <a:r>
              <a:rPr lang="ja-JP" altLang="en-US" b="1" u="sng" dirty="0" smtClean="0"/>
              <a:t>割合が高い</a:t>
            </a:r>
            <a:endParaRPr lang="en-US" altLang="ja-JP" b="1" u="sng" dirty="0" smtClean="0"/>
          </a:p>
        </p:txBody>
      </p:sp>
      <p:sp>
        <p:nvSpPr>
          <p:cNvPr id="1027" name="角丸四角形 1026"/>
          <p:cNvSpPr/>
          <p:nvPr/>
        </p:nvSpPr>
        <p:spPr>
          <a:xfrm>
            <a:off x="1341742" y="24212236"/>
            <a:ext cx="18769184" cy="48965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0" name="円形吹き出し 1029"/>
          <p:cNvSpPr/>
          <p:nvPr/>
        </p:nvSpPr>
        <p:spPr>
          <a:xfrm>
            <a:off x="881326" y="2271225"/>
            <a:ext cx="5059546" cy="1929599"/>
          </a:xfrm>
          <a:prstGeom prst="wedgeEllipseCallout">
            <a:avLst>
              <a:gd name="adj1" fmla="val 27295"/>
              <a:gd name="adj2" fmla="val 5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研究背景</a:t>
            </a:r>
            <a:endParaRPr kumimoji="1" lang="ja-JP" altLang="en-US" sz="6000" dirty="0"/>
          </a:p>
        </p:txBody>
      </p:sp>
      <p:sp>
        <p:nvSpPr>
          <p:cNvPr id="1032" name="正方形/長方形 1031"/>
          <p:cNvSpPr/>
          <p:nvPr/>
        </p:nvSpPr>
        <p:spPr>
          <a:xfrm>
            <a:off x="3058176" y="5299142"/>
            <a:ext cx="5057585" cy="1812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4" name="直線コネクタ 1033"/>
          <p:cNvCxnSpPr/>
          <p:nvPr/>
        </p:nvCxnSpPr>
        <p:spPr>
          <a:xfrm>
            <a:off x="4338262" y="5275285"/>
            <a:ext cx="0" cy="17718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動作設定ボタン: ユーザー設定 1034">
            <a:hlinkClick r:id="" action="ppaction://noaction" highlightClick="1"/>
          </p:cNvPr>
          <p:cNvSpPr/>
          <p:nvPr/>
        </p:nvSpPr>
        <p:spPr>
          <a:xfrm>
            <a:off x="11699502" y="5209646"/>
            <a:ext cx="6021933" cy="1718793"/>
          </a:xfrm>
          <a:prstGeom prst="actionButtonBlan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7" name="直線コネクタ 1036"/>
          <p:cNvCxnSpPr/>
          <p:nvPr/>
        </p:nvCxnSpPr>
        <p:spPr>
          <a:xfrm flipH="1">
            <a:off x="13300785" y="5236527"/>
            <a:ext cx="18333" cy="17009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テキスト ボックス 1039"/>
          <p:cNvSpPr txBox="1"/>
          <p:nvPr/>
        </p:nvSpPr>
        <p:spPr>
          <a:xfrm>
            <a:off x="2059257" y="24656298"/>
            <a:ext cx="458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今後の計画</a:t>
            </a:r>
            <a:endParaRPr kumimoji="1" lang="ja-JP" altLang="en-US" sz="6000" dirty="0"/>
          </a:p>
        </p:txBody>
      </p:sp>
      <p:sp>
        <p:nvSpPr>
          <p:cNvPr id="1041" name="テキスト ボックス 1040"/>
          <p:cNvSpPr txBox="1"/>
          <p:nvPr/>
        </p:nvSpPr>
        <p:spPr>
          <a:xfrm>
            <a:off x="2719279" y="25890556"/>
            <a:ext cx="14096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・タグの要素をさらに細かく増やし、さらに正確な分析をする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・リツイート</a:t>
            </a:r>
            <a:r>
              <a:rPr lang="ja-JP" altLang="en-US" sz="3600" dirty="0"/>
              <a:t>の画像を判別する際に</a:t>
            </a:r>
            <a:r>
              <a:rPr lang="ja-JP" altLang="en-US" sz="3600" dirty="0" smtClean="0"/>
              <a:t>画像認識の</a:t>
            </a:r>
            <a:r>
              <a:rPr lang="en-US" altLang="ja-JP" sz="3600" dirty="0"/>
              <a:t>API</a:t>
            </a:r>
            <a:r>
              <a:rPr lang="ja-JP" altLang="en-US" sz="3600" dirty="0"/>
              <a:t>を入れたが，画像の判別ミスが多く目立ったため，</a:t>
            </a:r>
            <a:r>
              <a:rPr lang="ja-JP" altLang="en-US" sz="3600" dirty="0" smtClean="0"/>
              <a:t>画像認識について</a:t>
            </a:r>
            <a:r>
              <a:rPr lang="ja-JP" altLang="en-US" sz="3600" dirty="0"/>
              <a:t>平行して研究する</a:t>
            </a:r>
            <a:endParaRPr kumimoji="1" lang="ja-JP" altLang="en-US" sz="3600" dirty="0"/>
          </a:p>
        </p:txBody>
      </p:sp>
      <p:sp>
        <p:nvSpPr>
          <p:cNvPr id="1042" name="円形吹き出し 1041"/>
          <p:cNvSpPr/>
          <p:nvPr/>
        </p:nvSpPr>
        <p:spPr>
          <a:xfrm>
            <a:off x="881326" y="11330692"/>
            <a:ext cx="4581003" cy="1626667"/>
          </a:xfrm>
          <a:prstGeom prst="wedgeEllipseCallout">
            <a:avLst>
              <a:gd name="adj1" fmla="val 26296"/>
              <a:gd name="adj2" fmla="val 7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ja-JP" altLang="en-US" sz="6000" dirty="0"/>
          </a:p>
        </p:txBody>
      </p:sp>
      <p:sp>
        <p:nvSpPr>
          <p:cNvPr id="1043" name="円形吹き出し 1042"/>
          <p:cNvSpPr/>
          <p:nvPr/>
        </p:nvSpPr>
        <p:spPr>
          <a:xfrm>
            <a:off x="11940622" y="14912767"/>
            <a:ext cx="4793558" cy="1349528"/>
          </a:xfrm>
          <a:prstGeom prst="wedgeEllipseCallout">
            <a:avLst>
              <a:gd name="adj1" fmla="val -10236"/>
              <a:gd name="adj2" fmla="val 71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ja-JP" altLang="en-US" sz="6000" dirty="0"/>
          </a:p>
        </p:txBody>
      </p:sp>
      <p:sp>
        <p:nvSpPr>
          <p:cNvPr id="1044" name="円形吹き出し 1043"/>
          <p:cNvSpPr/>
          <p:nvPr/>
        </p:nvSpPr>
        <p:spPr>
          <a:xfrm>
            <a:off x="0" y="14692770"/>
            <a:ext cx="4689796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endParaRPr kumimoji="1" lang="en-US" altLang="ja-JP" sz="6000" dirty="0" smtClean="0"/>
          </a:p>
        </p:txBody>
      </p:sp>
      <p:sp>
        <p:nvSpPr>
          <p:cNvPr id="1046" name="テキスト ボックス 1045"/>
          <p:cNvSpPr txBox="1"/>
          <p:nvPr/>
        </p:nvSpPr>
        <p:spPr>
          <a:xfrm>
            <a:off x="4166426" y="13410752"/>
            <a:ext cx="15032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Twitter</a:t>
            </a:r>
            <a:r>
              <a:rPr lang="ja-JP" altLang="en-US" sz="4400" dirty="0"/>
              <a:t>のアイコンが</a:t>
            </a:r>
            <a:r>
              <a:rPr lang="ja-JP" altLang="en-US" sz="4400" dirty="0" smtClean="0"/>
              <a:t>拡散力に</a:t>
            </a:r>
            <a:r>
              <a:rPr lang="ja-JP" altLang="en-US" sz="4400" dirty="0"/>
              <a:t>影響があるかを</a:t>
            </a:r>
            <a:r>
              <a:rPr lang="ja-JP" altLang="en-US" sz="4400" dirty="0" smtClean="0"/>
              <a:t>調べ</a:t>
            </a:r>
            <a:r>
              <a:rPr lang="ja-JP" altLang="en-US" sz="4400" dirty="0"/>
              <a:t>る</a:t>
            </a:r>
            <a:endParaRPr lang="ja-JP" altLang="en-US" sz="4400" dirty="0"/>
          </a:p>
        </p:txBody>
      </p:sp>
      <p:sp>
        <p:nvSpPr>
          <p:cNvPr id="1056" name="円/楕円 1055"/>
          <p:cNvSpPr/>
          <p:nvPr/>
        </p:nvSpPr>
        <p:spPr>
          <a:xfrm>
            <a:off x="11688610" y="4761185"/>
            <a:ext cx="1584107" cy="2226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円/楕円 1054"/>
          <p:cNvSpPr/>
          <p:nvPr/>
        </p:nvSpPr>
        <p:spPr>
          <a:xfrm>
            <a:off x="2845822" y="4850193"/>
            <a:ext cx="1657937" cy="229858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角丸四角形 1058"/>
          <p:cNvSpPr/>
          <p:nvPr/>
        </p:nvSpPr>
        <p:spPr>
          <a:xfrm>
            <a:off x="4587578" y="9368711"/>
            <a:ext cx="12225201" cy="20883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1" name="直線コネクタ 1060"/>
          <p:cNvCxnSpPr>
            <a:stCxn id="1056" idx="4"/>
            <a:endCxn id="1059" idx="0"/>
          </p:cNvCxnSpPr>
          <p:nvPr/>
        </p:nvCxnSpPr>
        <p:spPr>
          <a:xfrm flipH="1">
            <a:off x="10700179" y="6987614"/>
            <a:ext cx="1780485" cy="23810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線コネクタ 1062"/>
          <p:cNvCxnSpPr>
            <a:stCxn id="1055" idx="4"/>
            <a:endCxn id="1059" idx="0"/>
          </p:cNvCxnSpPr>
          <p:nvPr/>
        </p:nvCxnSpPr>
        <p:spPr>
          <a:xfrm>
            <a:off x="3674791" y="7148775"/>
            <a:ext cx="7025388" cy="2219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テキスト ボックス 1063"/>
          <p:cNvSpPr txBox="1"/>
          <p:nvPr/>
        </p:nvSpPr>
        <p:spPr>
          <a:xfrm>
            <a:off x="5586968" y="9600306"/>
            <a:ext cx="1010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アイコンの</a:t>
            </a:r>
            <a:r>
              <a:rPr kumimoji="1" lang="ja-JP" altLang="en-US" sz="5400" dirty="0" smtClean="0"/>
              <a:t>違いが拡散率に影響があるのではないか？</a:t>
            </a:r>
            <a:endParaRPr kumimoji="1" lang="ja-JP" altLang="en-US" sz="5400" dirty="0"/>
          </a:p>
        </p:txBody>
      </p:sp>
      <p:cxnSp>
        <p:nvCxnSpPr>
          <p:cNvPr id="41" name="直線コネクタ 40"/>
          <p:cNvCxnSpPr>
            <a:endCxn id="1059" idx="0"/>
          </p:cNvCxnSpPr>
          <p:nvPr/>
        </p:nvCxnSpPr>
        <p:spPr>
          <a:xfrm>
            <a:off x="5727158" y="7086624"/>
            <a:ext cx="4973021" cy="22820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1059" idx="0"/>
          </p:cNvCxnSpPr>
          <p:nvPr/>
        </p:nvCxnSpPr>
        <p:spPr>
          <a:xfrm flipH="1">
            <a:off x="10700179" y="7027023"/>
            <a:ext cx="4349558" cy="23416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133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inoue</cp:lastModifiedBy>
  <cp:revision>84</cp:revision>
  <dcterms:created xsi:type="dcterms:W3CDTF">2013-12-09T07:23:37Z</dcterms:created>
  <dcterms:modified xsi:type="dcterms:W3CDTF">2014-12-18T08:28:11Z</dcterms:modified>
</cp:coreProperties>
</file>