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70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299" autoAdjust="0"/>
  </p:normalViewPr>
  <p:slideViewPr>
    <p:cSldViewPr>
      <p:cViewPr>
        <p:scale>
          <a:sx n="30" d="100"/>
          <a:sy n="30" d="100"/>
        </p:scale>
        <p:origin x="1288" y="-24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49" y="5035130"/>
            <a:ext cx="4769192" cy="35768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/>
              <a:t>ゲーム</a:t>
            </a:r>
            <a:r>
              <a:rPr lang="ja-JP" altLang="en-US" sz="7200" dirty="0"/>
              <a:t>攻略</a:t>
            </a:r>
            <a:r>
              <a:rPr lang="en-US" altLang="ja-JP" sz="7200" dirty="0"/>
              <a:t>Wiki</a:t>
            </a:r>
            <a:r>
              <a:rPr lang="ja-JP" altLang="en-US" sz="7200" dirty="0"/>
              <a:t>に</a:t>
            </a:r>
            <a:r>
              <a:rPr lang="ja-JP" altLang="en-US" sz="7200" dirty="0" smtClean="0"/>
              <a:t>おける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プロジェクトマネジメント状況</a:t>
            </a:r>
            <a:r>
              <a:rPr lang="ja-JP" altLang="en-US" sz="7200" dirty="0"/>
              <a:t>の</a:t>
            </a:r>
            <a:r>
              <a:rPr lang="ja-JP" altLang="en-US" sz="7200" dirty="0" smtClean="0"/>
              <a:t>分析</a:t>
            </a:r>
            <a:endParaRPr lang="en-US" altLang="ja-JP" sz="72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514411" y="3834731"/>
            <a:ext cx="20431999" cy="58175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496602" y="3837164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背景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6230" y="9940459"/>
            <a:ext cx="20431999" cy="36462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対角する 2 つの角を切り取った四角形 28"/>
          <p:cNvSpPr/>
          <p:nvPr/>
        </p:nvSpPr>
        <p:spPr>
          <a:xfrm>
            <a:off x="496602" y="9955411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9187" y="14054694"/>
            <a:ext cx="9990840" cy="116501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対角する 2 つの角を切り取った四角形 11"/>
          <p:cNvSpPr/>
          <p:nvPr/>
        </p:nvSpPr>
        <p:spPr>
          <a:xfrm>
            <a:off x="541904" y="14072896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研究</a:t>
            </a:r>
            <a:r>
              <a:rPr lang="ja-JP" altLang="en-US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2"/>
          <p:cNvGrpSpPr>
            <a:grpSpLocks noChangeAspect="1"/>
          </p:cNvGrpSpPr>
          <p:nvPr/>
        </p:nvGrpSpPr>
        <p:grpSpPr bwMode="auto">
          <a:xfrm>
            <a:off x="15853896" y="14521559"/>
            <a:ext cx="5161435" cy="5148678"/>
            <a:chOff x="4713" y="7519"/>
            <a:chExt cx="4046" cy="4036"/>
          </a:xfrm>
        </p:grpSpPr>
        <p:sp>
          <p:nvSpPr>
            <p:cNvPr id="54" name="AutoShape 41"/>
            <p:cNvSpPr>
              <a:spLocks noChangeAspect="1" noChangeArrowheads="1" noTextEdit="1"/>
            </p:cNvSpPr>
            <p:nvPr/>
          </p:nvSpPr>
          <p:spPr bwMode="auto">
            <a:xfrm>
              <a:off x="4713" y="7519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5309" y="10978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530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574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618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6634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707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751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7952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839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526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570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6140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6586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7025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7438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7877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8323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 flipV="1">
              <a:off x="5183" y="8463"/>
              <a:ext cx="0" cy="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H="1">
              <a:off x="5128" y="108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H="1">
              <a:off x="5128" y="10262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H="1">
              <a:off x="5128" y="966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 flipH="1">
              <a:off x="5128" y="905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>
              <a:off x="5128" y="84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 rot="16200000">
              <a:off x="4964" y="1072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 rot="16200000">
              <a:off x="4900" y="1012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 rot="16200000">
              <a:off x="4900" y="952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 rot="16200000">
              <a:off x="4900" y="89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 rot="16200000">
              <a:off x="4900" y="8326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1"/>
            <p:cNvSpPr>
              <a:spLocks noChangeArrowheads="1"/>
            </p:cNvSpPr>
            <p:nvPr/>
          </p:nvSpPr>
          <p:spPr bwMode="auto">
            <a:xfrm>
              <a:off x="5309" y="8102"/>
              <a:ext cx="440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5749" y="10563"/>
              <a:ext cx="439" cy="3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6188" y="10863"/>
              <a:ext cx="446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6634" y="10803"/>
              <a:ext cx="439" cy="6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7073" y="10833"/>
              <a:ext cx="440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7513" y="10863"/>
              <a:ext cx="439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7952" y="10833"/>
              <a:ext cx="446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grpSp>
        <p:nvGrpSpPr>
          <p:cNvPr id="91" name="Group 80"/>
          <p:cNvGrpSpPr>
            <a:grpSpLocks noChangeAspect="1"/>
          </p:cNvGrpSpPr>
          <p:nvPr/>
        </p:nvGrpSpPr>
        <p:grpSpPr bwMode="auto">
          <a:xfrm>
            <a:off x="15916770" y="20105995"/>
            <a:ext cx="4976811" cy="4964510"/>
            <a:chOff x="1702" y="9131"/>
            <a:chExt cx="4046" cy="4036"/>
          </a:xfrm>
        </p:grpSpPr>
        <p:sp>
          <p:nvSpPr>
            <p:cNvPr id="92" name="AutoShape 79"/>
            <p:cNvSpPr>
              <a:spLocks noChangeAspect="1" noChangeArrowheads="1" noTextEdit="1"/>
            </p:cNvSpPr>
            <p:nvPr/>
          </p:nvSpPr>
          <p:spPr bwMode="auto">
            <a:xfrm>
              <a:off x="1702" y="9131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3" name="Line 81"/>
            <p:cNvSpPr>
              <a:spLocks noChangeShapeType="1"/>
            </p:cNvSpPr>
            <p:nvPr/>
          </p:nvSpPr>
          <p:spPr bwMode="auto">
            <a:xfrm>
              <a:off x="2298" y="12590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4" name="Line 82"/>
            <p:cNvSpPr>
              <a:spLocks noChangeShapeType="1"/>
            </p:cNvSpPr>
            <p:nvPr/>
          </p:nvSpPr>
          <p:spPr bwMode="auto">
            <a:xfrm>
              <a:off x="229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5" name="Line 83"/>
            <p:cNvSpPr>
              <a:spLocks noChangeShapeType="1"/>
            </p:cNvSpPr>
            <p:nvPr/>
          </p:nvSpPr>
          <p:spPr bwMode="auto">
            <a:xfrm>
              <a:off x="2810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6" name="Line 84"/>
            <p:cNvSpPr>
              <a:spLocks noChangeShapeType="1"/>
            </p:cNvSpPr>
            <p:nvPr/>
          </p:nvSpPr>
          <p:spPr bwMode="auto">
            <a:xfrm>
              <a:off x="332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7" name="Line 85"/>
            <p:cNvSpPr>
              <a:spLocks noChangeShapeType="1"/>
            </p:cNvSpPr>
            <p:nvPr/>
          </p:nvSpPr>
          <p:spPr bwMode="auto">
            <a:xfrm>
              <a:off x="383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435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9" name="Line 87"/>
            <p:cNvSpPr>
              <a:spLocks noChangeShapeType="1"/>
            </p:cNvSpPr>
            <p:nvPr/>
          </p:nvSpPr>
          <p:spPr bwMode="auto">
            <a:xfrm>
              <a:off x="486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0" name="Line 88"/>
            <p:cNvSpPr>
              <a:spLocks noChangeShapeType="1"/>
            </p:cNvSpPr>
            <p:nvPr/>
          </p:nvSpPr>
          <p:spPr bwMode="auto">
            <a:xfrm>
              <a:off x="538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21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723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24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75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427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478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530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 flipV="1">
              <a:off x="2172" y="9841"/>
              <a:ext cx="0" cy="26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9" name="Line 97"/>
            <p:cNvSpPr>
              <a:spLocks noChangeShapeType="1"/>
            </p:cNvSpPr>
            <p:nvPr/>
          </p:nvSpPr>
          <p:spPr bwMode="auto">
            <a:xfrm flipH="1">
              <a:off x="2117" y="12475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0" name="Line 98"/>
            <p:cNvSpPr>
              <a:spLocks noChangeShapeType="1"/>
            </p:cNvSpPr>
            <p:nvPr/>
          </p:nvSpPr>
          <p:spPr bwMode="auto">
            <a:xfrm flipH="1">
              <a:off x="2117" y="12036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1" name="Line 99"/>
            <p:cNvSpPr>
              <a:spLocks noChangeShapeType="1"/>
            </p:cNvSpPr>
            <p:nvPr/>
          </p:nvSpPr>
          <p:spPr bwMode="auto">
            <a:xfrm flipH="1">
              <a:off x="2117" y="11597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2117" y="11158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3" name="Line 101"/>
            <p:cNvSpPr>
              <a:spLocks noChangeShapeType="1"/>
            </p:cNvSpPr>
            <p:nvPr/>
          </p:nvSpPr>
          <p:spPr bwMode="auto">
            <a:xfrm flipH="1">
              <a:off x="2117" y="1071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4" name="Line 102"/>
            <p:cNvSpPr>
              <a:spLocks noChangeShapeType="1"/>
            </p:cNvSpPr>
            <p:nvPr/>
          </p:nvSpPr>
          <p:spPr bwMode="auto">
            <a:xfrm flipH="1">
              <a:off x="2117" y="1028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 flipH="1">
              <a:off x="2117" y="9841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 rot="16200000">
              <a:off x="1954" y="12339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 rot="16200000">
              <a:off x="1889" y="11900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 rot="16200000">
              <a:off x="1889" y="11461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 rot="16200000">
              <a:off x="1889" y="110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08"/>
            <p:cNvSpPr>
              <a:spLocks noChangeArrowheads="1"/>
            </p:cNvSpPr>
            <p:nvPr/>
          </p:nvSpPr>
          <p:spPr bwMode="auto">
            <a:xfrm rot="16200000">
              <a:off x="1889" y="1058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auto">
            <a:xfrm rot="16200000">
              <a:off x="1889" y="1014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 rot="16200000">
              <a:off x="1889" y="970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2298" y="9714"/>
              <a:ext cx="512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2810" y="11820"/>
              <a:ext cx="518" cy="65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3328" y="11904"/>
              <a:ext cx="511" cy="57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383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4357" y="12211"/>
              <a:ext cx="512" cy="26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486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sp>
        <p:nvSpPr>
          <p:cNvPr id="130" name="正方形/長方形 129"/>
          <p:cNvSpPr/>
          <p:nvPr/>
        </p:nvSpPr>
        <p:spPr>
          <a:xfrm>
            <a:off x="10902741" y="14085801"/>
            <a:ext cx="9990840" cy="11619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対角する 2 つの角を切り取った四角形 130"/>
          <p:cNvSpPr/>
          <p:nvPr/>
        </p:nvSpPr>
        <p:spPr>
          <a:xfrm>
            <a:off x="10902741" y="14103377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進行</a:t>
            </a:r>
            <a:r>
              <a:rPr lang="ja-JP" altLang="en-US" dirty="0">
                <a:solidFill>
                  <a:sysClr val="windowText" lastClr="000000"/>
                </a:solidFill>
              </a:rPr>
              <a:t>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898161" y="19921017"/>
            <a:ext cx="473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1</a:t>
            </a: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編集回数のヒストグラム</a:t>
            </a:r>
            <a:endParaRPr kumimoji="1" lang="ja-JP" altLang="en-US" sz="28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5952905" y="24985343"/>
            <a:ext cx="488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lang="en-US" altLang="ja-JP" sz="2800" dirty="0" smtClean="0"/>
              <a:t>2</a:t>
            </a:r>
            <a:r>
              <a:rPr kumimoji="1" lang="ja-JP" altLang="en-US" sz="2800" dirty="0" smtClean="0"/>
              <a:t>　編集文字数のヒストグラム</a:t>
            </a:r>
            <a:endParaRPr kumimoji="1" lang="ja-JP" altLang="en-US" sz="28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514411" y="26229137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対角する 2 つの角を切り取った四角形 133"/>
          <p:cNvSpPr/>
          <p:nvPr/>
        </p:nvSpPr>
        <p:spPr>
          <a:xfrm>
            <a:off x="514410" y="26229137"/>
            <a:ext cx="4063467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今後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r>
              <a:rPr lang="ja-JP" altLang="en-US" dirty="0">
                <a:solidFill>
                  <a:sysClr val="windowText" lastClr="000000"/>
                </a:solidFill>
              </a:rPr>
              <a:t>計画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7907" y="27388377"/>
            <a:ext cx="20002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手動での生データ取得</a:t>
            </a:r>
            <a:r>
              <a:rPr lang="ja-JP" altLang="en-US" sz="5400" dirty="0" smtClean="0"/>
              <a:t>作業がボトルネック</a:t>
            </a:r>
            <a:r>
              <a:rPr lang="ja-JP" altLang="en-US" sz="5400" dirty="0" smtClean="0"/>
              <a:t>になっているので，その作業を</a:t>
            </a:r>
            <a:r>
              <a:rPr lang="ja-JP" altLang="en-US" sz="5400" dirty="0" smtClean="0"/>
              <a:t>機械化する．</a:t>
            </a:r>
            <a:endParaRPr kumimoji="1" lang="ja-JP" altLang="en-US" sz="4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14521" y="2803168"/>
            <a:ext cx="79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n w="0"/>
              </a:rPr>
              <a:t>矢吹研究室　</a:t>
            </a:r>
            <a:r>
              <a:rPr lang="en-US" altLang="ja-JP" sz="4400" dirty="0">
                <a:ln w="0"/>
              </a:rPr>
              <a:t>1342014</a:t>
            </a:r>
            <a:r>
              <a:rPr lang="ja-JP" altLang="ja-JP" sz="4400" dirty="0">
                <a:ln w="0"/>
              </a:rPr>
              <a:t>　</a:t>
            </a:r>
            <a:r>
              <a:rPr lang="ja-JP" altLang="en-US" sz="4400" dirty="0">
                <a:ln w="0"/>
              </a:rPr>
              <a:t>泉雄</a:t>
            </a:r>
            <a:r>
              <a:rPr lang="ja-JP" altLang="en-US" sz="4400" dirty="0" smtClean="0">
                <a:ln w="0"/>
              </a:rPr>
              <a:t>太</a:t>
            </a:r>
            <a:endParaRPr lang="ja-JP" altLang="en-US" sz="4400" dirty="0">
              <a:ln w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13" y="6144917"/>
            <a:ext cx="3502065" cy="2414822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4834221" y="6104941"/>
            <a:ext cx="1554803" cy="2183154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ネット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の普及</a:t>
            </a:r>
            <a:endParaRPr kumimoji="1" lang="ja-JP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フローチャート: 磁気ディスク 18"/>
          <p:cNvSpPr/>
          <p:nvPr/>
        </p:nvSpPr>
        <p:spPr>
          <a:xfrm>
            <a:off x="16920031" y="5651226"/>
            <a:ext cx="3172783" cy="355975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wiki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1743865" y="5113621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2" name="直線コネクタ 21"/>
          <p:cNvCxnSpPr>
            <a:stCxn id="20" idx="3"/>
            <a:endCxn id="19" idx="2"/>
          </p:cNvCxnSpPr>
          <p:nvPr/>
        </p:nvCxnSpPr>
        <p:spPr>
          <a:xfrm>
            <a:off x="13994179" y="5473014"/>
            <a:ext cx="2925852" cy="1958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11743865" y="6378086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11744734" y="7582524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11743865" y="8706899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9" name="直線コネクタ 138"/>
          <p:cNvCxnSpPr>
            <a:stCxn id="136" idx="3"/>
            <a:endCxn id="19" idx="2"/>
          </p:cNvCxnSpPr>
          <p:nvPr/>
        </p:nvCxnSpPr>
        <p:spPr>
          <a:xfrm>
            <a:off x="13994179" y="6737479"/>
            <a:ext cx="2925852" cy="69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37" idx="3"/>
            <a:endCxn id="19" idx="2"/>
          </p:cNvCxnSpPr>
          <p:nvPr/>
        </p:nvCxnSpPr>
        <p:spPr>
          <a:xfrm flipV="1">
            <a:off x="13995048" y="7431103"/>
            <a:ext cx="2924983" cy="510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3"/>
            <a:endCxn id="19" idx="2"/>
          </p:cNvCxnSpPr>
          <p:nvPr/>
        </p:nvCxnSpPr>
        <p:spPr>
          <a:xfrm flipV="1">
            <a:off x="13994179" y="7431103"/>
            <a:ext cx="2925852" cy="1635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" idx="0"/>
            <a:endCxn id="2" idx="2"/>
          </p:cNvCxnSpPr>
          <p:nvPr/>
        </p:nvCxnSpPr>
        <p:spPr>
          <a:xfrm>
            <a:off x="10730411" y="3834731"/>
            <a:ext cx="0" cy="5817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図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0" y="14236193"/>
            <a:ext cx="4966346" cy="3474606"/>
          </a:xfrm>
          <a:prstGeom prst="rect">
            <a:avLst/>
          </a:prstGeom>
        </p:spPr>
      </p:pic>
      <p:sp>
        <p:nvSpPr>
          <p:cNvPr id="48" name="角丸四角形 47"/>
          <p:cNvSpPr/>
          <p:nvPr/>
        </p:nvSpPr>
        <p:spPr>
          <a:xfrm>
            <a:off x="867972" y="15398492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dirty="0" smtClean="0">
                <a:solidFill>
                  <a:sysClr val="windowText" lastClr="000000"/>
                </a:solidFill>
              </a:rPr>
              <a:t>Wiki</a:t>
            </a:r>
            <a:r>
              <a:rPr lang="ja-JP" altLang="en-US" sz="3200" dirty="0" smtClean="0">
                <a:solidFill>
                  <a:sysClr val="windowText" lastClr="000000"/>
                </a:solidFill>
              </a:rPr>
              <a:t>の編集履歴</a:t>
            </a:r>
            <a:endParaRPr lang="en-US" altLang="ja-JP" sz="3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からデータ取得</a:t>
            </a:r>
            <a:endParaRPr kumimoji="1" lang="ja-JP" altLang="en-US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867972" y="19449842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 smtClean="0">
                <a:solidFill>
                  <a:sysClr val="windowText" lastClr="000000"/>
                </a:solidFill>
              </a:rPr>
              <a:t>生データから解析用データを抽出</a:t>
            </a:r>
            <a:endParaRPr kumimoji="1" lang="ja-JP" altLang="en-US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9" name="角丸四角形 148"/>
          <p:cNvSpPr/>
          <p:nvPr/>
        </p:nvSpPr>
        <p:spPr>
          <a:xfrm>
            <a:off x="934916" y="23428439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 smtClean="0">
                <a:solidFill>
                  <a:sysClr val="windowText" lastClr="000000"/>
                </a:solidFill>
              </a:rPr>
              <a:t>統計解析ソフトで</a:t>
            </a:r>
            <a:endParaRPr lang="en-US" altLang="ja-JP" sz="3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ysClr val="windowText" lastClr="000000"/>
                </a:solidFill>
              </a:rPr>
              <a:t>ヒストグラムを作成</a:t>
            </a:r>
            <a:endParaRPr kumimoji="1" lang="ja-JP" altLang="en-US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1076565" y="17444457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生データ</a:t>
            </a:r>
            <a:endParaRPr kumimoji="1" lang="ja-JP" altLang="en-US" sz="2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0" name="下矢印 149"/>
          <p:cNvSpPr/>
          <p:nvPr/>
        </p:nvSpPr>
        <p:spPr>
          <a:xfrm>
            <a:off x="1011550" y="21444162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dirty="0" smtClean="0">
                <a:solidFill>
                  <a:sysClr val="windowText" lastClr="000000"/>
                </a:solidFill>
              </a:rPr>
              <a:t>解析用</a:t>
            </a:r>
            <a:r>
              <a:rPr lang="ja-JP" altLang="en-US" sz="3200" dirty="0">
                <a:solidFill>
                  <a:sysClr val="windowText" lastClr="000000"/>
                </a:solidFill>
              </a:rPr>
              <a:t>データ</a:t>
            </a:r>
            <a:endParaRPr kumimoji="1" lang="ja-JP" altLang="en-US" sz="32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57454"/>
              </p:ext>
            </p:extLst>
          </p:nvPr>
        </p:nvGraphicFramePr>
        <p:xfrm>
          <a:off x="4821532" y="19323360"/>
          <a:ext cx="5300593" cy="304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5527"/>
                <a:gridCol w="2675066"/>
              </a:tblGrid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編集者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編集文字数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keYEKDrRYl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E5oN997tA9v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HrG78k72T2s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7" name="角丸四角形 156"/>
          <p:cNvSpPr/>
          <p:nvPr/>
        </p:nvSpPr>
        <p:spPr>
          <a:xfrm>
            <a:off x="11372732" y="15490589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日時，編集者</a:t>
            </a:r>
            <a:r>
              <a:rPr kumimoji="1" lang="en-US" altLang="ja-JP" sz="3200" dirty="0" smtClean="0">
                <a:solidFill>
                  <a:sysClr val="windowText" lastClr="000000"/>
                </a:solidFill>
              </a:rPr>
              <a:t>ID</a:t>
            </a:r>
            <a:r>
              <a:rPr kumimoji="1" lang="ja-JP" altLang="en-US" sz="3200" dirty="0" err="1" smtClean="0">
                <a:solidFill>
                  <a:sysClr val="windowText" lastClr="000000"/>
                </a:solidFill>
              </a:rPr>
              <a:t>，</a:t>
            </a:r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編集文字数を取得</a:t>
            </a:r>
            <a:endParaRPr kumimoji="1" lang="ja-JP" altLang="en-US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11372732" y="19560246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編集者</a:t>
            </a:r>
            <a:r>
              <a:rPr lang="en-US" altLang="ja-JP" sz="2400" dirty="0" smtClean="0">
                <a:solidFill>
                  <a:sysClr val="windowText" lastClr="000000"/>
                </a:solidFill>
              </a:rPr>
              <a:t>ID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ごとの編集回数，編集文字数を抽出</a:t>
            </a:r>
            <a:endParaRPr kumimoji="1" lang="ja-JP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11439676" y="23538843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編集</a:t>
            </a:r>
            <a:r>
              <a:rPr lang="ja-JP" altLang="en-US" sz="2400" dirty="0">
                <a:solidFill>
                  <a:sysClr val="windowText" lastClr="000000"/>
                </a:solidFill>
              </a:rPr>
              <a:t>回数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のヒストグラムと編集文字数のヒストグラムを作成</a:t>
            </a:r>
            <a:endParaRPr kumimoji="1" lang="ja-JP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0" name="下矢印 159"/>
          <p:cNvSpPr/>
          <p:nvPr/>
        </p:nvSpPr>
        <p:spPr>
          <a:xfrm>
            <a:off x="11320082" y="17554861"/>
            <a:ext cx="3529416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solidFill>
                  <a:sysClr val="windowText" lastClr="000000"/>
                </a:solidFill>
              </a:rPr>
              <a:t>106</a:t>
            </a:r>
            <a:r>
              <a:rPr lang="ja-JP" altLang="en-US" sz="2400" dirty="0">
                <a:solidFill>
                  <a:sysClr val="windowText" lastClr="000000"/>
                </a:solidFill>
              </a:rPr>
              <a:t>人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分の生データ</a:t>
            </a:r>
            <a:endParaRPr lang="en-US" altLang="ja-JP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1" name="下矢印 160"/>
          <p:cNvSpPr/>
          <p:nvPr/>
        </p:nvSpPr>
        <p:spPr>
          <a:xfrm>
            <a:off x="11087435" y="21554566"/>
            <a:ext cx="4023306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solidFill>
                  <a:sysClr val="windowText" lastClr="000000"/>
                </a:solidFill>
              </a:rPr>
              <a:t>106</a:t>
            </a:r>
            <a:r>
              <a:rPr lang="ja-JP" altLang="en-US" sz="2400" dirty="0">
                <a:solidFill>
                  <a:sysClr val="windowText" lastClr="000000"/>
                </a:solidFill>
              </a:rPr>
              <a:t>人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分の</a:t>
            </a:r>
            <a:endParaRPr lang="en-US" altLang="ja-JP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解析用データ</a:t>
            </a:r>
            <a:endParaRPr lang="en-US" altLang="ja-JP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" name="カギ線コネクタ 9"/>
          <p:cNvCxnSpPr>
            <a:stCxn id="159" idx="3"/>
            <a:endCxn id="54" idx="1"/>
          </p:cNvCxnSpPr>
          <p:nvPr/>
        </p:nvCxnSpPr>
        <p:spPr>
          <a:xfrm flipV="1">
            <a:off x="15069625" y="17095898"/>
            <a:ext cx="784271" cy="73230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159" idx="3"/>
            <a:endCxn id="92" idx="1"/>
          </p:cNvCxnSpPr>
          <p:nvPr/>
        </p:nvCxnSpPr>
        <p:spPr>
          <a:xfrm flipV="1">
            <a:off x="15069625" y="22588250"/>
            <a:ext cx="847145" cy="183074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25729" y="8841684"/>
            <a:ext cx="5069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かつては攻略本だけ</a:t>
            </a:r>
            <a:endParaRPr kumimoji="1" lang="ja-JP" altLang="en-US" sz="4000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184798" y="8804883"/>
            <a:ext cx="4578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攻略</a:t>
            </a:r>
            <a:r>
              <a:rPr lang="en-US" altLang="ja-JP" sz="4000" dirty="0" smtClean="0"/>
              <a:t>wiki</a:t>
            </a:r>
            <a:r>
              <a:rPr lang="ja-JP" altLang="en-US" sz="4000" dirty="0" smtClean="0"/>
              <a:t>が一般的に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04663" y="4019432"/>
            <a:ext cx="525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ゲーム攻略の歴史</a:t>
            </a:r>
            <a:endParaRPr kumimoji="1" lang="ja-JP" altLang="en-US" sz="48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1211232" y="4010469"/>
            <a:ext cx="525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/>
              <a:t>Wiki</a:t>
            </a:r>
            <a:r>
              <a:rPr lang="ja-JP" altLang="en-US" sz="4800" dirty="0" smtClean="0"/>
              <a:t>の概要</a:t>
            </a:r>
            <a:endParaRPr kumimoji="1" lang="ja-JP" altLang="en-US" sz="4800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4831092" y="8645844"/>
            <a:ext cx="22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いつでも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どこからでも</a:t>
            </a:r>
            <a:endParaRPr kumimoji="1" lang="ja-JP" altLang="en-US" sz="2800" dirty="0"/>
          </a:p>
        </p:txBody>
      </p:sp>
      <p:graphicFrame>
        <p:nvGraphicFramePr>
          <p:cNvPr id="151" name="表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68872"/>
              </p:ext>
            </p:extLst>
          </p:nvPr>
        </p:nvGraphicFramePr>
        <p:xfrm>
          <a:off x="4887337" y="22969128"/>
          <a:ext cx="5272249" cy="2539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971"/>
                <a:gridCol w="1774639"/>
                <a:gridCol w="1774639"/>
              </a:tblGrid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編集者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編集回数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編集文字数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keYEKDrRYl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E5oN997tA9v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HrG78k72T2s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2" name="テキスト ボックス 151"/>
          <p:cNvSpPr txBox="1"/>
          <p:nvPr/>
        </p:nvSpPr>
        <p:spPr>
          <a:xfrm>
            <a:off x="5497932" y="17777603"/>
            <a:ext cx="473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1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wiki</a:t>
            </a:r>
            <a:r>
              <a:rPr lang="ja-JP" altLang="en-US" sz="2800" dirty="0" smtClean="0"/>
              <a:t>の編集履歴</a:t>
            </a:r>
            <a:endParaRPr kumimoji="1" lang="ja-JP" altLang="en-US" sz="28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433751" y="18771319"/>
            <a:ext cx="473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表</a:t>
            </a:r>
            <a:r>
              <a:rPr kumimoji="1" lang="en-US" altLang="ja-JP" sz="2800" dirty="0" smtClean="0"/>
              <a:t>1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生データのサンプル</a:t>
            </a:r>
            <a:endParaRPr kumimoji="1" lang="ja-JP" altLang="en-US" sz="28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271567" y="22492083"/>
            <a:ext cx="473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表</a:t>
            </a:r>
            <a:r>
              <a:rPr lang="en-US" altLang="ja-JP" sz="2800" dirty="0"/>
              <a:t>2</a:t>
            </a:r>
            <a:r>
              <a:rPr lang="ja-JP" altLang="en-US" sz="2800" dirty="0"/>
              <a:t>　</a:t>
            </a:r>
            <a:r>
              <a:rPr lang="ja-JP" altLang="en-US" sz="2800" dirty="0"/>
              <a:t>解析用</a:t>
            </a:r>
            <a:r>
              <a:rPr lang="ja-JP" altLang="en-US" sz="2800" dirty="0" smtClean="0"/>
              <a:t>データのサンプル</a:t>
            </a:r>
            <a:endParaRPr kumimoji="1" lang="ja-JP" altLang="en-US" sz="2800" dirty="0"/>
          </a:p>
        </p:txBody>
      </p:sp>
      <p:sp>
        <p:nvSpPr>
          <p:cNvPr id="33" name="角丸四角形 32"/>
          <p:cNvSpPr/>
          <p:nvPr/>
        </p:nvSpPr>
        <p:spPr>
          <a:xfrm>
            <a:off x="768069" y="11321428"/>
            <a:ext cx="8593813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6818" y="11742107"/>
            <a:ext cx="10822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14952" y="11721028"/>
            <a:ext cx="30897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攻略</a:t>
            </a:r>
            <a:r>
              <a:rPr kumimoji="1" lang="en-US" altLang="ja-JP" dirty="0" smtClean="0"/>
              <a:t>wiki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039023" y="11318813"/>
            <a:ext cx="3847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オープンな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</a:t>
            </a:r>
            <a:endParaRPr kumimoji="1" lang="ja-JP" altLang="en-US" dirty="0"/>
          </a:p>
        </p:txBody>
      </p:sp>
      <p:sp>
        <p:nvSpPr>
          <p:cNvPr id="37" name="右矢印 36"/>
          <p:cNvSpPr/>
          <p:nvPr/>
        </p:nvSpPr>
        <p:spPr>
          <a:xfrm>
            <a:off x="9581816" y="11104788"/>
            <a:ext cx="2900784" cy="218844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データ解析</a:t>
            </a:r>
            <a:endParaRPr kumimoji="1" lang="ja-JP" alt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12657966" y="10420242"/>
            <a:ext cx="7811991" cy="2991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6600" dirty="0" smtClean="0">
                <a:solidFill>
                  <a:sysClr val="windowText" lastClr="000000"/>
                </a:solidFill>
              </a:rPr>
              <a:t>マネジメント状況を</a:t>
            </a:r>
            <a:r>
              <a:rPr lang="ja-JP" altLang="en-US" sz="6600" dirty="0">
                <a:solidFill>
                  <a:sysClr val="windowText" lastClr="000000"/>
                </a:solidFill>
              </a:rPr>
              <a:t>調査</a:t>
            </a:r>
            <a:r>
              <a:rPr lang="ja-JP" altLang="en-US" sz="6600" dirty="0" smtClean="0">
                <a:solidFill>
                  <a:sysClr val="windowText" lastClr="000000"/>
                </a:solidFill>
              </a:rPr>
              <a:t>する</a:t>
            </a:r>
            <a:endParaRPr kumimoji="1" lang="ja-JP" altLang="en-US" sz="6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219</Words>
  <Application>Microsoft Office PowerPoint</Application>
  <PresentationFormat>ユーザー設定</PresentationFormat>
  <Paragraphs>99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泉雄太</cp:lastModifiedBy>
  <cp:revision>448</cp:revision>
  <dcterms:created xsi:type="dcterms:W3CDTF">2014-09-26T05:41:04Z</dcterms:created>
  <dcterms:modified xsi:type="dcterms:W3CDTF">2016-10-12T13:21:53Z</dcterms:modified>
</cp:coreProperties>
</file>