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1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6" autoAdjust="0"/>
  </p:normalViewPr>
  <p:slideViewPr>
    <p:cSldViewPr>
      <p:cViewPr varScale="1">
        <p:scale>
          <a:sx n="25" d="100"/>
          <a:sy n="25" d="100"/>
        </p:scale>
        <p:origin x="3114" y="2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57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正方形/長方形 86"/>
          <p:cNvSpPr/>
          <p:nvPr/>
        </p:nvSpPr>
        <p:spPr>
          <a:xfrm>
            <a:off x="396255" y="3906739"/>
            <a:ext cx="20392033" cy="1327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276976"/>
            <a:ext cx="21386800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6600" b="1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ea"/>
                <a:ea typeface="+mj-ea"/>
              </a:rPr>
              <a:t>GitHub </a:t>
            </a:r>
            <a:r>
              <a:rPr lang="ja-JP" altLang="en-US" sz="6600" b="1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ea"/>
                <a:ea typeface="+mj-ea"/>
              </a:rPr>
              <a:t>における人的資源マネジメント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72007" y="2289723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 smtClean="0">
                <a:latin typeface="+mj-ea"/>
                <a:ea typeface="+mj-ea"/>
              </a:rPr>
              <a:t>PM</a:t>
            </a:r>
            <a:r>
              <a:rPr lang="ja-JP" altLang="en-US" sz="5400" b="1" dirty="0" smtClean="0">
                <a:latin typeface="+mj-ea"/>
                <a:ea typeface="+mj-ea"/>
              </a:rPr>
              <a:t>コース</a:t>
            </a:r>
            <a:r>
              <a:rPr lang="ja-JP" altLang="en-US" sz="5400" b="1" dirty="0">
                <a:latin typeface="+mj-ea"/>
                <a:ea typeface="+mj-ea"/>
              </a:rPr>
              <a:t>　矢吹研究室　</a:t>
            </a:r>
            <a:r>
              <a:rPr lang="en-US" altLang="ja-JP" sz="5400" b="1" dirty="0" smtClean="0">
                <a:latin typeface="+mj-ea"/>
                <a:ea typeface="+mj-ea"/>
              </a:rPr>
              <a:t>1342081</a:t>
            </a:r>
            <a:r>
              <a:rPr lang="ja-JP" altLang="en-US" sz="5400" b="1" dirty="0">
                <a:latin typeface="+mj-ea"/>
                <a:ea typeface="+mj-ea"/>
              </a:rPr>
              <a:t>　</a:t>
            </a:r>
            <a:r>
              <a:rPr lang="ja-JP" altLang="en-US" sz="5400" b="1" dirty="0" smtClean="0">
                <a:latin typeface="+mj-ea"/>
                <a:ea typeface="+mj-ea"/>
              </a:rPr>
              <a:t>辻岡大知</a:t>
            </a:r>
            <a:endParaRPr lang="ja-JP" altLang="en-US" sz="5400" b="1" dirty="0"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903709" y="8369868"/>
            <a:ext cx="8338447" cy="62733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雲 8"/>
          <p:cNvSpPr/>
          <p:nvPr/>
        </p:nvSpPr>
        <p:spPr>
          <a:xfrm>
            <a:off x="5513782" y="7372927"/>
            <a:ext cx="3779451" cy="2197136"/>
          </a:xfrm>
          <a:prstGeom prst="cloud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GitHu</a:t>
            </a:r>
            <a:r>
              <a:rPr lang="en-US" altLang="ja-JP" sz="3600" dirty="0">
                <a:solidFill>
                  <a:schemeClr val="tx1"/>
                </a:solidFill>
              </a:rPr>
              <a:t>b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127708" y="10695441"/>
            <a:ext cx="2237425" cy="10483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リポジトリ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右矢印 10"/>
          <p:cNvSpPr/>
          <p:nvPr/>
        </p:nvSpPr>
        <p:spPr>
          <a:xfrm rot="20285925">
            <a:off x="9596224" y="9768345"/>
            <a:ext cx="1795144" cy="30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9977620" y="10918202"/>
            <a:ext cx="1795144" cy="30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 rot="1394822">
            <a:off x="9590685" y="12315541"/>
            <a:ext cx="1795144" cy="30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9533864">
            <a:off x="9706796" y="10154162"/>
            <a:ext cx="1795144" cy="3012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0800000">
            <a:off x="9958108" y="11344466"/>
            <a:ext cx="1795144" cy="3012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 rot="12280159">
            <a:off x="9434049" y="12731347"/>
            <a:ext cx="1795144" cy="3012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1914244" y="8872622"/>
            <a:ext cx="2295962" cy="10242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 smtClean="0">
                <a:solidFill>
                  <a:schemeClr val="tx1"/>
                </a:solidFill>
              </a:rPr>
              <a:t>リポジトリ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1973445" y="10744528"/>
            <a:ext cx="2295962" cy="10242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 smtClean="0">
                <a:solidFill>
                  <a:schemeClr val="tx1"/>
                </a:solidFill>
              </a:rPr>
              <a:t>リポジトリ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1768584" y="12587707"/>
            <a:ext cx="2295962" cy="10242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 smtClean="0">
                <a:solidFill>
                  <a:schemeClr val="tx1"/>
                </a:solidFill>
              </a:rPr>
              <a:t>リポジトリ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20" name="右矢印 19"/>
          <p:cNvSpPr/>
          <p:nvPr/>
        </p:nvSpPr>
        <p:spPr>
          <a:xfrm>
            <a:off x="14893474" y="9141268"/>
            <a:ext cx="1795144" cy="30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14738764" y="11004728"/>
            <a:ext cx="2323050" cy="339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>
            <a:off x="14799148" y="12880087"/>
            <a:ext cx="2078860" cy="274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 rot="10800000">
            <a:off x="14845297" y="9573984"/>
            <a:ext cx="1795144" cy="3012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 rot="10800000">
            <a:off x="14667285" y="11357381"/>
            <a:ext cx="2263877" cy="37629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 rot="10800000">
            <a:off x="14738764" y="13190972"/>
            <a:ext cx="2078860" cy="35599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/>
          <p:cNvGrpSpPr/>
          <p:nvPr/>
        </p:nvGrpSpPr>
        <p:grpSpPr>
          <a:xfrm>
            <a:off x="17273899" y="8829821"/>
            <a:ext cx="2557202" cy="1457998"/>
            <a:chOff x="7860424" y="1564483"/>
            <a:chExt cx="1619415" cy="996776"/>
          </a:xfrm>
        </p:grpSpPr>
        <p:sp>
          <p:nvSpPr>
            <p:cNvPr id="57" name="正方形/長方形 56"/>
            <p:cNvSpPr/>
            <p:nvPr/>
          </p:nvSpPr>
          <p:spPr>
            <a:xfrm>
              <a:off x="7860424" y="1564483"/>
              <a:ext cx="1619415" cy="996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7860424" y="1738184"/>
              <a:ext cx="1619415" cy="8230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9053384" y="1606378"/>
              <a:ext cx="98853" cy="988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9205784" y="1610495"/>
              <a:ext cx="98853" cy="988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9354068" y="1610494"/>
              <a:ext cx="98853" cy="988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17152567" y="10763573"/>
            <a:ext cx="2557202" cy="1457998"/>
            <a:chOff x="7860424" y="1564483"/>
            <a:chExt cx="1619415" cy="996776"/>
          </a:xfrm>
        </p:grpSpPr>
        <p:sp>
          <p:nvSpPr>
            <p:cNvPr id="52" name="正方形/長方形 51"/>
            <p:cNvSpPr/>
            <p:nvPr/>
          </p:nvSpPr>
          <p:spPr>
            <a:xfrm>
              <a:off x="7860424" y="1564483"/>
              <a:ext cx="1619415" cy="996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7860424" y="1738184"/>
              <a:ext cx="1619415" cy="8230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9053384" y="1606378"/>
              <a:ext cx="98853" cy="988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9205784" y="1610495"/>
              <a:ext cx="98853" cy="988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9354068" y="1610494"/>
              <a:ext cx="98853" cy="988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15446914" y="8214956"/>
            <a:ext cx="1370710" cy="958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Clone</a:t>
            </a:r>
          </a:p>
          <a:p>
            <a:r>
              <a:rPr lang="en-US" altLang="ja-JP" sz="1800" dirty="0" smtClean="0"/>
              <a:t>(</a:t>
            </a:r>
            <a:r>
              <a:rPr lang="ja-JP" altLang="en-US" sz="1800" dirty="0" smtClean="0"/>
              <a:t>ローカルに</a:t>
            </a:r>
            <a:endParaRPr lang="en-US" altLang="ja-JP" sz="1800" dirty="0" smtClean="0"/>
          </a:p>
          <a:p>
            <a:r>
              <a:rPr lang="ja-JP" altLang="en-US" sz="1800" dirty="0" smtClean="0"/>
              <a:t>　コピー</a:t>
            </a:r>
            <a:r>
              <a:rPr lang="en-US" altLang="ja-JP" sz="1800" dirty="0" smtClean="0"/>
              <a:t>)</a:t>
            </a:r>
            <a:endParaRPr kumimoji="1" lang="ja-JP" altLang="en-US" sz="18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5435976" y="10165155"/>
            <a:ext cx="1273781" cy="958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Push</a:t>
            </a:r>
          </a:p>
          <a:p>
            <a:r>
              <a:rPr lang="en-US" altLang="ja-JP" sz="1800" dirty="0" smtClean="0"/>
              <a:t>(</a:t>
            </a:r>
            <a:r>
              <a:rPr lang="ja-JP" altLang="en-US" sz="1800" dirty="0" smtClean="0"/>
              <a:t>リモートに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反映</a:t>
            </a:r>
            <a:r>
              <a:rPr lang="en-US" altLang="ja-JP" sz="1800" dirty="0" smtClean="0"/>
              <a:t>)</a:t>
            </a:r>
            <a:endParaRPr kumimoji="1" lang="ja-JP" altLang="en-US" sz="1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117014" y="10026983"/>
            <a:ext cx="1482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@</a:t>
            </a:r>
            <a:r>
              <a:rPr kumimoji="1" lang="en-US" altLang="ja-JP" sz="2800" dirty="0" err="1" smtClean="0"/>
              <a:t>tanaka</a:t>
            </a:r>
            <a:endParaRPr kumimoji="1" lang="ja-JP" altLang="en-US" sz="28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2403937" y="11865696"/>
            <a:ext cx="1120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@</a:t>
            </a:r>
            <a:r>
              <a:rPr lang="en-US" altLang="ja-JP" sz="2800" dirty="0" err="1" smtClean="0"/>
              <a:t>sato</a:t>
            </a:r>
            <a:endParaRPr kumimoji="1" lang="ja-JP" altLang="en-US" sz="28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2259507" y="13759742"/>
            <a:ext cx="1409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@</a:t>
            </a:r>
            <a:r>
              <a:rPr lang="en-US" altLang="ja-JP" sz="2800" dirty="0" err="1" smtClean="0"/>
              <a:t>suzuki</a:t>
            </a:r>
            <a:endParaRPr kumimoji="1" lang="ja-JP" altLang="en-US" sz="28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489805" y="8962363"/>
            <a:ext cx="1178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　</a:t>
            </a:r>
            <a:r>
              <a:rPr kumimoji="1" lang="en-US" altLang="ja-JP" sz="2400" dirty="0" smtClean="0"/>
              <a:t>Fork</a:t>
            </a:r>
          </a:p>
          <a:p>
            <a:r>
              <a:rPr lang="en-US" altLang="ja-JP" sz="2400" dirty="0" smtClean="0"/>
              <a:t>(</a:t>
            </a:r>
            <a:r>
              <a:rPr lang="ja-JP" altLang="en-US" sz="2400" dirty="0" smtClean="0"/>
              <a:t>コピー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222517" y="13101181"/>
            <a:ext cx="1842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Pull Request</a:t>
            </a:r>
          </a:p>
          <a:p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変更を提案</a:t>
            </a:r>
            <a:r>
              <a:rPr kumimoji="1" lang="en-US" altLang="ja-JP" sz="1800" dirty="0" smtClean="0"/>
              <a:t>)</a:t>
            </a:r>
            <a:endParaRPr kumimoji="1" lang="ja-JP" altLang="en-US" sz="18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66390" y="12036884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プロジェクト</a:t>
            </a:r>
            <a:endParaRPr kumimoji="1" lang="ja-JP" altLang="en-US" sz="2400" dirty="0"/>
          </a:p>
        </p:txBody>
      </p:sp>
      <p:sp>
        <p:nvSpPr>
          <p:cNvPr id="36" name="右矢印 35"/>
          <p:cNvSpPr/>
          <p:nvPr/>
        </p:nvSpPr>
        <p:spPr>
          <a:xfrm rot="10800000">
            <a:off x="4937963" y="10938613"/>
            <a:ext cx="1765234" cy="687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67960" y="8679529"/>
            <a:ext cx="3475264" cy="91940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GitHub</a:t>
            </a:r>
            <a:r>
              <a:rPr lang="ja-JP" altLang="en-US" sz="2400" dirty="0" smtClean="0"/>
              <a:t>のあらゆる</a:t>
            </a:r>
            <a:endParaRPr lang="en-US" altLang="ja-JP" sz="2400" dirty="0" smtClean="0"/>
          </a:p>
          <a:p>
            <a:r>
              <a:rPr lang="ja-JP" altLang="en-US" sz="2400" dirty="0" smtClean="0"/>
              <a:t>データが入ったダンプ</a:t>
            </a:r>
            <a:endParaRPr kumimoji="1" lang="en-US" altLang="ja-JP" sz="2400" dirty="0" smtClean="0"/>
          </a:p>
        </p:txBody>
      </p:sp>
      <p:sp>
        <p:nvSpPr>
          <p:cNvPr id="38" name="円柱 37"/>
          <p:cNvSpPr/>
          <p:nvPr/>
        </p:nvSpPr>
        <p:spPr>
          <a:xfrm>
            <a:off x="1274921" y="9687680"/>
            <a:ext cx="3410839" cy="31021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 err="1" smtClean="0">
                <a:solidFill>
                  <a:schemeClr val="tx1"/>
                </a:solidFill>
              </a:rPr>
              <a:t>GHTorren</a:t>
            </a:r>
            <a:r>
              <a:rPr lang="en-US" altLang="ja-JP" sz="4400" dirty="0" err="1">
                <a:solidFill>
                  <a:schemeClr val="tx1"/>
                </a:solidFill>
              </a:rPr>
              <a:t>t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16968761" y="12611011"/>
            <a:ext cx="3023356" cy="1578102"/>
            <a:chOff x="8316775" y="5396053"/>
            <a:chExt cx="1914619" cy="1078887"/>
          </a:xfrm>
        </p:grpSpPr>
        <p:grpSp>
          <p:nvGrpSpPr>
            <p:cNvPr id="41" name="グループ化 40"/>
            <p:cNvGrpSpPr/>
            <p:nvPr/>
          </p:nvGrpSpPr>
          <p:grpSpPr>
            <a:xfrm>
              <a:off x="8316775" y="5396053"/>
              <a:ext cx="1914619" cy="1078887"/>
              <a:chOff x="4733307" y="2646796"/>
              <a:chExt cx="1876314" cy="1004474"/>
            </a:xfrm>
          </p:grpSpPr>
          <p:sp>
            <p:nvSpPr>
              <p:cNvPr id="45" name="正方形/長方形 44"/>
              <p:cNvSpPr/>
              <p:nvPr/>
            </p:nvSpPr>
            <p:spPr>
              <a:xfrm>
                <a:off x="4733307" y="2646796"/>
                <a:ext cx="1876313" cy="100447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正方形/長方形 45"/>
              <p:cNvSpPr/>
              <p:nvPr/>
            </p:nvSpPr>
            <p:spPr>
              <a:xfrm>
                <a:off x="4733307" y="2842054"/>
                <a:ext cx="1876313" cy="80921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4733307" y="2842054"/>
                <a:ext cx="45719" cy="8092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5190503" y="2837932"/>
                <a:ext cx="45719" cy="8092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 rot="16200000">
                <a:off x="5888366" y="2480867"/>
                <a:ext cx="45719" cy="13967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 rot="16200000">
                <a:off x="5642756" y="2691979"/>
                <a:ext cx="45719" cy="186461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>
                <a:off x="6562105" y="2833810"/>
                <a:ext cx="45719" cy="8092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正方形/長方形 41"/>
            <p:cNvSpPr/>
            <p:nvPr/>
          </p:nvSpPr>
          <p:spPr>
            <a:xfrm>
              <a:off x="9823618" y="5462934"/>
              <a:ext cx="98853" cy="988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9967780" y="5458813"/>
              <a:ext cx="98853" cy="988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0116064" y="5458812"/>
              <a:ext cx="98853" cy="988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17509433" y="14467436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クライアント</a:t>
            </a:r>
            <a:endParaRPr kumimoji="1" lang="ja-JP" altLang="en-US" sz="24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229313" y="10483718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 smtClean="0"/>
              <a:t>全</a:t>
            </a:r>
            <a:r>
              <a:rPr lang="ja-JP" altLang="en-US" sz="1800" dirty="0"/>
              <a:t>データ</a:t>
            </a:r>
            <a:endParaRPr kumimoji="1" lang="en-US" altLang="ja-JP" sz="1800" dirty="0" smtClean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07759" y="5895750"/>
            <a:ext cx="20371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 smtClean="0"/>
              <a:t>Git</a:t>
            </a:r>
            <a:r>
              <a:rPr lang="ja-JP" altLang="en-US" sz="3600" dirty="0" smtClean="0"/>
              <a:t>と</a:t>
            </a:r>
            <a:r>
              <a:rPr lang="ja-JP" altLang="en-US" sz="3600" dirty="0"/>
              <a:t>はコンピュータ上で作成，編集</a:t>
            </a:r>
            <a:r>
              <a:rPr lang="ja-JP" altLang="en-US" sz="3600" dirty="0" smtClean="0"/>
              <a:t>されたファイル</a:t>
            </a:r>
            <a:r>
              <a:rPr lang="ja-JP" altLang="en-US" sz="3600" dirty="0"/>
              <a:t>の変更履歴を管理するため</a:t>
            </a:r>
            <a:r>
              <a:rPr lang="ja-JP" altLang="en-US" sz="3600" dirty="0" smtClean="0"/>
              <a:t>のバージョ </a:t>
            </a:r>
            <a:r>
              <a:rPr lang="ja-JP" altLang="en-US" sz="3600" dirty="0"/>
              <a:t>ン管理</a:t>
            </a:r>
            <a:r>
              <a:rPr lang="ja-JP" altLang="en-US" sz="3600" dirty="0" smtClean="0"/>
              <a:t>システム</a:t>
            </a:r>
            <a:endParaRPr lang="en-US" altLang="ja-JP" sz="3600" dirty="0" smtClean="0"/>
          </a:p>
          <a:p>
            <a:r>
              <a:rPr lang="ja-JP" altLang="en-US" sz="3600" dirty="0" smtClean="0"/>
              <a:t>である．</a:t>
            </a:r>
            <a:r>
              <a:rPr lang="en-US" altLang="ja-JP" sz="3600" dirty="0" smtClean="0"/>
              <a:t>GitHub</a:t>
            </a:r>
            <a:r>
              <a:rPr lang="ja-JP" altLang="en-US" sz="3600" dirty="0" smtClean="0"/>
              <a:t>とは</a:t>
            </a:r>
            <a:r>
              <a:rPr lang="en-US" altLang="ja-JP" sz="3600" dirty="0" err="1" smtClean="0"/>
              <a:t>Git</a:t>
            </a:r>
            <a:r>
              <a:rPr lang="ja-JP" altLang="en-US" sz="3600" dirty="0" smtClean="0"/>
              <a:t>のリモートリポジトリと様々な</a:t>
            </a:r>
            <a:r>
              <a:rPr lang="en-US" altLang="ja-JP" sz="3600" dirty="0" smtClean="0"/>
              <a:t>web</a:t>
            </a:r>
            <a:r>
              <a:rPr lang="ja-JP" altLang="en-US" sz="3600" dirty="0"/>
              <a:t>ツール</a:t>
            </a:r>
            <a:r>
              <a:rPr lang="ja-JP" altLang="en-US" sz="3600" dirty="0" smtClean="0"/>
              <a:t>を提供しているサービスである</a:t>
            </a:r>
            <a:endParaRPr kumimoji="1" lang="ja-JP" altLang="en-US" sz="3600" dirty="0"/>
          </a:p>
        </p:txBody>
      </p:sp>
      <p:grpSp>
        <p:nvGrpSpPr>
          <p:cNvPr id="73" name="グループ化 72"/>
          <p:cNvGrpSpPr/>
          <p:nvPr/>
        </p:nvGrpSpPr>
        <p:grpSpPr>
          <a:xfrm>
            <a:off x="396255" y="17959141"/>
            <a:ext cx="10225138" cy="11761205"/>
            <a:chOff x="252241" y="13875720"/>
            <a:chExt cx="9584851" cy="11907889"/>
          </a:xfrm>
        </p:grpSpPr>
        <p:grpSp>
          <p:nvGrpSpPr>
            <p:cNvPr id="75" name="グループ化 74"/>
            <p:cNvGrpSpPr/>
            <p:nvPr/>
          </p:nvGrpSpPr>
          <p:grpSpPr>
            <a:xfrm>
              <a:off x="252241" y="13875720"/>
              <a:ext cx="9584851" cy="11907889"/>
              <a:chOff x="252240" y="14012712"/>
              <a:chExt cx="12961440" cy="3058167"/>
            </a:xfrm>
          </p:grpSpPr>
          <p:sp>
            <p:nvSpPr>
              <p:cNvPr id="84" name="角丸四角形 83"/>
              <p:cNvSpPr/>
              <p:nvPr/>
            </p:nvSpPr>
            <p:spPr>
              <a:xfrm>
                <a:off x="847683" y="14351387"/>
                <a:ext cx="11981791" cy="53851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テキスト ボックス 84"/>
              <p:cNvSpPr txBox="1"/>
              <p:nvPr/>
            </p:nvSpPr>
            <p:spPr>
              <a:xfrm>
                <a:off x="1511887" y="14449237"/>
                <a:ext cx="9141512" cy="328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600" dirty="0" err="1" smtClean="0"/>
                  <a:t>GHTorrent</a:t>
                </a:r>
                <a:r>
                  <a:rPr lang="ja-JP" altLang="en-US" sz="3600" dirty="0" smtClean="0"/>
                  <a:t>を用いて，</a:t>
                </a:r>
                <a:r>
                  <a:rPr lang="en-US" altLang="ja-JP" sz="3600" dirty="0" smtClean="0"/>
                  <a:t>Gmail</a:t>
                </a:r>
                <a:r>
                  <a:rPr lang="ja-JP" altLang="en-US" sz="3600" dirty="0" smtClean="0"/>
                  <a:t>アドレスを</a:t>
                </a:r>
                <a:endParaRPr lang="en-US" altLang="ja-JP" sz="3600" dirty="0" smtClean="0"/>
              </a:p>
              <a:p>
                <a:r>
                  <a:rPr lang="ja-JP" altLang="en-US" sz="3600" dirty="0" smtClean="0"/>
                  <a:t>登録しているユーザを抽出する</a:t>
                </a:r>
                <a:endParaRPr kumimoji="1" lang="ja-JP" altLang="en-US" sz="3600" dirty="0"/>
              </a:p>
            </p:txBody>
          </p:sp>
          <p:sp>
            <p:nvSpPr>
              <p:cNvPr id="86" name="正方形/長方形 85"/>
              <p:cNvSpPr/>
              <p:nvPr/>
            </p:nvSpPr>
            <p:spPr>
              <a:xfrm>
                <a:off x="252240" y="14012712"/>
                <a:ext cx="12961440" cy="30581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6" name="角丸四角形 75"/>
            <p:cNvSpPr/>
            <p:nvPr/>
          </p:nvSpPr>
          <p:spPr>
            <a:xfrm>
              <a:off x="756296" y="18995615"/>
              <a:ext cx="8860410" cy="26758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1183737" y="19255212"/>
              <a:ext cx="8302302" cy="2337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 smtClean="0"/>
                <a:t>Google+</a:t>
              </a:r>
              <a:r>
                <a:rPr kumimoji="1" lang="ja-JP" altLang="en-US" sz="3600" dirty="0" smtClean="0"/>
                <a:t>を用いて活発に活動している</a:t>
              </a:r>
              <a:endParaRPr kumimoji="1" lang="en-US" altLang="ja-JP" sz="3600" dirty="0" smtClean="0"/>
            </a:p>
            <a:p>
              <a:r>
                <a:rPr lang="ja-JP" altLang="en-US" sz="3600" dirty="0"/>
                <a:t>ユーザ</a:t>
              </a:r>
              <a:r>
                <a:rPr lang="ja-JP" altLang="en-US" sz="3600" dirty="0" smtClean="0"/>
                <a:t>のフォロワー数や投稿頻度を</a:t>
              </a:r>
              <a:endParaRPr lang="en-US" altLang="ja-JP" sz="3600" dirty="0" smtClean="0"/>
            </a:p>
            <a:p>
              <a:r>
                <a:rPr lang="ja-JP" altLang="en-US" sz="3600" dirty="0" smtClean="0"/>
                <a:t>調査</a:t>
              </a:r>
              <a:r>
                <a:rPr lang="ja-JP" altLang="en-US" sz="3600" dirty="0" smtClean="0"/>
                <a:t>する</a:t>
              </a:r>
              <a:endParaRPr lang="en-US" altLang="ja-JP" sz="3600" dirty="0" smtClean="0"/>
            </a:p>
            <a:p>
              <a:r>
                <a:rPr kumimoji="1" lang="en-US" altLang="ja-JP" sz="3600" dirty="0" smtClean="0"/>
                <a:t>Google+</a:t>
              </a:r>
              <a:r>
                <a:rPr kumimoji="1" lang="ja-JP" altLang="en-US" sz="3600" dirty="0" smtClean="0"/>
                <a:t>とは</a:t>
              </a:r>
              <a:r>
                <a:rPr kumimoji="1" lang="en-US" altLang="ja-JP" sz="3600" dirty="0" smtClean="0"/>
                <a:t>Google</a:t>
              </a:r>
              <a:r>
                <a:rPr kumimoji="1" lang="ja-JP" altLang="en-US" sz="3600" dirty="0" smtClean="0"/>
                <a:t>が運営している</a:t>
              </a:r>
              <a:r>
                <a:rPr kumimoji="1" lang="en-US" altLang="ja-JP" sz="3600" dirty="0" smtClean="0"/>
                <a:t>SNS</a:t>
              </a:r>
              <a:r>
                <a:rPr kumimoji="1" lang="ja-JP" altLang="en-US" sz="3600" dirty="0" smtClean="0"/>
                <a:t>である</a:t>
              </a:r>
              <a:endParaRPr kumimoji="1" lang="ja-JP" altLang="en-US" sz="3600" dirty="0"/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1260352" y="23369615"/>
              <a:ext cx="6695278" cy="1868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 smtClean="0"/>
                <a:t>抽出したユーザと</a:t>
              </a:r>
              <a:r>
                <a:rPr kumimoji="1" lang="en-US" altLang="ja-JP" sz="3600" dirty="0" smtClean="0"/>
                <a:t>Google+</a:t>
              </a:r>
              <a:r>
                <a:rPr kumimoji="1" lang="ja-JP" altLang="en-US" sz="3600" dirty="0" smtClean="0"/>
                <a:t>における</a:t>
              </a:r>
              <a:endParaRPr kumimoji="1" lang="en-US" altLang="ja-JP" sz="3600" dirty="0" smtClean="0"/>
            </a:p>
            <a:p>
              <a:r>
                <a:rPr kumimoji="1" lang="ja-JP" altLang="en-US" sz="3600" dirty="0" smtClean="0"/>
                <a:t>フォロワー数と投稿頻度の関係性を</a:t>
              </a:r>
              <a:endParaRPr kumimoji="1" lang="en-US" altLang="ja-JP" sz="3600" dirty="0" smtClean="0"/>
            </a:p>
            <a:p>
              <a:r>
                <a:rPr lang="ja-JP" altLang="en-US" sz="3600" dirty="0"/>
                <a:t>調査</a:t>
              </a:r>
              <a:r>
                <a:rPr lang="ja-JP" altLang="en-US" sz="3600" dirty="0" smtClean="0"/>
                <a:t>する</a:t>
              </a:r>
              <a:endParaRPr kumimoji="1" lang="ja-JP" altLang="en-US" sz="3600" dirty="0"/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756296" y="23297074"/>
              <a:ext cx="8860410" cy="21597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下矢印 79"/>
            <p:cNvSpPr/>
            <p:nvPr/>
          </p:nvSpPr>
          <p:spPr>
            <a:xfrm>
              <a:off x="3139348" y="17515588"/>
              <a:ext cx="4027153" cy="13067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下矢印 80"/>
            <p:cNvSpPr/>
            <p:nvPr/>
          </p:nvSpPr>
          <p:spPr>
            <a:xfrm>
              <a:off x="3222195" y="21889952"/>
              <a:ext cx="4027153" cy="13067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11175257" y="17948299"/>
            <a:ext cx="9660332" cy="11765225"/>
            <a:chOff x="10621394" y="13410622"/>
            <a:chExt cx="10369152" cy="16130965"/>
          </a:xfrm>
        </p:grpSpPr>
        <p:sp>
          <p:nvSpPr>
            <p:cNvPr id="90" name="正方形/長方形 89"/>
            <p:cNvSpPr/>
            <p:nvPr/>
          </p:nvSpPr>
          <p:spPr>
            <a:xfrm>
              <a:off x="10686552" y="20320063"/>
              <a:ext cx="10303993" cy="9221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10621394" y="13410622"/>
              <a:ext cx="10369152" cy="6352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テキスト ボックス 64"/>
          <p:cNvSpPr txBox="1"/>
          <p:nvPr/>
        </p:nvSpPr>
        <p:spPr>
          <a:xfrm>
            <a:off x="11341472" y="23996971"/>
            <a:ext cx="9446817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kumimoji="1" lang="en-US" altLang="ja-JP" sz="4400" dirty="0" err="1" smtClean="0"/>
              <a:t>GHTorrent</a:t>
            </a:r>
            <a:r>
              <a:rPr kumimoji="1" lang="ja-JP" altLang="en-US" sz="4400" dirty="0" smtClean="0"/>
              <a:t>を使用できるよう準備を</a:t>
            </a:r>
            <a:endParaRPr kumimoji="1" lang="en-US" altLang="ja-JP" sz="4400" dirty="0" smtClean="0"/>
          </a:p>
          <a:p>
            <a:r>
              <a:rPr lang="en-US" altLang="ja-JP" sz="4400" dirty="0" smtClean="0"/>
              <a:t>      </a:t>
            </a:r>
            <a:r>
              <a:rPr kumimoji="1" lang="ja-JP" altLang="en-US" sz="4400" dirty="0" smtClean="0"/>
              <a:t>行う</a:t>
            </a:r>
            <a:endParaRPr kumimoji="1" lang="en-US" altLang="ja-JP" sz="44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ja-JP" sz="4400" dirty="0" err="1" smtClean="0"/>
              <a:t>Ghtorrent</a:t>
            </a:r>
            <a:r>
              <a:rPr lang="ja-JP" altLang="en-US" sz="4400" dirty="0" smtClean="0"/>
              <a:t>を使用し</a:t>
            </a:r>
            <a:r>
              <a:rPr lang="en-US" altLang="ja-JP" sz="4400" dirty="0" smtClean="0"/>
              <a:t>Gmail</a:t>
            </a:r>
            <a:r>
              <a:rPr lang="ja-JP" altLang="en-US" sz="4400" dirty="0" smtClean="0"/>
              <a:t>アドレスを</a:t>
            </a:r>
            <a:endParaRPr lang="en-US" altLang="ja-JP" sz="4400" dirty="0" smtClean="0"/>
          </a:p>
          <a:p>
            <a:r>
              <a:rPr lang="en-US" altLang="ja-JP" sz="4400" dirty="0"/>
              <a:t> </a:t>
            </a:r>
            <a:r>
              <a:rPr lang="en-US" altLang="ja-JP" sz="4400" dirty="0" smtClean="0"/>
              <a:t>     </a:t>
            </a:r>
            <a:r>
              <a:rPr lang="ja-JP" altLang="en-US" sz="4400" dirty="0" smtClean="0"/>
              <a:t>登録しているユーザを抽出する</a:t>
            </a:r>
            <a:endParaRPr lang="en-US" altLang="ja-JP" sz="44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抽出したユーザの</a:t>
            </a:r>
            <a:r>
              <a:rPr lang="en-US" altLang="ja-JP" sz="4400" dirty="0" smtClean="0"/>
              <a:t>Gmail</a:t>
            </a:r>
            <a:r>
              <a:rPr lang="ja-JP" altLang="en-US" sz="4400" dirty="0" smtClean="0"/>
              <a:t>アドレスを</a:t>
            </a:r>
            <a:endParaRPr lang="en-US" altLang="ja-JP" sz="4400" dirty="0" smtClean="0"/>
          </a:p>
          <a:p>
            <a:r>
              <a:rPr lang="ja-JP" altLang="en-US" sz="4400" dirty="0" smtClean="0"/>
              <a:t>      活用し</a:t>
            </a:r>
            <a:r>
              <a:rPr lang="en-US" altLang="ja-JP" sz="4400" dirty="0" smtClean="0"/>
              <a:t>Google+</a:t>
            </a:r>
            <a:r>
              <a:rPr lang="ja-JP" altLang="en-US" sz="4400" dirty="0" smtClean="0"/>
              <a:t>におけるユーザの</a:t>
            </a:r>
            <a:endParaRPr lang="en-US" altLang="ja-JP" sz="4400" dirty="0" smtClean="0"/>
          </a:p>
          <a:p>
            <a:r>
              <a:rPr lang="en-US" altLang="ja-JP" sz="4400" dirty="0"/>
              <a:t> </a:t>
            </a:r>
            <a:r>
              <a:rPr lang="en-US" altLang="ja-JP" sz="4400" dirty="0" smtClean="0"/>
              <a:t>     </a:t>
            </a:r>
            <a:r>
              <a:rPr lang="ja-JP" altLang="en-US" sz="4400" dirty="0" smtClean="0"/>
              <a:t>フォロワー数と投稿頻度を調査する</a:t>
            </a:r>
            <a:endParaRPr lang="en-US" altLang="ja-JP" sz="44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4400" dirty="0"/>
              <a:t>仮説</a:t>
            </a:r>
            <a:r>
              <a:rPr lang="ja-JP" altLang="en-US" sz="4400" dirty="0" smtClean="0"/>
              <a:t>を検証する</a:t>
            </a:r>
            <a:endParaRPr lang="en-US" altLang="ja-JP" sz="4400" dirty="0" smtClean="0"/>
          </a:p>
          <a:p>
            <a:endParaRPr lang="en-US" altLang="ja-JP" dirty="0" smtClean="0"/>
          </a:p>
        </p:txBody>
      </p:sp>
      <p:sp>
        <p:nvSpPr>
          <p:cNvPr id="66" name="正方形/長方形 65"/>
          <p:cNvSpPr/>
          <p:nvPr/>
        </p:nvSpPr>
        <p:spPr>
          <a:xfrm>
            <a:off x="11341472" y="23133667"/>
            <a:ext cx="3888432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今後の計画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1269464" y="19014133"/>
            <a:ext cx="972561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kumimoji="1" lang="en-US" altLang="ja-JP" sz="4400" dirty="0" smtClean="0"/>
              <a:t>Vagrant</a:t>
            </a:r>
            <a:r>
              <a:rPr kumimoji="1" lang="ja-JP" altLang="en-US" sz="4400" dirty="0" smtClean="0"/>
              <a:t>を用いて仮想環境を構築した</a:t>
            </a:r>
            <a:endParaRPr kumimoji="1" lang="en-US" altLang="ja-JP" sz="44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仮想</a:t>
            </a:r>
            <a:r>
              <a:rPr lang="ja-JP" altLang="en-US" sz="4400" dirty="0"/>
              <a:t>環境</a:t>
            </a:r>
            <a:r>
              <a:rPr lang="ja-JP" altLang="en-US" sz="4400" dirty="0" smtClean="0"/>
              <a:t>にて</a:t>
            </a:r>
            <a:r>
              <a:rPr lang="en-US" altLang="ja-JP" sz="4400" dirty="0" err="1" smtClean="0"/>
              <a:t>GHTorrent</a:t>
            </a:r>
            <a:r>
              <a:rPr lang="ja-JP" altLang="en-US" sz="4400" dirty="0" smtClean="0"/>
              <a:t>を</a:t>
            </a:r>
            <a:endParaRPr lang="en-US" altLang="ja-JP" sz="4400" dirty="0" smtClean="0"/>
          </a:p>
          <a:p>
            <a:r>
              <a:rPr lang="en-US" altLang="ja-JP" sz="4400" dirty="0"/>
              <a:t> </a:t>
            </a:r>
            <a:r>
              <a:rPr lang="en-US" altLang="ja-JP" sz="4400" dirty="0" smtClean="0"/>
              <a:t>     </a:t>
            </a:r>
            <a:r>
              <a:rPr lang="ja-JP" altLang="en-US" sz="4400" dirty="0" smtClean="0"/>
              <a:t>使用してみた</a:t>
            </a:r>
            <a:endParaRPr lang="en-US" altLang="ja-JP" sz="44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kumimoji="1" lang="ja-JP" altLang="en-US" sz="4400" dirty="0" smtClean="0"/>
              <a:t>しかしユーザのデータを取得できる</a:t>
            </a:r>
            <a:endParaRPr kumimoji="1" lang="en-US" altLang="ja-JP" sz="4400" dirty="0" smtClean="0"/>
          </a:p>
          <a:p>
            <a:r>
              <a:rPr lang="en-US" altLang="ja-JP" sz="4400" dirty="0"/>
              <a:t> </a:t>
            </a:r>
            <a:r>
              <a:rPr lang="en-US" altLang="ja-JP" sz="4400" dirty="0" smtClean="0"/>
              <a:t>     </a:t>
            </a:r>
            <a:r>
              <a:rPr kumimoji="1" lang="ja-JP" altLang="en-US" sz="4400" dirty="0" smtClean="0"/>
              <a:t>段階までは進んでいない</a:t>
            </a:r>
            <a:endParaRPr kumimoji="1" lang="ja-JP" altLang="en-US" sz="4400" dirty="0"/>
          </a:p>
        </p:txBody>
      </p:sp>
      <p:sp>
        <p:nvSpPr>
          <p:cNvPr id="94" name="正方形/長方形 93"/>
          <p:cNvSpPr/>
          <p:nvPr/>
        </p:nvSpPr>
        <p:spPr>
          <a:xfrm>
            <a:off x="11341472" y="18095257"/>
            <a:ext cx="3888432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進捗</a:t>
            </a:r>
            <a:r>
              <a:rPr lang="ja-JP" altLang="en-US" dirty="0">
                <a:solidFill>
                  <a:schemeClr val="tx1"/>
                </a:solidFill>
              </a:rPr>
              <a:t>状況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976426" y="18095257"/>
            <a:ext cx="3888432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研究</a:t>
            </a:r>
            <a:r>
              <a:rPr lang="ja-JP" altLang="en-US" dirty="0">
                <a:solidFill>
                  <a:schemeClr val="tx1"/>
                </a:solidFill>
              </a:rPr>
              <a:t>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976426" y="4187728"/>
            <a:ext cx="3888432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背景＆目的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3763" y="15441237"/>
            <a:ext cx="20299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GitHub</a:t>
            </a:r>
            <a:r>
              <a:rPr kumimoji="1" lang="ja-JP" altLang="en-US" sz="3600" dirty="0" smtClean="0"/>
              <a:t>のあらゆるデータが入っているダンプである</a:t>
            </a:r>
            <a:r>
              <a:rPr kumimoji="1" lang="en-US" altLang="ja-JP" sz="3600" dirty="0" err="1" smtClean="0"/>
              <a:t>GHTorrent</a:t>
            </a:r>
            <a:r>
              <a:rPr kumimoji="1" lang="ja-JP" altLang="en-US" sz="3600" dirty="0" smtClean="0"/>
              <a:t>を用い，「活発に活動しているユーザはコミュニケーション能力</a:t>
            </a:r>
            <a:r>
              <a:rPr lang="ja-JP" altLang="en-US" sz="3600" dirty="0" smtClean="0"/>
              <a:t>が高いのではないか</a:t>
            </a:r>
            <a:r>
              <a:rPr kumimoji="1" lang="ja-JP" altLang="en-US" sz="3600" dirty="0" smtClean="0"/>
              <a:t>」という仮説の検証を目指す．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4631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17961</TotalTime>
  <Words>282</Words>
  <Application>Microsoft Office PowerPoint</Application>
  <PresentationFormat>ユーザー設定</PresentationFormat>
  <Paragraphs>56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tsujioka</cp:lastModifiedBy>
  <cp:revision>164</cp:revision>
  <cp:lastPrinted>2016-10-12T10:54:01Z</cp:lastPrinted>
  <dcterms:created xsi:type="dcterms:W3CDTF">2012-09-17T17:26:59Z</dcterms:created>
  <dcterms:modified xsi:type="dcterms:W3CDTF">2016-10-12T15:55:57Z</dcterms:modified>
</cp:coreProperties>
</file>