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5" r:id="rId6"/>
    <p:sldId id="272" r:id="rId7"/>
    <p:sldId id="260" r:id="rId8"/>
    <p:sldId id="262" r:id="rId9"/>
    <p:sldId id="261" r:id="rId10"/>
    <p:sldId id="264" r:id="rId11"/>
    <p:sldId id="263" r:id="rId12"/>
    <p:sldId id="282" r:id="rId13"/>
    <p:sldId id="276" r:id="rId14"/>
    <p:sldId id="277" r:id="rId15"/>
    <p:sldId id="286" r:id="rId16"/>
    <p:sldId id="283" r:id="rId17"/>
    <p:sldId id="279" r:id="rId18"/>
    <p:sldId id="281" r:id="rId19"/>
    <p:sldId id="278" r:id="rId20"/>
    <p:sldId id="280" r:id="rId21"/>
    <p:sldId id="284" r:id="rId22"/>
    <p:sldId id="267" r:id="rId23"/>
    <p:sldId id="273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800" dirty="0"/>
              <a:t>1</a:t>
            </a:r>
            <a:r>
              <a:rPr lang="ja-JP" altLang="en-US" sz="2800" dirty="0"/>
              <a:t>回だけリツイートされたアイコンの数</a:t>
            </a:r>
          </a:p>
        </c:rich>
      </c:tx>
      <c:layout>
        <c:manualLayout>
          <c:xMode val="edge"/>
          <c:yMode val="edge"/>
          <c:x val="0.22536230485334183"/>
          <c:y val="1.18610907502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117209560960356E-2"/>
          <c:y val="0.13365970530637494"/>
          <c:w val="0.93026388314529107"/>
          <c:h val="0.583269293301581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Sheet1!$A$10:$X$10</c:f>
              <c:strCache>
                <c:ptCount val="24"/>
                <c:pt idx="0">
                  <c:v>若い男性</c:v>
                </c:pt>
                <c:pt idx="1">
                  <c:v>中年の男性</c:v>
                </c:pt>
                <c:pt idx="2">
                  <c:v>年配の男性</c:v>
                </c:pt>
                <c:pt idx="3">
                  <c:v>子供の男の子</c:v>
                </c:pt>
                <c:pt idx="4">
                  <c:v>男複数</c:v>
                </c:pt>
                <c:pt idx="5">
                  <c:v>若い女性</c:v>
                </c:pt>
                <c:pt idx="6">
                  <c:v>中年の女性</c:v>
                </c:pt>
                <c:pt idx="7">
                  <c:v>年配の女性</c:v>
                </c:pt>
                <c:pt idx="8">
                  <c:v>子供の女の子</c:v>
                </c:pt>
                <c:pt idx="9">
                  <c:v>女複数</c:v>
                </c:pt>
                <c:pt idx="10">
                  <c:v>初期アイコン</c:v>
                </c:pt>
                <c:pt idx="11">
                  <c:v>男アニメ</c:v>
                </c:pt>
                <c:pt idx="12">
                  <c:v>男アニメ複数</c:v>
                </c:pt>
                <c:pt idx="13">
                  <c:v>女アニメ</c:v>
                </c:pt>
                <c:pt idx="14">
                  <c:v>女アニメ複数</c:v>
                </c:pt>
                <c:pt idx="15">
                  <c:v>アニメマスコット</c:v>
                </c:pt>
                <c:pt idx="16">
                  <c:v>マスコット・キャラクター</c:v>
                </c:pt>
                <c:pt idx="17">
                  <c:v>写真・無機物</c:v>
                </c:pt>
                <c:pt idx="18">
                  <c:v>自作の絵</c:v>
                </c:pt>
                <c:pt idx="19">
                  <c:v>動物・ペット</c:v>
                </c:pt>
                <c:pt idx="20">
                  <c:v>ロゴ・マーク</c:v>
                </c:pt>
                <c:pt idx="21">
                  <c:v>景色・風景</c:v>
                </c:pt>
                <c:pt idx="22">
                  <c:v>文字</c:v>
                </c:pt>
                <c:pt idx="23">
                  <c:v>食べ物</c:v>
                </c:pt>
              </c:strCache>
            </c:strRef>
          </c:cat>
          <c:val>
            <c:numRef>
              <c:f>Sheet1!$A$11:$X$11</c:f>
              <c:numCache>
                <c:formatCode>General</c:formatCode>
                <c:ptCount val="24"/>
                <c:pt idx="0">
                  <c:v>8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17</c:v>
                </c:pt>
                <c:pt idx="6">
                  <c:v>8</c:v>
                </c:pt>
                <c:pt idx="7">
                  <c:v>3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14</c:v>
                </c:pt>
                <c:pt idx="21">
                  <c:v>7</c:v>
                </c:pt>
                <c:pt idx="22">
                  <c:v>13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889568"/>
        <c:axId val="249892928"/>
      </c:barChart>
      <c:catAx>
        <c:axId val="2498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92928"/>
        <c:crosses val="autoZero"/>
        <c:auto val="1"/>
        <c:lblAlgn val="ctr"/>
        <c:lblOffset val="100"/>
        <c:noMultiLvlLbl val="0"/>
      </c:catAx>
      <c:valAx>
        <c:axId val="24989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8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1</a:t>
            </a:r>
            <a:r>
              <a:rPr lang="ja-JP" sz="2800" dirty="0"/>
              <a:t>回だけリツイートされたアイコンの数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Sheet1!$A$14:$F$14</c:f>
              <c:strCache>
                <c:ptCount val="6"/>
                <c:pt idx="0">
                  <c:v>男性</c:v>
                </c:pt>
                <c:pt idx="1">
                  <c:v>女性</c:v>
                </c:pt>
                <c:pt idx="2">
                  <c:v>アニメ</c:v>
                </c:pt>
                <c:pt idx="3">
                  <c:v>ロゴ・マーク</c:v>
                </c:pt>
                <c:pt idx="4">
                  <c:v>風景</c:v>
                </c:pt>
                <c:pt idx="5">
                  <c:v>文字</c:v>
                </c:pt>
              </c:strCache>
            </c:strRef>
          </c:cat>
          <c:val>
            <c:numRef>
              <c:f>Sheet1!$A$15:$F$15</c:f>
              <c:numCache>
                <c:formatCode>General</c:formatCode>
                <c:ptCount val="6"/>
                <c:pt idx="0">
                  <c:v>21</c:v>
                </c:pt>
                <c:pt idx="1">
                  <c:v>33</c:v>
                </c:pt>
                <c:pt idx="2">
                  <c:v>6</c:v>
                </c:pt>
                <c:pt idx="3">
                  <c:v>14</c:v>
                </c:pt>
                <c:pt idx="4">
                  <c:v>7</c:v>
                </c:pt>
                <c:pt idx="5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892368"/>
        <c:axId val="246773872"/>
      </c:barChart>
      <c:catAx>
        <c:axId val="24989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773872"/>
        <c:crosses val="autoZero"/>
        <c:auto val="1"/>
        <c:lblAlgn val="ctr"/>
        <c:lblOffset val="100"/>
        <c:noMultiLvlLbl val="0"/>
      </c:catAx>
      <c:valAx>
        <c:axId val="24677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9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800" dirty="0" smtClean="0"/>
              <a:t>2000</a:t>
            </a:r>
            <a:r>
              <a:rPr lang="ja-JP" altLang="en-US" sz="2800" dirty="0" smtClean="0"/>
              <a:t>回以上</a:t>
            </a:r>
            <a:r>
              <a:rPr lang="ja-JP" altLang="en-US" sz="2800" dirty="0"/>
              <a:t>リツイートされたアイコンの数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3.3972093289850312E-2"/>
          <c:y val="0.12457400411696751"/>
          <c:w val="0.95231677829900352"/>
          <c:h val="0.640151406462459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Sheet1!$A$12:$W$12</c:f>
              <c:strCache>
                <c:ptCount val="23"/>
                <c:pt idx="0">
                  <c:v>若い男性</c:v>
                </c:pt>
                <c:pt idx="1">
                  <c:v>中年の男性</c:v>
                </c:pt>
                <c:pt idx="2">
                  <c:v>年配の男性</c:v>
                </c:pt>
                <c:pt idx="3">
                  <c:v>子供の男の子</c:v>
                </c:pt>
                <c:pt idx="4">
                  <c:v>男複数</c:v>
                </c:pt>
                <c:pt idx="5">
                  <c:v>若い女性</c:v>
                </c:pt>
                <c:pt idx="6">
                  <c:v>中年の女性</c:v>
                </c:pt>
                <c:pt idx="7">
                  <c:v>年配の女性</c:v>
                </c:pt>
                <c:pt idx="8">
                  <c:v>女複数</c:v>
                </c:pt>
                <c:pt idx="9">
                  <c:v>初期アイコン</c:v>
                </c:pt>
                <c:pt idx="10">
                  <c:v>男アニメ</c:v>
                </c:pt>
                <c:pt idx="11">
                  <c:v>男アニメ複数</c:v>
                </c:pt>
                <c:pt idx="12">
                  <c:v>女アニメ</c:v>
                </c:pt>
                <c:pt idx="13">
                  <c:v>女アニメ複数</c:v>
                </c:pt>
                <c:pt idx="14">
                  <c:v>アニメマスコット</c:v>
                </c:pt>
                <c:pt idx="15">
                  <c:v>マスコット・キャラクター</c:v>
                </c:pt>
                <c:pt idx="16">
                  <c:v>写真・無機物</c:v>
                </c:pt>
                <c:pt idx="17">
                  <c:v>自作の絵</c:v>
                </c:pt>
                <c:pt idx="18">
                  <c:v>動物・ペット</c:v>
                </c:pt>
                <c:pt idx="19">
                  <c:v>ロゴ・マーク</c:v>
                </c:pt>
                <c:pt idx="20">
                  <c:v>景色・風景</c:v>
                </c:pt>
                <c:pt idx="21">
                  <c:v>文字</c:v>
                </c:pt>
                <c:pt idx="22">
                  <c:v>食べ物</c:v>
                </c:pt>
              </c:strCache>
            </c:strRef>
          </c:cat>
          <c:val>
            <c:numRef>
              <c:f>Sheet1!$A$13:$W$13</c:f>
              <c:numCache>
                <c:formatCode>General</c:formatCode>
                <c:ptCount val="23"/>
                <c:pt idx="0">
                  <c:v>21</c:v>
                </c:pt>
                <c:pt idx="1">
                  <c:v>13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13</c:v>
                </c:pt>
                <c:pt idx="6">
                  <c:v>4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5</c:v>
                </c:pt>
                <c:pt idx="11">
                  <c:v>1</c:v>
                </c:pt>
                <c:pt idx="12">
                  <c:v>3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5</c:v>
                </c:pt>
                <c:pt idx="18">
                  <c:v>9</c:v>
                </c:pt>
                <c:pt idx="19">
                  <c:v>7</c:v>
                </c:pt>
                <c:pt idx="20">
                  <c:v>13</c:v>
                </c:pt>
                <c:pt idx="21">
                  <c:v>16</c:v>
                </c:pt>
                <c:pt idx="2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774992"/>
        <c:axId val="252317648"/>
      </c:barChart>
      <c:catAx>
        <c:axId val="24677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2317648"/>
        <c:crosses val="autoZero"/>
        <c:auto val="1"/>
        <c:lblAlgn val="ctr"/>
        <c:lblOffset val="100"/>
        <c:noMultiLvlLbl val="0"/>
      </c:catAx>
      <c:valAx>
        <c:axId val="25231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77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2000</a:t>
            </a:r>
            <a:r>
              <a:rPr lang="ja-JP" sz="2800" dirty="0"/>
              <a:t>回以上リツイートされたアイコンの数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Sheet1!$B$18:$F$18</c:f>
              <c:strCache>
                <c:ptCount val="5"/>
                <c:pt idx="0">
                  <c:v>男性</c:v>
                </c:pt>
                <c:pt idx="1">
                  <c:v>女性</c:v>
                </c:pt>
                <c:pt idx="2">
                  <c:v>アニメ</c:v>
                </c:pt>
                <c:pt idx="3">
                  <c:v>風景</c:v>
                </c:pt>
                <c:pt idx="4">
                  <c:v>文字</c:v>
                </c:pt>
              </c:strCache>
            </c:str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39</c:v>
                </c:pt>
                <c:pt idx="1">
                  <c:v>21</c:v>
                </c:pt>
                <c:pt idx="2">
                  <c:v>12</c:v>
                </c:pt>
                <c:pt idx="3">
                  <c:v>13</c:v>
                </c:pt>
                <c:pt idx="4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319328"/>
        <c:axId val="252319888"/>
      </c:barChart>
      <c:catAx>
        <c:axId val="25231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2319888"/>
        <c:crosses val="autoZero"/>
        <c:auto val="1"/>
        <c:lblAlgn val="ctr"/>
        <c:lblOffset val="100"/>
        <c:noMultiLvlLbl val="0"/>
      </c:catAx>
      <c:valAx>
        <c:axId val="25231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231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3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C94A6-33B0-4F34-B7E3-3730D30E471C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610-5A98-4952-88FC-A418C0D4F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3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D610-5A98-4952-88FC-A418C0D4F0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6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D610-5A98-4952-88FC-A418C0D4F0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4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リツイートと呼ばれる機能があり、その数字に違い、拡散力の違いがあるのでそこに興味を持ちました。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D610-5A98-4952-88FC-A418C0D4F04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利用人数、</a:t>
            </a:r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の利用者数の推移を説明します。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D610-5A98-4952-88FC-A418C0D4F04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4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2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9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9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7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9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3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F3D0-ACE0-4400-8700-628BEC79E27B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5D2E-27A0-4105-A5EA-DE092BE0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25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5564" y="1053078"/>
            <a:ext cx="940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Twitter</a:t>
            </a:r>
            <a:r>
              <a:rPr lang="ja-JP" altLang="en-US" sz="4400" dirty="0"/>
              <a:t>におけるユーザープロフィールと拡散力の関係分析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98473" y="4950267"/>
            <a:ext cx="461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プロジェクトマネジメントコース</a:t>
            </a:r>
            <a:endParaRPr lang="en-US" altLang="ja-JP" sz="2800" dirty="0"/>
          </a:p>
          <a:p>
            <a:pPr algn="ctr"/>
            <a:r>
              <a:rPr lang="ja-JP" altLang="en-US" sz="2800" dirty="0"/>
              <a:t>矢吹研究室</a:t>
            </a:r>
            <a:endParaRPr lang="en-US" altLang="ja-JP" sz="2800" dirty="0"/>
          </a:p>
          <a:p>
            <a:pPr algn="ctr"/>
            <a:r>
              <a:rPr lang="en-US" altLang="ja-JP" sz="2800" dirty="0"/>
              <a:t>1142016</a:t>
            </a:r>
            <a:r>
              <a:rPr lang="ja-JP" altLang="en-US" sz="2800" dirty="0"/>
              <a:t>　井上乃祐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456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87368" y="253288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研究目的</a:t>
            </a:r>
          </a:p>
        </p:txBody>
      </p:sp>
    </p:spTree>
    <p:extLst>
      <p:ext uri="{BB962C8B-B14F-4D97-AF65-F5344CB8AC3E}">
        <p14:creationId xmlns:p14="http://schemas.microsoft.com/office/powerpoint/2010/main" val="8422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6716" y="464840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目的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345482" y="1881369"/>
            <a:ext cx="7616952" cy="188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dirty="0" smtClean="0"/>
              <a:t>ツイート</a:t>
            </a:r>
            <a:r>
              <a:rPr lang="ja-JP" altLang="en-US" sz="3200" dirty="0"/>
              <a:t>に含まれる情報で本質でない部分</a:t>
            </a:r>
            <a:r>
              <a:rPr lang="en-US" altLang="ja-JP" sz="3200" dirty="0"/>
              <a:t>(</a:t>
            </a:r>
            <a:r>
              <a:rPr lang="ja-JP" altLang="en-US" sz="3200" dirty="0"/>
              <a:t>アイコン</a:t>
            </a:r>
            <a:r>
              <a:rPr lang="en-US" altLang="ja-JP" sz="3200" dirty="0"/>
              <a:t>)</a:t>
            </a:r>
            <a:r>
              <a:rPr lang="ja-JP" altLang="en-US" sz="3200" dirty="0"/>
              <a:t>が拡散力に与える影響を調べる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46" y="4449265"/>
            <a:ext cx="5532599" cy="214140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229946" y="3355942"/>
            <a:ext cx="220264" cy="120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05469" y="2743200"/>
            <a:ext cx="492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研究手法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6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82815" y="1175653"/>
            <a:ext cx="5177353" cy="1604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 smtClean="0"/>
              <a:t>①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を使用し、リツイートされたツイートをランダムで集める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6415613" y="1175653"/>
            <a:ext cx="5463761" cy="1604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②①で集めたツイートのアイコンを画像認識サービス</a:t>
            </a:r>
            <a:r>
              <a:rPr kumimoji="1" lang="en-US" altLang="ja-JP" sz="2800" dirty="0" smtClean="0"/>
              <a:t>(</a:t>
            </a:r>
            <a:r>
              <a:rPr kumimoji="1" lang="en-US" altLang="ja-JP" sz="2800" dirty="0" err="1" smtClean="0"/>
              <a:t>Mathmatica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を使い分類する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6282036" y="4379324"/>
            <a:ext cx="5818839" cy="16762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③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度だけリツイートされたアイコンと、</a:t>
            </a:r>
            <a:r>
              <a:rPr kumimoji="1" lang="en-US" altLang="ja-JP" sz="2800" dirty="0" smtClean="0"/>
              <a:t>2000</a:t>
            </a:r>
            <a:r>
              <a:rPr kumimoji="1" lang="ja-JP" altLang="en-US" sz="2800" dirty="0" smtClean="0"/>
              <a:t>回以上リツイートされたアイコンを見比べる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>
            <a:off x="5593745" y="1679505"/>
            <a:ext cx="688291" cy="5971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十字形 8"/>
          <p:cNvSpPr/>
          <p:nvPr/>
        </p:nvSpPr>
        <p:spPr>
          <a:xfrm rot="2744710">
            <a:off x="8156726" y="-141692"/>
            <a:ext cx="1359405" cy="1359405"/>
          </a:xfrm>
          <a:prstGeom prst="plus">
            <a:avLst>
              <a:gd name="adj" fmla="val 40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2815" y="4642015"/>
            <a:ext cx="4100649" cy="14135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②画像を自分の設定したタグで分類する</a:t>
            </a:r>
            <a:endParaRPr kumimoji="1" lang="ja-JP" altLang="en-US" sz="28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1636583" y="3345019"/>
            <a:ext cx="1232549" cy="6158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4803374" y="4890870"/>
            <a:ext cx="1313588" cy="6531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7862" y="245622"/>
            <a:ext cx="1942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手法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62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5" y="972088"/>
            <a:ext cx="2304466" cy="230446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70860" y="1770378"/>
            <a:ext cx="261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burka</a:t>
            </a:r>
            <a:endParaRPr kumimoji="1" lang="ja-JP" altLang="en-US" sz="4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5" y="3491627"/>
            <a:ext cx="2312021" cy="231202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06227" y="3994058"/>
            <a:ext cx="421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→</a:t>
            </a:r>
            <a:r>
              <a:rPr kumimoji="1" lang="en-US" altLang="ja-JP" sz="4000" dirty="0" smtClean="0"/>
              <a:t>Oxygen mask</a:t>
            </a:r>
            <a:endParaRPr kumimoji="1" lang="ja-JP" altLang="en-US" sz="4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66" y="1282596"/>
            <a:ext cx="2852971" cy="189852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54" y="3491627"/>
            <a:ext cx="1962261" cy="196226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489832" y="49129"/>
            <a:ext cx="21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アイコン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40014" y="119272"/>
            <a:ext cx="236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画像認識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25866" y="264202"/>
            <a:ext cx="2978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実際のもの</a:t>
            </a:r>
            <a:endParaRPr kumimoji="1" lang="ja-JP" altLang="en-US" sz="4000" dirty="0"/>
          </a:p>
        </p:txBody>
      </p:sp>
      <p:sp>
        <p:nvSpPr>
          <p:cNvPr id="14" name="角丸四角形 13"/>
          <p:cNvSpPr/>
          <p:nvPr/>
        </p:nvSpPr>
        <p:spPr>
          <a:xfrm>
            <a:off x="4005207" y="5458497"/>
            <a:ext cx="4143876" cy="11783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正解</a:t>
            </a:r>
            <a:r>
              <a:rPr lang="ja-JP" altLang="en-US" sz="4000" dirty="0"/>
              <a:t>率</a:t>
            </a:r>
            <a:r>
              <a:rPr lang="ja-JP" altLang="en-US" sz="4000" dirty="0" smtClean="0"/>
              <a:t>は</a:t>
            </a:r>
            <a:r>
              <a:rPr lang="en-US" altLang="ja-JP" sz="4000" dirty="0" smtClean="0"/>
              <a:t>53.7</a:t>
            </a:r>
            <a:r>
              <a:rPr lang="ja-JP" altLang="en-US" sz="4000" dirty="0" smtClean="0"/>
              <a:t>％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9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9749" y="432087"/>
            <a:ext cx="931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２０</a:t>
            </a:r>
            <a:r>
              <a:rPr lang="ja-JP" altLang="en-US" sz="3200" dirty="0"/>
              <a:t>０</a:t>
            </a:r>
            <a:r>
              <a:rPr kumimoji="1" lang="ja-JP" altLang="en-US" sz="3200" dirty="0" smtClean="0"/>
              <a:t>個データを集め、それを</a:t>
            </a:r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種類のタグ付けした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556182" y="1897691"/>
            <a:ext cx="4967926" cy="415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・</a:t>
            </a:r>
            <a:r>
              <a:rPr lang="ja-JP" altLang="en-US" sz="3200" dirty="0">
                <a:solidFill>
                  <a:schemeClr val="tx1"/>
                </a:solidFill>
              </a:rPr>
              <a:t>若い男性、</a:t>
            </a:r>
            <a:r>
              <a:rPr lang="ja-JP" altLang="en-US" sz="3200" dirty="0" smtClean="0">
                <a:solidFill>
                  <a:schemeClr val="tx1"/>
                </a:solidFill>
              </a:rPr>
              <a:t>女性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・</a:t>
            </a:r>
            <a:r>
              <a:rPr lang="ja-JP" altLang="en-US" sz="3200" dirty="0">
                <a:solidFill>
                  <a:schemeClr val="tx1"/>
                </a:solidFill>
              </a:rPr>
              <a:t>中年の男性、女性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・年配の男性、</a:t>
            </a:r>
            <a:r>
              <a:rPr lang="ja-JP" altLang="en-US" sz="3200" dirty="0" smtClean="0">
                <a:solidFill>
                  <a:schemeClr val="tx1"/>
                </a:solidFill>
              </a:rPr>
              <a:t>女性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・</a:t>
            </a:r>
            <a:r>
              <a:rPr lang="ja-JP" altLang="en-US" sz="3200" dirty="0">
                <a:solidFill>
                  <a:schemeClr val="tx1"/>
                </a:solidFill>
              </a:rPr>
              <a:t>子供の男の子、女の子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・アニメ（男、女</a:t>
            </a:r>
            <a:r>
              <a:rPr lang="ja-JP" altLang="en-US" sz="3200" dirty="0" smtClean="0">
                <a:solidFill>
                  <a:schemeClr val="tx1"/>
                </a:solidFill>
              </a:rPr>
              <a:t>）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・</a:t>
            </a:r>
            <a:r>
              <a:rPr lang="ja-JP" altLang="en-US" sz="3200" dirty="0">
                <a:solidFill>
                  <a:schemeClr val="tx1"/>
                </a:solidFill>
              </a:rPr>
              <a:t>男複数、女複数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・ロゴ、</a:t>
            </a:r>
            <a:r>
              <a:rPr lang="ja-JP" altLang="en-US" sz="3200" dirty="0" smtClean="0">
                <a:solidFill>
                  <a:schemeClr val="tx1"/>
                </a:solidFill>
              </a:rPr>
              <a:t>マーク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・文字　　　　　　　　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etc</a:t>
            </a:r>
            <a:r>
              <a:rPr lang="en-US" altLang="ja-JP" sz="3200" dirty="0" smtClean="0">
                <a:solidFill>
                  <a:schemeClr val="tx1"/>
                </a:solidFill>
              </a:rPr>
              <a:t>…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15" y="1983982"/>
            <a:ext cx="5797485" cy="39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5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07902" y="2799184"/>
            <a:ext cx="4833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結果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99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441515"/>
              </p:ext>
            </p:extLst>
          </p:nvPr>
        </p:nvGraphicFramePr>
        <p:xfrm>
          <a:off x="1054367" y="527901"/>
          <a:ext cx="10257798" cy="642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20133" y="204735"/>
            <a:ext cx="22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結果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29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36970"/>
              </p:ext>
            </p:extLst>
          </p:nvPr>
        </p:nvGraphicFramePr>
        <p:xfrm>
          <a:off x="1095080" y="754143"/>
          <a:ext cx="9962561" cy="572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0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463749"/>
              </p:ext>
            </p:extLst>
          </p:nvPr>
        </p:nvGraphicFramePr>
        <p:xfrm>
          <a:off x="991385" y="603316"/>
          <a:ext cx="10188804" cy="616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1241" y="2529828"/>
            <a:ext cx="3976396" cy="1325563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9813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77141"/>
              </p:ext>
            </p:extLst>
          </p:nvPr>
        </p:nvGraphicFramePr>
        <p:xfrm>
          <a:off x="1651259" y="550025"/>
          <a:ext cx="8920419" cy="572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65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69159" y="2911151"/>
            <a:ext cx="257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考察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42544" y="227948"/>
            <a:ext cx="148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考察</a:t>
            </a:r>
            <a:endParaRPr lang="en-US" altLang="ja-JP" sz="4000" dirty="0"/>
          </a:p>
        </p:txBody>
      </p:sp>
      <p:sp>
        <p:nvSpPr>
          <p:cNvPr id="5" name="角丸四角形 4"/>
          <p:cNvSpPr/>
          <p:nvPr/>
        </p:nvSpPr>
        <p:spPr>
          <a:xfrm>
            <a:off x="394763" y="2091808"/>
            <a:ext cx="4761699" cy="15099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dirty="0"/>
              <a:t>アイコン</a:t>
            </a:r>
            <a:r>
              <a:rPr lang="ja-JP" altLang="en-US" sz="3200" dirty="0" smtClean="0"/>
              <a:t>の違いでリツイート</a:t>
            </a:r>
            <a:r>
              <a:rPr lang="ja-JP" altLang="en-US" sz="3200" dirty="0"/>
              <a:t>数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影響が</a:t>
            </a:r>
            <a:r>
              <a:rPr lang="ja-JP" altLang="en-US" sz="3200" dirty="0" smtClean="0"/>
              <a:t>出ていた</a:t>
            </a:r>
            <a:endParaRPr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394763" y="4802909"/>
            <a:ext cx="4943856" cy="979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dirty="0" smtClean="0"/>
              <a:t>若い男性の拡散力</a:t>
            </a:r>
            <a:r>
              <a:rPr lang="ja-JP" altLang="en-US" sz="3200" dirty="0"/>
              <a:t>が高い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6871004" y="4381598"/>
            <a:ext cx="5080858" cy="2285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/>
              <a:t>流行</a:t>
            </a:r>
            <a:r>
              <a:rPr lang="ja-JP" altLang="en-US" sz="3200" dirty="0"/>
              <a:t>、トレンドに追いつき、すぐにツイートするため、話題になりやすく、リツイートされやすいのではないか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084956" y="2091808"/>
            <a:ext cx="4652954" cy="15099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/>
              <a:t>アイコン</a:t>
            </a:r>
            <a:r>
              <a:rPr lang="ja-JP" altLang="en-US" sz="3200" dirty="0" smtClean="0"/>
              <a:t>はリツイート</a:t>
            </a:r>
            <a:r>
              <a:rPr lang="ja-JP" altLang="en-US" sz="3200" dirty="0"/>
              <a:t>数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影響があると</a:t>
            </a:r>
            <a:r>
              <a:rPr lang="ja-JP" altLang="en-US" sz="3200" dirty="0" smtClean="0"/>
              <a:t>考えた</a:t>
            </a:r>
            <a:endParaRPr lang="ja-JP" altLang="en-US" sz="3200" dirty="0"/>
          </a:p>
        </p:txBody>
      </p:sp>
      <p:sp>
        <p:nvSpPr>
          <p:cNvPr id="12" name="右矢印 11"/>
          <p:cNvSpPr/>
          <p:nvPr/>
        </p:nvSpPr>
        <p:spPr>
          <a:xfrm>
            <a:off x="5420412" y="2592371"/>
            <a:ext cx="1282046" cy="49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5479686" y="5015060"/>
            <a:ext cx="1115076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6301" y="42333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まとめ</a:t>
            </a:r>
            <a:endParaRPr kumimoji="1" lang="ja-JP" altLang="en-US" sz="4000" dirty="0"/>
          </a:p>
        </p:txBody>
      </p:sp>
      <p:sp>
        <p:nvSpPr>
          <p:cNvPr id="5" name="角丸四角形 4"/>
          <p:cNvSpPr/>
          <p:nvPr/>
        </p:nvSpPr>
        <p:spPr>
          <a:xfrm>
            <a:off x="881496" y="1432874"/>
            <a:ext cx="10463752" cy="4992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Twitter</a:t>
            </a:r>
            <a:r>
              <a:rPr lang="ja-JP" altLang="en-US" sz="3600" dirty="0" smtClean="0"/>
              <a:t>のリツイート数の違いに興味を持った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・</a:t>
            </a:r>
            <a:r>
              <a:rPr lang="ja-JP" altLang="en-US" sz="3600" dirty="0"/>
              <a:t>アイコンが影響しているのではないかと</a:t>
            </a:r>
            <a:r>
              <a:rPr lang="ja-JP" altLang="en-US" sz="3600" dirty="0" smtClean="0"/>
              <a:t>考えた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・</a:t>
            </a:r>
            <a:r>
              <a:rPr lang="ja-JP" altLang="en-US" sz="3600" dirty="0"/>
              <a:t>リツイートされたデータを</a:t>
            </a:r>
            <a:r>
              <a:rPr lang="ja-JP" altLang="en-US" sz="3600" dirty="0" smtClean="0"/>
              <a:t>集めた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・</a:t>
            </a:r>
            <a:r>
              <a:rPr lang="ja-JP" altLang="en-US" sz="3600" dirty="0"/>
              <a:t>男性アイコンのほうがリツイートされる回数が多いことが</a:t>
            </a:r>
            <a:r>
              <a:rPr lang="ja-JP" altLang="en-US" sz="3600" dirty="0" smtClean="0"/>
              <a:t>わかった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11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573932" y="4443158"/>
            <a:ext cx="11208368" cy="1694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ツイート内容以外の部分が影響しているのではないか？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990295" y="721816"/>
            <a:ext cx="10169117" cy="1725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ツイート内容が似ていても、リツイートされた回数に違いがある</a:t>
            </a:r>
            <a:endParaRPr lang="ja-JP" altLang="en-US" sz="3600" dirty="0"/>
          </a:p>
        </p:txBody>
      </p:sp>
      <p:sp>
        <p:nvSpPr>
          <p:cNvPr id="13" name="下矢印 12"/>
          <p:cNvSpPr/>
          <p:nvPr/>
        </p:nvSpPr>
        <p:spPr>
          <a:xfrm>
            <a:off x="5233481" y="3103123"/>
            <a:ext cx="1057128" cy="8657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9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55648" y="569741"/>
            <a:ext cx="38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Twitter</a:t>
            </a:r>
            <a:r>
              <a:rPr lang="ja-JP" altLang="en-US" sz="3600" dirty="0"/>
              <a:t>について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1550" y="2246919"/>
            <a:ext cx="764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140</a:t>
            </a:r>
            <a:r>
              <a:rPr lang="ja-JP" altLang="en-US" sz="3600" dirty="0"/>
              <a:t>字以内の短い投稿</a:t>
            </a:r>
            <a:r>
              <a:rPr lang="en-US" altLang="ja-JP" sz="3600" dirty="0"/>
              <a:t>(</a:t>
            </a:r>
            <a:r>
              <a:rPr lang="ja-JP" altLang="en-US" sz="3600" dirty="0"/>
              <a:t>ツイート</a:t>
            </a:r>
            <a:r>
              <a:rPr lang="en-US" altLang="ja-JP" sz="3600" dirty="0"/>
              <a:t>)</a:t>
            </a:r>
            <a:r>
              <a:rPr lang="ja-JP" altLang="en-US" sz="3600" dirty="0"/>
              <a:t>を入力して，共有</a:t>
            </a:r>
            <a:r>
              <a:rPr lang="ja-JP" altLang="en-US" sz="3600" dirty="0" smtClean="0"/>
              <a:t>する</a:t>
            </a:r>
            <a:r>
              <a:rPr lang="en-US" altLang="ja-JP" sz="3600" dirty="0" smtClean="0"/>
              <a:t>SNS</a:t>
            </a:r>
            <a:r>
              <a:rPr lang="ja-JP" altLang="en-US" sz="3600" dirty="0" smtClean="0"/>
              <a:t>サービス</a:t>
            </a:r>
            <a:endParaRPr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436" y="4478095"/>
            <a:ext cx="700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・１ヶ月あたりのアクティブユーザー数が全世界で２億４１００万人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02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258768" y="1668544"/>
            <a:ext cx="3153747" cy="45346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・あいさつ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・愚痴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ポエム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・政治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・日記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・ニュース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>
                <a:solidFill>
                  <a:schemeClr val="tx1"/>
                </a:solidFill>
              </a:rPr>
              <a:t> </a:t>
            </a:r>
            <a:r>
              <a:rPr lang="en-US" altLang="ja-JP" sz="3600" dirty="0" smtClean="0">
                <a:solidFill>
                  <a:schemeClr val="tx1"/>
                </a:solidFill>
              </a:rPr>
              <a:t>         </a:t>
            </a:r>
            <a:r>
              <a:rPr lang="en-US" altLang="ja-JP" sz="3600" dirty="0" err="1" smtClean="0">
                <a:solidFill>
                  <a:schemeClr val="tx1"/>
                </a:solidFill>
              </a:rPr>
              <a:t>etc</a:t>
            </a:r>
            <a:r>
              <a:rPr lang="en-US" altLang="ja-JP" sz="3600" dirty="0" smtClean="0">
                <a:solidFill>
                  <a:schemeClr val="tx1"/>
                </a:solidFill>
              </a:rPr>
              <a:t>…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0222" y="763570"/>
            <a:ext cx="390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ツイートの内容</a:t>
            </a:r>
            <a:endParaRPr kumimoji="1" lang="ja-JP" altLang="en-US" sz="3200" dirty="0"/>
          </a:p>
        </p:txBody>
      </p:sp>
      <p:sp>
        <p:nvSpPr>
          <p:cNvPr id="7" name="円/楕円 6"/>
          <p:cNvSpPr/>
          <p:nvPr/>
        </p:nvSpPr>
        <p:spPr>
          <a:xfrm>
            <a:off x="7318312" y="1668545"/>
            <a:ext cx="3153747" cy="45346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・有名人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・一般人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</a:t>
            </a:r>
            <a:r>
              <a:rPr lang="ja-JP" altLang="en-US" sz="3200" dirty="0">
                <a:solidFill>
                  <a:schemeClr val="tx1"/>
                </a:solidFill>
              </a:rPr>
              <a:t>政治家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・企業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</a:t>
            </a:r>
            <a:r>
              <a:rPr lang="en-US" altLang="ja-JP" sz="3600" dirty="0" smtClean="0">
                <a:solidFill>
                  <a:schemeClr val="tx1"/>
                </a:solidFill>
              </a:rPr>
              <a:t>TV</a:t>
            </a:r>
            <a:r>
              <a:rPr lang="ja-JP" altLang="en-US" sz="3600" dirty="0" smtClean="0">
                <a:solidFill>
                  <a:schemeClr val="tx1"/>
                </a:solidFill>
              </a:rPr>
              <a:t>業界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　　  </a:t>
            </a:r>
            <a:r>
              <a:rPr lang="en-US" altLang="ja-JP" sz="3600" dirty="0" err="1" smtClean="0">
                <a:solidFill>
                  <a:schemeClr val="tx1"/>
                </a:solidFill>
              </a:rPr>
              <a:t>etc</a:t>
            </a:r>
            <a:r>
              <a:rPr lang="en-US" altLang="ja-JP" sz="3600" dirty="0" smtClean="0">
                <a:solidFill>
                  <a:schemeClr val="tx1"/>
                </a:solidFill>
              </a:rPr>
              <a:t>…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2230" y="763570"/>
            <a:ext cx="25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利用者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496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684264" y="1499616"/>
            <a:ext cx="3145536" cy="361188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020824" y="1271016"/>
            <a:ext cx="1014984" cy="1014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114471" y="3319474"/>
            <a:ext cx="1024128" cy="1024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932688" y="4023360"/>
            <a:ext cx="1088136" cy="108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894076" y="4544568"/>
            <a:ext cx="1133856" cy="1133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4514734">
            <a:off x="2043394" y="3228766"/>
            <a:ext cx="2048507" cy="3562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6519309">
            <a:off x="1156729" y="2938129"/>
            <a:ext cx="1629307" cy="3562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7728" y="280731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 rot="2734433">
            <a:off x="2654518" y="2630405"/>
            <a:ext cx="1665385" cy="3538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706950" y="2611309"/>
            <a:ext cx="914502" cy="914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Ｘ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1008" y="277345"/>
            <a:ext cx="351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フォローの関係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96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7199" y="1950006"/>
            <a:ext cx="3778229" cy="36298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487199" y="2860306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87199" y="3686583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87199" y="4644559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台形 11"/>
          <p:cNvSpPr/>
          <p:nvPr/>
        </p:nvSpPr>
        <p:spPr>
          <a:xfrm>
            <a:off x="702211" y="2344529"/>
            <a:ext cx="478742" cy="400239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30208" y="1984625"/>
            <a:ext cx="426378" cy="439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Ｂ</a:t>
            </a:r>
          </a:p>
        </p:txBody>
      </p:sp>
      <p:sp>
        <p:nvSpPr>
          <p:cNvPr id="16" name="台形 15"/>
          <p:cNvSpPr/>
          <p:nvPr/>
        </p:nvSpPr>
        <p:spPr>
          <a:xfrm>
            <a:off x="698224" y="3293278"/>
            <a:ext cx="456579" cy="38171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721383" y="4149472"/>
            <a:ext cx="468640" cy="42422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727692" y="5081930"/>
            <a:ext cx="422865" cy="353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02211" y="2913690"/>
            <a:ext cx="457604" cy="472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694174" y="3761615"/>
            <a:ext cx="486779" cy="501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698224" y="4700924"/>
            <a:ext cx="466013" cy="48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68601" y="2178353"/>
            <a:ext cx="197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こんにちは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12142" y="4909153"/>
            <a:ext cx="21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おはようございます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68011" y="3971083"/>
            <a:ext cx="21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眠い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03031" y="3108612"/>
            <a:ext cx="109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ヘロー</a:t>
            </a:r>
            <a:endParaRPr lang="en-US" altLang="ja-JP" dirty="0"/>
          </a:p>
        </p:txBody>
      </p:sp>
      <p:sp>
        <p:nvSpPr>
          <p:cNvPr id="26" name="正方形/長方形 25"/>
          <p:cNvSpPr/>
          <p:nvPr/>
        </p:nvSpPr>
        <p:spPr>
          <a:xfrm>
            <a:off x="622158" y="1041979"/>
            <a:ext cx="3643270" cy="64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dirty="0"/>
              <a:t>A</a:t>
            </a:r>
            <a:r>
              <a:rPr lang="ja-JP" altLang="en-US" sz="3200" dirty="0" err="1"/>
              <a:t>さんの</a:t>
            </a:r>
            <a:r>
              <a:rPr lang="ja-JP" altLang="en-US" sz="3200" dirty="0"/>
              <a:t>タイムライン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59480" y="310968"/>
            <a:ext cx="358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タイム</a:t>
            </a:r>
            <a:r>
              <a:rPr lang="ja-JP" altLang="en-US" sz="3200" dirty="0"/>
              <a:t>ライン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説明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7162947" y="1950006"/>
            <a:ext cx="3778229" cy="476187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162947" y="2860306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162947" y="3686583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7162947" y="4644559"/>
            <a:ext cx="37782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台形 51"/>
          <p:cNvSpPr/>
          <p:nvPr/>
        </p:nvSpPr>
        <p:spPr>
          <a:xfrm>
            <a:off x="7377959" y="2344529"/>
            <a:ext cx="478742" cy="400239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7405956" y="1984625"/>
            <a:ext cx="426378" cy="439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Ｂ</a:t>
            </a:r>
          </a:p>
        </p:txBody>
      </p:sp>
      <p:sp>
        <p:nvSpPr>
          <p:cNvPr id="54" name="台形 53"/>
          <p:cNvSpPr/>
          <p:nvPr/>
        </p:nvSpPr>
        <p:spPr>
          <a:xfrm>
            <a:off x="7373972" y="3293278"/>
            <a:ext cx="456579" cy="38171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5" name="台形 54"/>
          <p:cNvSpPr/>
          <p:nvPr/>
        </p:nvSpPr>
        <p:spPr>
          <a:xfrm>
            <a:off x="7397131" y="4149472"/>
            <a:ext cx="468640" cy="42422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6" name="台形 55"/>
          <p:cNvSpPr/>
          <p:nvPr/>
        </p:nvSpPr>
        <p:spPr>
          <a:xfrm>
            <a:off x="7365662" y="6217031"/>
            <a:ext cx="422865" cy="353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377959" y="2913690"/>
            <a:ext cx="457604" cy="472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7369922" y="3761615"/>
            <a:ext cx="486779" cy="501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</a:p>
        </p:txBody>
      </p:sp>
      <p:sp>
        <p:nvSpPr>
          <p:cNvPr id="59" name="円/楕円 58"/>
          <p:cNvSpPr/>
          <p:nvPr/>
        </p:nvSpPr>
        <p:spPr>
          <a:xfrm>
            <a:off x="7354338" y="5905910"/>
            <a:ext cx="466013" cy="48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644349" y="2178353"/>
            <a:ext cx="197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こんにちは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269001" y="6032365"/>
            <a:ext cx="21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おはようございます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43759" y="3971083"/>
            <a:ext cx="21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眠い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78779" y="3108612"/>
            <a:ext cx="109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ヘロー</a:t>
            </a:r>
            <a:endParaRPr lang="en-US" altLang="ja-JP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7162947" y="5722070"/>
            <a:ext cx="378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台形 66"/>
          <p:cNvSpPr/>
          <p:nvPr/>
        </p:nvSpPr>
        <p:spPr>
          <a:xfrm>
            <a:off x="7461796" y="5139327"/>
            <a:ext cx="371791" cy="403427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16736" y="4734883"/>
            <a:ext cx="441595" cy="441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3551" y="4937065"/>
            <a:ext cx="22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おはようございま</a:t>
            </a:r>
            <a:r>
              <a:rPr lang="ja-JP" altLang="en-US" dirty="0"/>
              <a:t>す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162947" y="970961"/>
            <a:ext cx="3789553" cy="73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リツイートされた場合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87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3963" y="448146"/>
            <a:ext cx="273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リツイートとは</a:t>
            </a:r>
          </a:p>
        </p:txBody>
      </p:sp>
      <p:sp>
        <p:nvSpPr>
          <p:cNvPr id="5" name="円/楕円 4"/>
          <p:cNvSpPr/>
          <p:nvPr/>
        </p:nvSpPr>
        <p:spPr>
          <a:xfrm>
            <a:off x="839755" y="1530220"/>
            <a:ext cx="1007707" cy="1007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Ｘ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71611" y="1332451"/>
            <a:ext cx="3657600" cy="1511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030584" y="1475076"/>
            <a:ext cx="523261" cy="5232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Ｘ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53844" y="1430173"/>
            <a:ext cx="10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ＸＸＸ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16708" y="1684328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＠ＸＸＸＸ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93540" y="2062861"/>
            <a:ext cx="231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おはようございます</a:t>
            </a:r>
            <a:endParaRPr lang="en-US" altLang="ja-JP" sz="2000" dirty="0"/>
          </a:p>
        </p:txBody>
      </p:sp>
      <p:sp>
        <p:nvSpPr>
          <p:cNvPr id="14" name="円/楕円 13"/>
          <p:cNvSpPr/>
          <p:nvPr/>
        </p:nvSpPr>
        <p:spPr>
          <a:xfrm>
            <a:off x="790210" y="4562856"/>
            <a:ext cx="1106797" cy="11067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Ａ</a:t>
            </a:r>
          </a:p>
        </p:txBody>
      </p:sp>
      <p:sp>
        <p:nvSpPr>
          <p:cNvPr id="32" name="下矢印 31"/>
          <p:cNvSpPr/>
          <p:nvPr/>
        </p:nvSpPr>
        <p:spPr>
          <a:xfrm>
            <a:off x="1418257" y="2790692"/>
            <a:ext cx="342527" cy="162763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844889" y="2790692"/>
            <a:ext cx="342527" cy="16276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72325" y="3389752"/>
            <a:ext cx="135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92D050"/>
                </a:solidFill>
              </a:rPr>
              <a:t>ツイート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-43809" y="3419842"/>
            <a:ext cx="10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フォロー</a:t>
            </a:r>
          </a:p>
        </p:txBody>
      </p:sp>
      <p:sp>
        <p:nvSpPr>
          <p:cNvPr id="37" name="円/楕円 36"/>
          <p:cNvSpPr/>
          <p:nvPr/>
        </p:nvSpPr>
        <p:spPr>
          <a:xfrm>
            <a:off x="3292217" y="3604511"/>
            <a:ext cx="688660" cy="688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292217" y="4562859"/>
            <a:ext cx="688660" cy="688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3292217" y="5521207"/>
            <a:ext cx="688660" cy="688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3191069" y="3419845"/>
            <a:ext cx="878011" cy="3438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>
            <a:off x="2144550" y="4562859"/>
            <a:ext cx="798980" cy="303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15904" y="4194826"/>
            <a:ext cx="13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リツイート</a:t>
            </a:r>
          </a:p>
        </p:txBody>
      </p:sp>
      <p:sp>
        <p:nvSpPr>
          <p:cNvPr id="53" name="右矢印 52"/>
          <p:cNvSpPr/>
          <p:nvPr/>
        </p:nvSpPr>
        <p:spPr>
          <a:xfrm rot="10800000">
            <a:off x="2144550" y="5314205"/>
            <a:ext cx="798980" cy="3035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2283" y="5696214"/>
            <a:ext cx="10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フォロー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069080" y="3419843"/>
            <a:ext cx="2194560" cy="3447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57" name="直線コネクタ 56"/>
          <p:cNvCxnSpPr/>
          <p:nvPr/>
        </p:nvCxnSpPr>
        <p:spPr>
          <a:xfrm>
            <a:off x="4069080" y="4232524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55" idx="1"/>
            <a:endCxn id="55" idx="3"/>
          </p:cNvCxnSpPr>
          <p:nvPr/>
        </p:nvCxnSpPr>
        <p:spPr>
          <a:xfrm>
            <a:off x="4069080" y="5143487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069080" y="6001547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4206053" y="3555855"/>
            <a:ext cx="329371" cy="3293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43823" y="3446705"/>
            <a:ext cx="101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～～～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472723" y="3639561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＠～～～～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33209" y="3908571"/>
            <a:ext cx="21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□□□□□□□□</a:t>
            </a:r>
          </a:p>
        </p:txBody>
      </p:sp>
      <p:sp>
        <p:nvSpPr>
          <p:cNvPr id="67" name="円/楕円 66"/>
          <p:cNvSpPr/>
          <p:nvPr/>
        </p:nvSpPr>
        <p:spPr>
          <a:xfrm>
            <a:off x="4152355" y="4318675"/>
            <a:ext cx="393659" cy="393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Ｘ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43823" y="4211956"/>
            <a:ext cx="79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ＸＸＸ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22737" y="4410743"/>
            <a:ext cx="116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＠ＸＸＸＸ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88466" y="4723397"/>
            <a:ext cx="23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おはようございます</a:t>
            </a:r>
          </a:p>
        </p:txBody>
      </p:sp>
      <p:sp>
        <p:nvSpPr>
          <p:cNvPr id="72" name="円/楕円 71"/>
          <p:cNvSpPr/>
          <p:nvPr/>
        </p:nvSpPr>
        <p:spPr>
          <a:xfrm>
            <a:off x="4180207" y="5272605"/>
            <a:ext cx="329371" cy="32937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4183753" y="6104968"/>
            <a:ext cx="329371" cy="32937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05752" y="6016897"/>
            <a:ext cx="101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～～～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509577" y="5169189"/>
            <a:ext cx="101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～～～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449396" y="6179974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＠～～～～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449396" y="5323871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＠～～～～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10207" y="6446346"/>
            <a:ext cx="21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□□□□□□□□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88467" y="5574641"/>
            <a:ext cx="21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□□□□□□□□</a:t>
            </a:r>
          </a:p>
        </p:txBody>
      </p:sp>
      <p:sp>
        <p:nvSpPr>
          <p:cNvPr id="81" name="四角形吹き出し 80"/>
          <p:cNvSpPr/>
          <p:nvPr/>
        </p:nvSpPr>
        <p:spPr>
          <a:xfrm>
            <a:off x="7335029" y="3759089"/>
            <a:ext cx="3566907" cy="1748655"/>
          </a:xfrm>
          <a:prstGeom prst="wedgeRectCallout">
            <a:avLst>
              <a:gd name="adj1" fmla="val -79866"/>
              <a:gd name="adj2" fmla="val -96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7743414" y="4401687"/>
            <a:ext cx="523261" cy="5232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Ｘ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214799" y="4555615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＠ＸＸＸＸ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234207" y="4357232"/>
            <a:ext cx="10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ＸＸＸ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689909" y="4969404"/>
            <a:ext cx="231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おはようございます</a:t>
            </a:r>
            <a:endParaRPr lang="en-US" altLang="ja-JP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936346" y="4032353"/>
            <a:ext cx="331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Ａさんがリツイート</a:t>
            </a:r>
          </a:p>
        </p:txBody>
      </p:sp>
      <p:sp>
        <p:nvSpPr>
          <p:cNvPr id="87" name="正方形/長方形 86"/>
          <p:cNvSpPr/>
          <p:nvPr/>
        </p:nvSpPr>
        <p:spPr>
          <a:xfrm>
            <a:off x="7743417" y="2859377"/>
            <a:ext cx="2549745" cy="899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/>
              <a:t>フォローしていない人のツイートが表示される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191069" y="3108960"/>
            <a:ext cx="3072571" cy="310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r>
              <a:rPr lang="ja-JP" altLang="en-US" dirty="0" err="1"/>
              <a:t>、</a:t>
            </a:r>
            <a:r>
              <a:rPr lang="en-US" altLang="ja-JP" dirty="0"/>
              <a:t>C</a:t>
            </a:r>
            <a:r>
              <a:rPr lang="ja-JP" altLang="en-US" dirty="0" err="1"/>
              <a:t>、</a:t>
            </a:r>
            <a:r>
              <a:rPr lang="en-US" altLang="ja-JP" dirty="0"/>
              <a:t>D</a:t>
            </a:r>
            <a:r>
              <a:rPr lang="ja-JP" altLang="en-US" dirty="0" err="1"/>
              <a:t>さんの</a:t>
            </a:r>
            <a:r>
              <a:rPr lang="ja-JP" altLang="en-US" dirty="0"/>
              <a:t>タイムライン</a:t>
            </a:r>
          </a:p>
        </p:txBody>
      </p:sp>
    </p:spTree>
    <p:extLst>
      <p:ext uri="{BB962C8B-B14F-4D97-AF65-F5344CB8AC3E}">
        <p14:creationId xmlns:p14="http://schemas.microsoft.com/office/powerpoint/2010/main" val="24657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1" y="474154"/>
            <a:ext cx="5608807" cy="22023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1" y="4184702"/>
            <a:ext cx="5593565" cy="1585097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5794073" y="5325821"/>
            <a:ext cx="2238298" cy="11519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114586" y="2237621"/>
            <a:ext cx="2100926" cy="109937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97337" y="3005827"/>
            <a:ext cx="2989555" cy="117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dirty="0"/>
              <a:t>リツイートされた回数が違う</a:t>
            </a:r>
          </a:p>
        </p:txBody>
      </p:sp>
      <p:cxnSp>
        <p:nvCxnSpPr>
          <p:cNvPr id="16" name="直線コネクタ 15"/>
          <p:cNvCxnSpPr>
            <a:stCxn id="11" idx="3"/>
            <a:endCxn id="14" idx="3"/>
          </p:cNvCxnSpPr>
          <p:nvPr/>
        </p:nvCxnSpPr>
        <p:spPr>
          <a:xfrm flipH="1">
            <a:off x="4286892" y="3175993"/>
            <a:ext cx="2135367" cy="4163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0" idx="2"/>
            <a:endCxn id="14" idx="3"/>
          </p:cNvCxnSpPr>
          <p:nvPr/>
        </p:nvCxnSpPr>
        <p:spPr>
          <a:xfrm flipH="1" flipV="1">
            <a:off x="4286892" y="3592388"/>
            <a:ext cx="1507181" cy="2309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249972" y="2544162"/>
            <a:ext cx="250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1730</a:t>
            </a:r>
            <a:r>
              <a:rPr lang="ja-JP" altLang="en-US" sz="2400" dirty="0" smtClean="0"/>
              <a:t>リツイート</a:t>
            </a:r>
            <a:endParaRPr kumimoji="1" lang="ja-JP" altLang="en-US" sz="2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935520" y="5670955"/>
            <a:ext cx="254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7462</a:t>
            </a:r>
            <a:r>
              <a:rPr kumimoji="1" lang="ja-JP" altLang="en-US" sz="2400" dirty="0" smtClean="0"/>
              <a:t>リツイート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50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4945</TotalTime>
  <Words>582</Words>
  <Application>Microsoft Office PowerPoint</Application>
  <PresentationFormat>ワイド画面</PresentationFormat>
  <Paragraphs>140</Paragraphs>
  <Slides>23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研究背景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</dc:creator>
  <cp:lastModifiedBy>inoue</cp:lastModifiedBy>
  <cp:revision>66</cp:revision>
  <dcterms:created xsi:type="dcterms:W3CDTF">2016-01-28T08:27:37Z</dcterms:created>
  <dcterms:modified xsi:type="dcterms:W3CDTF">2016-02-09T02:23:00Z</dcterms:modified>
</cp:coreProperties>
</file>