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88" y="216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3350599" y="1589050"/>
            <a:ext cx="17323308" cy="6500101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3350599" y="8168546"/>
            <a:ext cx="17323308" cy="7738216"/>
          </a:xfrm>
        </p:spPr>
        <p:txBody>
          <a:bodyPr tIns="0"/>
          <a:lstStyle>
            <a:lvl1pPr marL="88570" indent="0" algn="l">
              <a:buNone/>
              <a:defRPr sz="8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1476162" indent="0" algn="ctr">
              <a:buNone/>
            </a:lvl2pPr>
            <a:lvl3pPr marL="2952323" indent="0" algn="ctr">
              <a:buNone/>
            </a:lvl3pPr>
            <a:lvl4pPr marL="4428485" indent="0" algn="ctr">
              <a:buNone/>
            </a:lvl4pPr>
            <a:lvl5pPr marL="5904647" indent="0" algn="ctr">
              <a:buNone/>
            </a:lvl5pPr>
            <a:lvl6pPr marL="7380808" indent="0" algn="ctr">
              <a:buNone/>
            </a:lvl6pPr>
            <a:lvl7pPr marL="8856970" indent="0" algn="ctr">
              <a:buNone/>
            </a:lvl7pPr>
            <a:lvl8pPr marL="10333131" indent="0" algn="ctr">
              <a:buNone/>
            </a:lvl8pPr>
            <a:lvl9pPr marL="11809293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155130" y="6242329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2706506" y="593861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040100" y="1212610"/>
            <a:ext cx="4277360" cy="25836108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673350" y="1212614"/>
            <a:ext cx="13010303" cy="2583610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5339426" y="-238"/>
            <a:ext cx="16040100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30572" y="11481157"/>
            <a:ext cx="14970760" cy="10093325"/>
          </a:xfrm>
        </p:spPr>
        <p:txBody>
          <a:bodyPr anchor="t"/>
          <a:lstStyle>
            <a:lvl1pPr algn="l">
              <a:lnSpc>
                <a:spcPts val="14529"/>
              </a:lnSpc>
              <a:buNone/>
              <a:defRPr sz="129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30572" y="4710218"/>
            <a:ext cx="14970760" cy="6665798"/>
          </a:xfrm>
        </p:spPr>
        <p:txBody>
          <a:bodyPr anchor="b"/>
          <a:lstStyle>
            <a:lvl1pPr marL="59046" indent="0">
              <a:lnSpc>
                <a:spcPts val="7426"/>
              </a:lnSpc>
              <a:spcBef>
                <a:spcPts val="0"/>
              </a:spcBef>
              <a:buNone/>
              <a:defRPr sz="65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5346700" y="0"/>
            <a:ext cx="17822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5080818" y="12427488"/>
            <a:ext cx="491896" cy="92858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円/楕円 8"/>
          <p:cNvSpPr/>
          <p:nvPr/>
        </p:nvSpPr>
        <p:spPr>
          <a:xfrm>
            <a:off x="5632194" y="12123779"/>
            <a:ext cx="149708" cy="28261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357728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340184" y="6728883"/>
            <a:ext cx="8554720" cy="205903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22784317"/>
            <a:ext cx="19248120" cy="5046663"/>
          </a:xfrm>
        </p:spPr>
        <p:txBody>
          <a:bodyPr anchor="ctr"/>
          <a:lstStyle>
            <a:lvl1pPr algn="ctr">
              <a:defRPr sz="1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10907268" y="1449439"/>
            <a:ext cx="9410192" cy="282613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06663" indent="0" algn="l">
              <a:lnSpc>
                <a:spcPct val="100000"/>
              </a:lnSpc>
              <a:spcBef>
                <a:spcPts val="323"/>
              </a:spcBef>
              <a:buNone/>
              <a:defRPr sz="6100" b="0">
                <a:solidFill>
                  <a:schemeClr val="tx1"/>
                </a:solidFill>
              </a:defRPr>
            </a:lvl1pPr>
            <a:lvl2pPr>
              <a:buNone/>
              <a:defRPr sz="6500" b="1"/>
            </a:lvl2pPr>
            <a:lvl3pPr>
              <a:buNone/>
              <a:defRPr sz="5800" b="1"/>
            </a:lvl3pPr>
            <a:lvl4pPr>
              <a:buNone/>
              <a:defRPr sz="5200" b="1"/>
            </a:lvl4pPr>
            <a:lvl5pPr>
              <a:buNone/>
              <a:defRPr sz="52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1069340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907268" y="4279888"/>
            <a:ext cx="9410192" cy="18167985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1269499" indent="-885697">
              <a:lnSpc>
                <a:spcPct val="100000"/>
              </a:lnSpc>
              <a:spcBef>
                <a:spcPts val="2260"/>
              </a:spcBef>
              <a:defRPr sz="7700"/>
            </a:lvl1pPr>
            <a:lvl2pPr>
              <a:lnSpc>
                <a:spcPct val="100000"/>
              </a:lnSpc>
              <a:spcBef>
                <a:spcPts val="2260"/>
              </a:spcBef>
              <a:defRPr sz="6500"/>
            </a:lvl2pPr>
            <a:lvl3pPr>
              <a:lnSpc>
                <a:spcPct val="100000"/>
              </a:lnSpc>
              <a:spcBef>
                <a:spcPts val="2260"/>
              </a:spcBef>
              <a:defRPr sz="5800"/>
            </a:lvl3pPr>
            <a:lvl4pPr>
              <a:lnSpc>
                <a:spcPct val="100000"/>
              </a:lnSpc>
              <a:spcBef>
                <a:spcPts val="2260"/>
              </a:spcBef>
              <a:defRPr sz="5200"/>
            </a:lvl4pPr>
            <a:lvl5pPr>
              <a:lnSpc>
                <a:spcPct val="100000"/>
              </a:lnSpc>
              <a:spcBef>
                <a:spcPts val="2260"/>
              </a:spcBef>
              <a:defRPr sz="52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7728" y="1211199"/>
            <a:ext cx="17537176" cy="5046663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73935" y="0"/>
            <a:ext cx="19012865" cy="3027997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957135"/>
            <a:ext cx="8911167" cy="5130774"/>
          </a:xfrm>
          <a:ln>
            <a:noFill/>
          </a:ln>
        </p:spPr>
        <p:txBody>
          <a:bodyPr anchor="b"/>
          <a:lstStyle>
            <a:lvl1pPr algn="l">
              <a:lnSpc>
                <a:spcPts val="6457"/>
              </a:lnSpc>
              <a:buNone/>
              <a:defRPr sz="71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1069340" y="6212137"/>
            <a:ext cx="8911167" cy="3084072"/>
          </a:xfrm>
        </p:spPr>
        <p:txBody>
          <a:bodyPr/>
          <a:lstStyle>
            <a:lvl1pPr marL="147616" indent="0">
              <a:lnSpc>
                <a:spcPct val="100000"/>
              </a:lnSpc>
              <a:spcBef>
                <a:spcPts val="0"/>
              </a:spcBef>
              <a:buNone/>
              <a:defRPr sz="4500"/>
            </a:lvl1pPr>
            <a:lvl2pPr>
              <a:buNone/>
              <a:defRPr sz="3900"/>
            </a:lvl2pPr>
            <a:lvl3pPr>
              <a:buNone/>
              <a:defRPr sz="3200"/>
            </a:lvl3pPr>
            <a:lvl4pPr>
              <a:buNone/>
              <a:defRPr sz="2900"/>
            </a:lvl4pPr>
            <a:lvl5pPr>
              <a:buNone/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069340" y="9420439"/>
            <a:ext cx="19069897" cy="17628275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8796" y="4710219"/>
            <a:ext cx="6416040" cy="8747548"/>
          </a:xfrm>
        </p:spPr>
        <p:txBody>
          <a:bodyPr anchor="b">
            <a:noAutofit/>
          </a:bodyPr>
          <a:lstStyle>
            <a:lvl1pPr algn="l">
              <a:buNone/>
              <a:defRPr sz="68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82233" y="4710218"/>
            <a:ext cx="10693400" cy="2018665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295232" tIns="885697" rIns="295232" bIns="147616" rtlCol="0" anchor="t">
            <a:normAutofit/>
          </a:bodyPr>
          <a:lstStyle>
            <a:extLst/>
          </a:lstStyle>
          <a:p>
            <a:pPr marL="0" indent="-915220" algn="l" rtl="0" eaLnBrk="1" latinLnBrk="0" hangingPunct="1">
              <a:lnSpc>
                <a:spcPts val="9686"/>
              </a:lnSpc>
              <a:spcBef>
                <a:spcPts val="1937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10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60457" y="5046678"/>
            <a:ext cx="10336953" cy="155176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295232" tIns="885697" anchor="t"/>
          <a:lstStyle>
            <a:lvl1pPr marL="0" indent="0" algn="l" eaLnBrk="1" latinLnBrk="0" hangingPunct="1">
              <a:buNone/>
              <a:defRPr sz="10300"/>
            </a:lvl1pPr>
            <a:extLst/>
          </a:lstStyle>
          <a:p>
            <a:pPr marL="0" algn="l" eaLnBrk="1" latinLnBrk="0" hangingPunct="1"/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927896" y="4213681"/>
            <a:ext cx="1604010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11703021" y="4136171"/>
            <a:ext cx="1518463" cy="902085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60457" y="21195982"/>
            <a:ext cx="10336953" cy="3364442"/>
          </a:xfrm>
        </p:spPr>
        <p:txBody>
          <a:bodyPr anchor="ctr"/>
          <a:lstStyle>
            <a:lvl1pPr marL="0" indent="0" algn="l">
              <a:lnSpc>
                <a:spcPts val="5166"/>
              </a:lnSpc>
              <a:spcBef>
                <a:spcPts val="0"/>
              </a:spcBef>
              <a:buNone/>
              <a:defRPr sz="4500">
                <a:solidFill>
                  <a:srgbClr val="777777"/>
                </a:solidFill>
              </a:defRPr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1908362" y="-3602520"/>
            <a:ext cx="3833175" cy="7236141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円/楕円 7"/>
          <p:cNvSpPr/>
          <p:nvPr/>
        </p:nvSpPr>
        <p:spPr>
          <a:xfrm>
            <a:off x="394843" y="93173"/>
            <a:ext cx="3981236" cy="7515646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ドーナツ 10"/>
          <p:cNvSpPr/>
          <p:nvPr/>
        </p:nvSpPr>
        <p:spPr>
          <a:xfrm rot="2315675">
            <a:off x="427739" y="4658458"/>
            <a:ext cx="2632927" cy="48683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68998" y="-238"/>
            <a:ext cx="19017803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3357728" y="1212603"/>
            <a:ext cx="17537176" cy="5046663"/>
          </a:xfrm>
          <a:prstGeom prst="rect">
            <a:avLst/>
          </a:prstGeom>
        </p:spPr>
        <p:txBody>
          <a:bodyPr lIns="295232" tIns="147616" rIns="295232" bIns="147616"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3357728" y="6392439"/>
            <a:ext cx="17537176" cy="21195983"/>
          </a:xfrm>
          <a:prstGeom prst="rect">
            <a:avLst/>
          </a:prstGeom>
        </p:spPr>
        <p:txBody>
          <a:bodyPr lIns="295232" tIns="147616" rIns="295232" bIns="147616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8376497" y="27840755"/>
            <a:ext cx="4990253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7C5F46-0C4F-49B7-B018-34633777EF9A}" type="datetimeFigureOut">
              <a:rPr kumimoji="1" lang="ja-JP" altLang="en-US" smtClean="0"/>
              <a:t>2013/12/12</a:t>
            </a:fld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3366750" y="27840755"/>
            <a:ext cx="6772487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20146366" y="27840755"/>
            <a:ext cx="1069340" cy="2102776"/>
          </a:xfrm>
          <a:prstGeom prst="rect">
            <a:avLst/>
          </a:prstGeom>
        </p:spPr>
        <p:txBody>
          <a:bodyPr lIns="295232" tIns="147616" rIns="295232" bIns="147616" anchor="b"/>
          <a:lstStyle>
            <a:lvl1pPr algn="ctr" eaLnBrk="1" latinLnBrk="0" hangingPunct="1">
              <a:defRPr kumimoji="0" sz="3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2373935" y="-238"/>
            <a:ext cx="171094" cy="30280213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13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180929" indent="-915220" algn="l" rtl="0" eaLnBrk="1" latinLnBrk="0" hangingPunct="1">
        <a:lnSpc>
          <a:spcPct val="100000"/>
        </a:lnSpc>
        <a:spcBef>
          <a:spcPts val="1937"/>
        </a:spcBef>
        <a:buClr>
          <a:schemeClr val="accent1"/>
        </a:buClr>
        <a:buSzPct val="80000"/>
        <a:buFont typeface="Wingdings 2"/>
        <a:buChar char="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066626" indent="-767604" algn="l" rtl="0" eaLnBrk="1" latinLnBrk="0" hangingPunct="1">
        <a:lnSpc>
          <a:spcPct val="100000"/>
        </a:lnSpc>
        <a:spcBef>
          <a:spcPts val="1776"/>
        </a:spcBef>
        <a:buClr>
          <a:schemeClr val="accent1"/>
        </a:buClr>
        <a:buFont typeface="Verdana"/>
        <a:buChar char="◦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2863754" indent="-738081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3542788" indent="-560941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4192299" indent="-590465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4871333" indent="-590465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5550368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6199879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6878913" indent="-59046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60000"/>
                <a:satMod val="355000"/>
              </a:schemeClr>
            </a:gs>
            <a:gs pos="34000">
              <a:schemeClr val="bg2">
                <a:tint val="85000"/>
                <a:satMod val="320000"/>
              </a:schemeClr>
            </a:gs>
            <a:gs pos="100000">
              <a:schemeClr val="bg2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横巻き 1"/>
          <p:cNvSpPr/>
          <p:nvPr/>
        </p:nvSpPr>
        <p:spPr>
          <a:xfrm>
            <a:off x="2484488" y="247920"/>
            <a:ext cx="16489832" cy="2664296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91446" y="2970635"/>
            <a:ext cx="13475915" cy="906154"/>
          </a:xfrm>
          <a:prstGeom prst="rect">
            <a:avLst/>
          </a:prstGeom>
          <a:noFill/>
        </p:spPr>
        <p:txBody>
          <a:bodyPr wrap="square" lIns="165872" tIns="82935" rIns="165872" bIns="82935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PM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コース　矢吹研究室　</a:t>
            </a:r>
            <a:r>
              <a:rPr kumimoji="1" lang="en-US" altLang="ja-JP" sz="4800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</a:rPr>
              <a:t>1142106</a:t>
            </a:r>
            <a:r>
              <a:rPr kumimoji="1" lang="ja-JP" altLang="en-US" sz="48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　丸山　準人</a:t>
            </a:r>
            <a:endParaRPr kumimoji="1" lang="ja-JP" altLang="en-US" sz="4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694" y="4338787"/>
            <a:ext cx="29575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円/楕円 5"/>
          <p:cNvSpPr/>
          <p:nvPr/>
        </p:nvSpPr>
        <p:spPr>
          <a:xfrm>
            <a:off x="396256" y="3876789"/>
            <a:ext cx="4491167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山形 7"/>
          <p:cNvSpPr/>
          <p:nvPr/>
        </p:nvSpPr>
        <p:spPr>
          <a:xfrm>
            <a:off x="900312" y="8620996"/>
            <a:ext cx="4807606" cy="2738214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選手</a:t>
            </a:r>
            <a:r>
              <a:rPr lang="ja-JP" altLang="en-US" sz="3200" dirty="0" smtClean="0">
                <a:solidFill>
                  <a:schemeClr val="tx1"/>
                </a:solidFill>
              </a:rPr>
              <a:t>の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成績を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調査する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5156247" y="8620996"/>
            <a:ext cx="4934692" cy="2788200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回帰分析し，戦術の設定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する</a:t>
            </a:r>
            <a:endParaRPr lang="en-US" altLang="ja-JP" sz="3200" dirty="0" smtClean="0">
              <a:solidFill>
                <a:schemeClr val="tx1"/>
              </a:solidFill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9541272" y="8611298"/>
            <a:ext cx="4968552" cy="2744586"/>
          </a:xfrm>
          <a:prstGeom prst="chevr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自チームに合って安価な選手を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獲得する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27" idx="1"/>
            <a:endCxn id="8" idx="0"/>
          </p:cNvCxnSpPr>
          <p:nvPr/>
        </p:nvCxnSpPr>
        <p:spPr>
          <a:xfrm flipH="1">
            <a:off x="2619562" y="6537119"/>
            <a:ext cx="3537333" cy="208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56895" y="5069047"/>
            <a:ext cx="9892401" cy="2936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マネーボールのチームの編成基準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野手</a:t>
            </a:r>
            <a:r>
              <a:rPr lang="ja-JP" altLang="en-US" dirty="0">
                <a:solidFill>
                  <a:srgbClr val="FF0000"/>
                </a:solidFill>
              </a:rPr>
              <a:t>の場合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・出塁率　　・長打率　　・選球眼　　・慎重性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投手の場合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・与四球　　・奪三振　　・被本塁打　・被長打率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5210884" y="8413931"/>
            <a:ext cx="5832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マネーボールとは・・・</a:t>
            </a:r>
          </a:p>
          <a:p>
            <a:r>
              <a:rPr lang="ja-JP" altLang="en-US" dirty="0"/>
              <a:t>クラブの資金がリーグ</a:t>
            </a:r>
            <a:r>
              <a:rPr lang="ja-JP" altLang="en-US" dirty="0">
                <a:solidFill>
                  <a:srgbClr val="FF0000"/>
                </a:solidFill>
              </a:rPr>
              <a:t>最低資金</a:t>
            </a:r>
            <a:r>
              <a:rPr lang="ja-JP" altLang="en-US" dirty="0"/>
              <a:t>でありながら</a:t>
            </a:r>
            <a:r>
              <a:rPr lang="ja-JP" altLang="en-US" dirty="0">
                <a:solidFill>
                  <a:srgbClr val="FF0000"/>
                </a:solidFill>
              </a:rPr>
              <a:t>セイバーメトリクスを駆使</a:t>
            </a:r>
            <a:r>
              <a:rPr lang="ja-JP" altLang="en-US" dirty="0"/>
              <a:t>し，全球団の中で</a:t>
            </a:r>
            <a:r>
              <a:rPr lang="ja-JP" altLang="en-US" dirty="0">
                <a:solidFill>
                  <a:srgbClr val="FF0000"/>
                </a:solidFill>
              </a:rPr>
              <a:t>最高の勝率を記録</a:t>
            </a:r>
            <a:r>
              <a:rPr lang="ja-JP" altLang="en-US" dirty="0"/>
              <a:t>したチームの物語である．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831180" y="11961477"/>
            <a:ext cx="811248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サッカーチームでマネーボールを参考にした</a:t>
            </a:r>
            <a:endParaRPr kumimoji="1" lang="en-US" altLang="ja-JP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戦術で成功収めた</a:t>
            </a:r>
            <a:endParaRPr kumimoji="1" lang="en-US" altLang="ja-JP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kumimoji="1" lang="ja-JP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チームが！！</a:t>
            </a:r>
            <a:endParaRPr lang="ja-JP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396256" y="17075951"/>
            <a:ext cx="4491167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68264" y="21116651"/>
            <a:ext cx="9138434" cy="7272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r>
              <a:rPr lang="ja-JP" altLang="en-US" sz="4800" dirty="0">
                <a:solidFill>
                  <a:schemeClr val="tx1"/>
                </a:solidFill>
              </a:rPr>
              <a:t>データマイニングを活用</a:t>
            </a:r>
            <a:r>
              <a:rPr lang="ja-JP" altLang="en-US" sz="4800" dirty="0" smtClean="0">
                <a:solidFill>
                  <a:schemeClr val="tx1"/>
                </a:solidFill>
              </a:rPr>
              <a:t>して選手</a:t>
            </a:r>
            <a:r>
              <a:rPr lang="ja-JP" altLang="en-US" sz="4800" dirty="0">
                <a:solidFill>
                  <a:schemeClr val="tx1"/>
                </a:solidFill>
              </a:rPr>
              <a:t>の能力</a:t>
            </a:r>
            <a:r>
              <a:rPr lang="ja-JP" altLang="en-US" sz="4800" dirty="0" smtClean="0">
                <a:solidFill>
                  <a:schemeClr val="tx1"/>
                </a:solidFill>
              </a:rPr>
              <a:t>を評価</a:t>
            </a:r>
            <a:r>
              <a:rPr lang="ja-JP" altLang="en-US" sz="4800" dirty="0">
                <a:solidFill>
                  <a:schemeClr val="tx1"/>
                </a:solidFill>
              </a:rPr>
              <a:t>する方法の</a:t>
            </a:r>
            <a:r>
              <a:rPr lang="ja-JP" altLang="en-US" sz="4800" dirty="0" smtClean="0">
                <a:solidFill>
                  <a:schemeClr val="tx1"/>
                </a:solidFill>
              </a:rPr>
              <a:t>，サッカー</a:t>
            </a:r>
            <a:r>
              <a:rPr lang="ja-JP" altLang="en-US" sz="4800" dirty="0">
                <a:solidFill>
                  <a:schemeClr val="tx1"/>
                </a:solidFill>
              </a:rPr>
              <a:t>における有効性を確認する</a:t>
            </a:r>
            <a:r>
              <a:rPr lang="ja-JP" altLang="en-US" sz="4800" dirty="0" smtClean="0">
                <a:solidFill>
                  <a:schemeClr val="tx1"/>
                </a:solidFill>
              </a:rPr>
              <a:t>．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10090939" y="17156211"/>
            <a:ext cx="7920880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en-US" altLang="ja-JP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PM</a:t>
            </a:r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との関連性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1421699" y="21116651"/>
            <a:ext cx="9545021" cy="7272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r>
              <a:rPr lang="ja-JP" altLang="en-US" sz="4800" dirty="0">
                <a:solidFill>
                  <a:schemeClr val="tx1"/>
                </a:solidFill>
              </a:rPr>
              <a:t>チームスポーツに</a:t>
            </a:r>
            <a:r>
              <a:rPr lang="ja-JP" altLang="en-US" sz="4800" dirty="0" smtClean="0">
                <a:solidFill>
                  <a:schemeClr val="tx1"/>
                </a:solidFill>
              </a:rPr>
              <a:t>おいて選手を</a:t>
            </a:r>
            <a:r>
              <a:rPr lang="ja-JP" altLang="en-US" sz="4800" dirty="0">
                <a:solidFill>
                  <a:schemeClr val="tx1"/>
                </a:solidFill>
              </a:rPr>
              <a:t>評価する客観的な方法を確立することは</a:t>
            </a:r>
            <a:r>
              <a:rPr lang="ja-JP" altLang="en-US" sz="4800" dirty="0" smtClean="0">
                <a:solidFill>
                  <a:schemeClr val="tx1"/>
                </a:solidFill>
              </a:rPr>
              <a:t>，プロジェクト</a:t>
            </a:r>
            <a:r>
              <a:rPr lang="ja-JP" altLang="en-US" sz="4800" dirty="0">
                <a:solidFill>
                  <a:schemeClr val="tx1"/>
                </a:solidFill>
              </a:rPr>
              <a:t>においてメンバを評価する客観的な方法の確立につながる</a:t>
            </a:r>
            <a:r>
              <a:rPr lang="ja-JP" altLang="en-US" sz="4800" dirty="0" smtClean="0">
                <a:solidFill>
                  <a:schemeClr val="tx1"/>
                </a:solidFill>
              </a:rPr>
              <a:t>．本研究</a:t>
            </a:r>
            <a:r>
              <a:rPr lang="ja-JP" altLang="en-US" sz="4800" dirty="0">
                <a:solidFill>
                  <a:schemeClr val="tx1"/>
                </a:solidFill>
              </a:rPr>
              <a:t>で検証する手法は，</a:t>
            </a:r>
            <a:r>
              <a:rPr lang="en-US" altLang="ja-JP" sz="4800" dirty="0">
                <a:solidFill>
                  <a:schemeClr val="tx1"/>
                </a:solidFill>
                <a:latin typeface="Century" panose="02040604050505020304" pitchFamily="18" charset="0"/>
              </a:rPr>
              <a:t>PM</a:t>
            </a:r>
            <a:r>
              <a:rPr lang="ja-JP" altLang="en-US" sz="4800" dirty="0">
                <a:solidFill>
                  <a:schemeClr val="tx1"/>
                </a:solidFill>
              </a:rPr>
              <a:t>の人材マネジメントに役立つだろう．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雲形吹き出し 17"/>
          <p:cNvSpPr/>
          <p:nvPr/>
        </p:nvSpPr>
        <p:spPr>
          <a:xfrm rot="5400000">
            <a:off x="13241210" y="8189531"/>
            <a:ext cx="3757616" cy="11301507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成功したチームの戦術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ja-JP" altLang="en-US" dirty="0">
                <a:solidFill>
                  <a:srgbClr val="FF0000"/>
                </a:solidFill>
              </a:rPr>
              <a:t>ポゼッション</a:t>
            </a:r>
            <a:r>
              <a:rPr lang="ja-JP" altLang="en-US" dirty="0">
                <a:solidFill>
                  <a:schemeClr val="tx1"/>
                </a:solidFill>
              </a:rPr>
              <a:t>（ボールキープ）重視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・敵の攻撃の芽を摘む</a:t>
            </a:r>
            <a:r>
              <a:rPr lang="ja-JP" altLang="en-US" dirty="0">
                <a:solidFill>
                  <a:srgbClr val="FF0000"/>
                </a:solidFill>
              </a:rPr>
              <a:t>ハードワーク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304115" y="1118403"/>
            <a:ext cx="15490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セイバーメトリクスを</a:t>
            </a:r>
            <a:r>
              <a:rPr lang="ja-JP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駆使したチーム作りの調査</a:t>
            </a:r>
            <a:endParaRPr lang="ja-JP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5569" y="370095"/>
            <a:ext cx="5427271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25569" y="7219107"/>
            <a:ext cx="5427271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kumimoji="1" lang="ja-JP" altLang="en-US" sz="6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進捗状況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225569" y="18832548"/>
            <a:ext cx="9477493" cy="10592809"/>
            <a:chOff x="476196" y="17796650"/>
            <a:chExt cx="9477494" cy="10592809"/>
          </a:xfrm>
          <a:noFill/>
        </p:grpSpPr>
        <p:sp>
          <p:nvSpPr>
            <p:cNvPr id="11" name="角丸四角形 10"/>
            <p:cNvSpPr/>
            <p:nvPr/>
          </p:nvSpPr>
          <p:spPr>
            <a:xfrm>
              <a:off x="476196" y="17796650"/>
              <a:ext cx="9477494" cy="105928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5872" tIns="82935" rIns="165872" bIns="82935" spcCol="0" rtlCol="0" anchor="ctr"/>
            <a:lstStyle/>
            <a:p>
              <a:endParaRPr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37876" y="19604483"/>
              <a:ext cx="3709406" cy="76944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 smtClean="0"/>
                <a:t>今回は・・・</a:t>
              </a:r>
              <a:endParaRPr kumimoji="1" lang="en-US" altLang="ja-JP" sz="4400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739844" y="18092315"/>
              <a:ext cx="7098638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5400" dirty="0" smtClean="0"/>
                <a:t>チームに</a:t>
              </a:r>
              <a:r>
                <a:rPr lang="ja-JP" altLang="en-US" sz="5400" dirty="0"/>
                <a:t>関する</a:t>
              </a:r>
              <a:r>
                <a:rPr lang="ja-JP" altLang="en-US" sz="5400" dirty="0" smtClean="0"/>
                <a:t>データ</a:t>
              </a:r>
              <a:endParaRPr lang="ja-JP" altLang="en-US" sz="5400" dirty="0"/>
            </a:p>
          </p:txBody>
        </p:sp>
        <p:sp>
          <p:nvSpPr>
            <p:cNvPr id="14" name="フローチャート : 結合子 13"/>
            <p:cNvSpPr/>
            <p:nvPr/>
          </p:nvSpPr>
          <p:spPr>
            <a:xfrm>
              <a:off x="2991067" y="20828619"/>
              <a:ext cx="4259362" cy="3516667"/>
            </a:xfrm>
            <a:prstGeom prst="flowChartConnector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 smtClean="0">
                  <a:solidFill>
                    <a:schemeClr val="tx1"/>
                  </a:solidFill>
                </a:rPr>
                <a:t>勝率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フローチャート : 結合子 19"/>
            <p:cNvSpPr/>
            <p:nvPr/>
          </p:nvSpPr>
          <p:spPr>
            <a:xfrm>
              <a:off x="5508824" y="24501027"/>
              <a:ext cx="4259362" cy="3516667"/>
            </a:xfrm>
            <a:prstGeom prst="flowChartConnector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>
                  <a:solidFill>
                    <a:schemeClr val="tx1"/>
                  </a:solidFill>
                </a:rPr>
                <a:t>ボール支配率</a:t>
              </a:r>
            </a:p>
          </p:txBody>
        </p:sp>
        <p:sp>
          <p:nvSpPr>
            <p:cNvPr id="21" name="フローチャート : 結合子 20"/>
            <p:cNvSpPr/>
            <p:nvPr/>
          </p:nvSpPr>
          <p:spPr>
            <a:xfrm>
              <a:off x="684288" y="24501027"/>
              <a:ext cx="4259362" cy="3516667"/>
            </a:xfrm>
            <a:prstGeom prst="flowChartConnector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>
                  <a:solidFill>
                    <a:schemeClr val="tx1"/>
                  </a:solidFill>
                </a:rPr>
                <a:t>被シュート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円/楕円 23"/>
          <p:cNvSpPr/>
          <p:nvPr/>
        </p:nvSpPr>
        <p:spPr>
          <a:xfrm>
            <a:off x="10869658" y="18012055"/>
            <a:ext cx="6088438" cy="2384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r>
              <a:rPr lang="ja-JP" altLang="en-US" sz="6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今後の計画</a:t>
            </a:r>
            <a:endParaRPr kumimoji="1" lang="ja-JP" altLang="en-US" sz="6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97389"/>
              </p:ext>
            </p:extLst>
          </p:nvPr>
        </p:nvGraphicFramePr>
        <p:xfrm>
          <a:off x="10760729" y="20900216"/>
          <a:ext cx="9940211" cy="835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578"/>
                <a:gridCol w="6126633"/>
              </a:tblGrid>
              <a:tr h="1368971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2013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12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1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選手の成績をポジション別に調査</a:t>
                      </a:r>
                    </a:p>
                  </a:txBody>
                  <a:tcPr/>
                </a:tc>
              </a:tr>
              <a:tr h="1478377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2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5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Century" panose="02040604050505020304" pitchFamily="18" charset="0"/>
                        </a:rPr>
                        <a:t>J</a:t>
                      </a:r>
                      <a:r>
                        <a:rPr kumimoji="1" lang="ja-JP" altLang="en-US" sz="4400" dirty="0" smtClean="0"/>
                        <a:t>リーグの選手に関するデータを集める</a:t>
                      </a:r>
                    </a:p>
                  </a:txBody>
                  <a:tcPr/>
                </a:tc>
              </a:tr>
              <a:tr h="2487356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6</a:t>
                      </a:r>
                      <a:r>
                        <a:rPr kumimoji="1" lang="ja-JP" altLang="en-US" sz="4400" dirty="0" smtClean="0"/>
                        <a:t>月～</a:t>
                      </a:r>
                      <a:r>
                        <a:rPr kumimoji="1" lang="en-US" altLang="ja-JP" sz="4400" dirty="0" smtClean="0"/>
                        <a:t>2014</a:t>
                      </a:r>
                      <a:r>
                        <a:rPr kumimoji="1" lang="ja-JP" altLang="en-US" sz="4400" dirty="0" smtClean="0"/>
                        <a:t>年</a:t>
                      </a:r>
                      <a:r>
                        <a:rPr kumimoji="1" lang="en-US" altLang="ja-JP" sz="4400" dirty="0" smtClean="0"/>
                        <a:t>9</a:t>
                      </a:r>
                      <a:r>
                        <a:rPr kumimoji="1" lang="ja-JP" altLang="en-US" sz="4400" dirty="0" smtClean="0"/>
                        <a:t>月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選手に関するデータを解析し，チームの成績との関係を見出す</a:t>
                      </a:r>
                    </a:p>
                  </a:txBody>
                  <a:tcPr/>
                </a:tc>
              </a:tr>
              <a:tr h="1478377">
                <a:tc>
                  <a:txBody>
                    <a:bodyPr/>
                    <a:lstStyle/>
                    <a:p>
                      <a:r>
                        <a:rPr kumimoji="1" lang="en-US" altLang="zh-TW" sz="4400" dirty="0" smtClean="0">
                          <a:latin typeface="+mn-lt"/>
                        </a:rPr>
                        <a:t>2014</a:t>
                      </a:r>
                      <a:r>
                        <a:rPr kumimoji="1" lang="zh-TW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年</a:t>
                      </a:r>
                      <a:r>
                        <a:rPr kumimoji="1" lang="en-US" altLang="zh-TW" sz="4400" dirty="0" smtClean="0">
                          <a:latin typeface="+mn-lt"/>
                          <a:ea typeface="HGPｺﾞｼｯｸE" panose="020B0900000000000000" pitchFamily="50" charset="-128"/>
                        </a:rPr>
                        <a:t>7</a:t>
                      </a:r>
                      <a:r>
                        <a:rPr kumimoji="1" lang="zh-TW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月～	</a:t>
                      </a:r>
                      <a:endParaRPr kumimoji="1" lang="ja-JP" altLang="en-US" sz="44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論文執筆</a:t>
                      </a:r>
                    </a:p>
                  </a:txBody>
                  <a:tcPr/>
                </a:tc>
              </a:tr>
              <a:tr h="1478377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2014</a:t>
                      </a:r>
                      <a:r>
                        <a:rPr kumimoji="1" lang="ja-JP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年</a:t>
                      </a:r>
                      <a:r>
                        <a:rPr kumimoji="1" lang="en-US" altLang="ja-JP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10</a:t>
                      </a:r>
                      <a:r>
                        <a:rPr kumimoji="1" lang="ja-JP" altLang="en-US" sz="44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月～</a:t>
                      </a:r>
                      <a:endParaRPr kumimoji="1" lang="ja-JP" altLang="en-US" sz="44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発表準備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188344" y="3546699"/>
            <a:ext cx="20198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ja-JP" sz="4800" dirty="0">
                <a:latin typeface="Century" panose="02040604050505020304" pitchFamily="18" charset="0"/>
              </a:rPr>
              <a:t>J</a:t>
            </a:r>
            <a:r>
              <a:rPr lang="ja-JP" altLang="en-US" sz="4800" dirty="0"/>
              <a:t>リーグのチームに関するデータを集める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/>
              <a:t>チームに関するデータを解析する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4800" dirty="0">
                <a:latin typeface="Century" panose="02040604050505020304" pitchFamily="18" charset="0"/>
              </a:rPr>
              <a:t>J</a:t>
            </a:r>
            <a:r>
              <a:rPr lang="ja-JP" altLang="en-US" sz="4800" dirty="0"/>
              <a:t>リーグ</a:t>
            </a:r>
            <a:r>
              <a:rPr lang="ja-JP" altLang="en-US" sz="4800" dirty="0" smtClean="0"/>
              <a:t>の</a:t>
            </a:r>
            <a:r>
              <a:rPr lang="ja-JP" altLang="en-US" sz="4800" dirty="0"/>
              <a:t>選手</a:t>
            </a:r>
            <a:r>
              <a:rPr lang="ja-JP" altLang="en-US" sz="4800" dirty="0" smtClean="0"/>
              <a:t>に</a:t>
            </a:r>
            <a:r>
              <a:rPr lang="ja-JP" altLang="en-US" sz="4800" dirty="0"/>
              <a:t>関するデータを集める</a:t>
            </a:r>
          </a:p>
          <a:p>
            <a:pPr marL="514350" indent="-514350">
              <a:buFont typeface="+mj-ea"/>
              <a:buAutoNum type="circleNumDbPlain"/>
            </a:pPr>
            <a:r>
              <a:rPr lang="ja-JP" altLang="en-US" sz="4800" dirty="0" smtClean="0"/>
              <a:t>選手に</a:t>
            </a:r>
            <a:r>
              <a:rPr lang="ja-JP" altLang="en-US" sz="4800" dirty="0"/>
              <a:t>関するデータを解析し，チームの成績との関係を見出す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46193" y="13771835"/>
            <a:ext cx="11089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800" dirty="0"/>
              <a:t>勝率＝ボール</a:t>
            </a:r>
            <a:r>
              <a:rPr lang="ja-JP" altLang="en-US" sz="4800" dirty="0" smtClean="0"/>
              <a:t>支配率</a:t>
            </a:r>
            <a:r>
              <a:rPr lang="en-US" altLang="ja-JP" sz="4800" dirty="0" smtClean="0"/>
              <a:t>×1.406422+</a:t>
            </a:r>
          </a:p>
          <a:p>
            <a:r>
              <a:rPr lang="ja-JP" altLang="en-US" sz="4800" dirty="0" smtClean="0"/>
              <a:t>被シュート数</a:t>
            </a:r>
            <a:r>
              <a:rPr lang="en-US" altLang="ja-JP" sz="4800" dirty="0" smtClean="0"/>
              <a:t>×</a:t>
            </a:r>
            <a:r>
              <a:rPr lang="ja-JP" altLang="en-US" sz="4800" dirty="0" smtClean="0"/>
              <a:t>（</a:t>
            </a:r>
            <a:r>
              <a:rPr lang="en-US" altLang="ja-JP" sz="4800" dirty="0"/>
              <a:t>-2.04525</a:t>
            </a:r>
            <a:r>
              <a:rPr lang="ja-JP" altLang="en-US" sz="4800" dirty="0"/>
              <a:t>）</a:t>
            </a:r>
            <a:r>
              <a:rPr lang="en-US" altLang="ja-JP" sz="4800" dirty="0"/>
              <a:t>+27.41675</a:t>
            </a:r>
            <a:endParaRPr lang="ja-JP" altLang="en-US" sz="4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" y="10091175"/>
            <a:ext cx="8834827" cy="792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2580696" y="7811200"/>
            <a:ext cx="522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重回帰分析</a:t>
            </a:r>
            <a:endParaRPr kumimoji="1" lang="ja-JP" altLang="en-US" sz="7200" dirty="0"/>
          </a:p>
        </p:txBody>
      </p:sp>
      <p:sp>
        <p:nvSpPr>
          <p:cNvPr id="17" name="下矢印 16"/>
          <p:cNvSpPr/>
          <p:nvPr/>
        </p:nvSpPr>
        <p:spPr>
          <a:xfrm>
            <a:off x="13041203" y="9637609"/>
            <a:ext cx="4299213" cy="37774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5872" tIns="82935" rIns="165872" bIns="82935" spcCol="0" rtlCol="0" anchor="ctr"/>
          <a:lstStyle/>
          <a:p>
            <a:pPr algn="ctr"/>
            <a:endParaRPr kumimoji="1" lang="ja-JP" altLang="en-US" sz="6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809757" y="16004040"/>
            <a:ext cx="10762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FF0000"/>
                </a:solidFill>
              </a:rPr>
              <a:t>チームの勝率を求める数式が求められる！！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bg1"/>
        </a:solidFill>
      </a:spPr>
      <a:bodyPr lIns="165872" tIns="82935" rIns="165872" bIns="82935" spcCol="0" rtlCol="0" anchor="ctr"/>
      <a:lstStyle>
        <a:defPPr algn="ctr">
          <a:defRPr sz="6000" b="1" dirty="0">
            <a:solidFill>
              <a:schemeClr val="bg2">
                <a:lumMod val="1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1253</TotalTime>
  <Words>351</Words>
  <Application>Microsoft Office PowerPoint</Application>
  <PresentationFormat>ユーザー設定</PresentationFormat>
  <Paragraphs>53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フレッシュ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maruyama</cp:lastModifiedBy>
  <cp:revision>60</cp:revision>
  <dcterms:created xsi:type="dcterms:W3CDTF">2013-12-09T07:23:37Z</dcterms:created>
  <dcterms:modified xsi:type="dcterms:W3CDTF">2013-12-12T05:50:53Z</dcterms:modified>
</cp:coreProperties>
</file>