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75" r:id="rId6"/>
    <p:sldId id="260" r:id="rId7"/>
    <p:sldId id="273" r:id="rId8"/>
    <p:sldId id="261" r:id="rId9"/>
    <p:sldId id="262" r:id="rId10"/>
    <p:sldId id="263" r:id="rId11"/>
    <p:sldId id="272" r:id="rId12"/>
    <p:sldId id="264" r:id="rId13"/>
    <p:sldId id="265" r:id="rId14"/>
    <p:sldId id="266" r:id="rId15"/>
    <p:sldId id="268" r:id="rId16"/>
    <p:sldId id="269" r:id="rId17"/>
    <p:sldId id="270" r:id="rId18"/>
    <p:sldId id="271"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0" autoAdjust="0"/>
    <p:restoredTop sz="94660"/>
  </p:normalViewPr>
  <p:slideViewPr>
    <p:cSldViewPr>
      <p:cViewPr varScale="1">
        <p:scale>
          <a:sx n="102" d="100"/>
          <a:sy n="102" d="100"/>
        </p:scale>
        <p:origin x="-126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1"/>
      </p:bgRef>
    </p:bg>
    <p:spTree>
      <p:nvGrpSpPr>
        <p:cNvPr id="1" name=""/>
        <p:cNvGrpSpPr/>
        <p:nvPr/>
      </p:nvGrpSpPr>
      <p:grpSpPr>
        <a:xfrm>
          <a:off x="0" y="0"/>
          <a:ext cx="0" cy="0"/>
          <a:chOff x="0" y="0"/>
          <a:chExt cx="0" cy="0"/>
        </a:xfrm>
      </p:grpSpPr>
      <p:sp>
        <p:nvSpPr>
          <p:cNvPr id="8" name="タイトル 7"/>
          <p:cNvSpPr>
            <a:spLocks noGrp="1"/>
          </p:cNvSpPr>
          <p:nvPr>
            <p:ph type="ctrTitle"/>
          </p:nvPr>
        </p:nvSpPr>
        <p:spPr>
          <a:xfrm>
            <a:off x="2286000" y="3124200"/>
            <a:ext cx="6172200" cy="1894362"/>
          </a:xfrm>
        </p:spPr>
        <p:txBody>
          <a:bodyPr/>
          <a:lstStyle>
            <a:lvl1pPr>
              <a:defRPr b="1"/>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bwMode="auto">
          <a:xfrm rot="5400000">
            <a:off x="7764621" y="1174097"/>
            <a:ext cx="2286000" cy="381000"/>
          </a:xfrm>
        </p:spPr>
        <p:txBody>
          <a:bodyPr/>
          <a:lstStyle/>
          <a:p>
            <a:fld id="{E3B30571-C9E4-4371-82C6-0CF62AC2183C}" type="datetimeFigureOut">
              <a:rPr kumimoji="1" lang="ja-JP" altLang="en-US" smtClean="0"/>
              <a:t>2014/2/3</a:t>
            </a:fld>
            <a:endParaRPr kumimoji="1" lang="ja-JP" altLang="en-US"/>
          </a:p>
        </p:txBody>
      </p:sp>
      <p:sp>
        <p:nvSpPr>
          <p:cNvPr id="17" name="フッター プレースホルダー 16"/>
          <p:cNvSpPr>
            <a:spLocks noGrp="1"/>
          </p:cNvSpPr>
          <p:nvPr>
            <p:ph type="ftr" sz="quarter" idx="11"/>
          </p:nvPr>
        </p:nvSpPr>
        <p:spPr bwMode="auto">
          <a:xfrm rot="5400000">
            <a:off x="7077269" y="4181669"/>
            <a:ext cx="3657600" cy="384048"/>
          </a:xfrm>
        </p:spPr>
        <p:txBody>
          <a:bodyPr/>
          <a:lstStyle/>
          <a:p>
            <a:endParaRPr kumimoji="1" lang="ja-JP" altLang="en-US"/>
          </a:p>
        </p:txBody>
      </p:sp>
      <p:sp>
        <p:nvSpPr>
          <p:cNvPr id="10" name="正方形/長方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正方形/長方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コネクタ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コネクタ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コネクタ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正方形/長方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円/楕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円/楕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円/楕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スライド番号プレースホルダー 28"/>
          <p:cNvSpPr>
            <a:spLocks noGrp="1"/>
          </p:cNvSpPr>
          <p:nvPr>
            <p:ph type="sldNum" sz="quarter" idx="12"/>
          </p:nvPr>
        </p:nvSpPr>
        <p:spPr bwMode="auto">
          <a:xfrm>
            <a:off x="1325544" y="4928702"/>
            <a:ext cx="609600" cy="517524"/>
          </a:xfrm>
        </p:spPr>
        <p:txBody>
          <a:bodyPr/>
          <a:lstStyle/>
          <a:p>
            <a:fld id="{81FC8C99-046A-4C82-A354-A6094E49C949}"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3B30571-C9E4-4371-82C6-0CF62AC2183C}" type="datetimeFigureOut">
              <a:rPr kumimoji="1" lang="ja-JP" altLang="en-US" smtClean="0"/>
              <a:t>2014/2/3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1FC8C99-046A-4C82-A354-A6094E49C949}"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167640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3B30571-C9E4-4371-82C6-0CF62AC2183C}" type="datetimeFigureOut">
              <a:rPr kumimoji="1" lang="ja-JP" altLang="en-US" smtClean="0"/>
              <a:t>2014/2/3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1FC8C99-046A-4C82-A354-A6094E49C949}"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8" name="コンテンツ プレースホルダー 7"/>
          <p:cNvSpPr>
            <a:spLocks noGrp="1"/>
          </p:cNvSpPr>
          <p:nvPr>
            <p:ph sz="quarter" idx="1"/>
          </p:nvPr>
        </p:nvSpPr>
        <p:spPr>
          <a:xfrm>
            <a:off x="457200" y="1600200"/>
            <a:ext cx="7467600" cy="4873752"/>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4"/>
          </p:nvPr>
        </p:nvSpPr>
        <p:spPr/>
        <p:txBody>
          <a:bodyPr rtlCol="0"/>
          <a:lstStyle/>
          <a:p>
            <a:fld id="{E3B30571-C9E4-4371-82C6-0CF62AC2183C}" type="datetimeFigureOut">
              <a:rPr kumimoji="1" lang="ja-JP" altLang="en-US" smtClean="0"/>
              <a:t>2014/2/3</a:t>
            </a:fld>
            <a:endParaRPr kumimoji="1" lang="ja-JP" altLang="en-US"/>
          </a:p>
        </p:txBody>
      </p:sp>
      <p:sp>
        <p:nvSpPr>
          <p:cNvPr id="9" name="スライド番号プレースホルダー 8"/>
          <p:cNvSpPr>
            <a:spLocks noGrp="1"/>
          </p:cNvSpPr>
          <p:nvPr>
            <p:ph type="sldNum" sz="quarter" idx="15"/>
          </p:nvPr>
        </p:nvSpPr>
        <p:spPr/>
        <p:txBody>
          <a:bodyPr rtlCol="0"/>
          <a:lstStyle/>
          <a:p>
            <a:fld id="{81FC8C99-046A-4C82-A354-A6094E49C949}" type="slidenum">
              <a:rPr kumimoji="1" lang="ja-JP" altLang="en-US" smtClean="0"/>
              <a:t>‹#›</a:t>
            </a:fld>
            <a:endParaRPr kumimoji="1" lang="ja-JP" altLang="en-US"/>
          </a:p>
        </p:txBody>
      </p:sp>
      <p:sp>
        <p:nvSpPr>
          <p:cNvPr id="10" name="フッター プレースホルダー 9"/>
          <p:cNvSpPr>
            <a:spLocks noGrp="1"/>
          </p:cNvSpPr>
          <p:nvPr>
            <p:ph type="ftr" sz="quarter" idx="16"/>
          </p:nvPr>
        </p:nvSpPr>
        <p:spPr/>
        <p:txBody>
          <a:bodyPr rtlCol="0"/>
          <a:lstStyle/>
          <a:p>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2286000" y="2895600"/>
            <a:ext cx="6172200" cy="2053590"/>
          </a:xfrm>
        </p:spPr>
        <p:txBody>
          <a:bodyPr/>
          <a:lstStyle>
            <a:lvl1pPr algn="l">
              <a:buNone/>
              <a:defRPr sz="3000" b="1" cap="small"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bwMode="auto">
          <a:xfrm rot="5400000">
            <a:off x="7763256" y="1170432"/>
            <a:ext cx="2286000" cy="381000"/>
          </a:xfrm>
        </p:spPr>
        <p:txBody>
          <a:bodyPr/>
          <a:lstStyle/>
          <a:p>
            <a:fld id="{E3B30571-C9E4-4371-82C6-0CF62AC2183C}" type="datetimeFigureOut">
              <a:rPr kumimoji="1" lang="ja-JP" altLang="en-US" smtClean="0"/>
              <a:t>2014/2/3</a:t>
            </a:fld>
            <a:endParaRPr kumimoji="1" lang="ja-JP" altLang="en-US"/>
          </a:p>
        </p:txBody>
      </p:sp>
      <p:sp>
        <p:nvSpPr>
          <p:cNvPr id="5" name="フッター プレースホルダー 4"/>
          <p:cNvSpPr>
            <a:spLocks noGrp="1"/>
          </p:cNvSpPr>
          <p:nvPr>
            <p:ph type="ftr" sz="quarter" idx="11"/>
          </p:nvPr>
        </p:nvSpPr>
        <p:spPr bwMode="auto">
          <a:xfrm rot="5400000">
            <a:off x="7077456" y="4178808"/>
            <a:ext cx="3657600" cy="384048"/>
          </a:xfrm>
        </p:spPr>
        <p:txBody>
          <a:bodyPr/>
          <a:lstStyle/>
          <a:p>
            <a:endParaRPr kumimoji="1" lang="ja-JP" altLang="en-US"/>
          </a:p>
        </p:txBody>
      </p:sp>
      <p:sp>
        <p:nvSpPr>
          <p:cNvPr id="9" name="正方形/長方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コネクタ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コネクタ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正方形/長方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円/楕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円/楕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円/楕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コネクタ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スライド番号プレースホルダー 5"/>
          <p:cNvSpPr>
            <a:spLocks noGrp="1"/>
          </p:cNvSpPr>
          <p:nvPr>
            <p:ph type="sldNum" sz="quarter" idx="12"/>
          </p:nvPr>
        </p:nvSpPr>
        <p:spPr bwMode="auto">
          <a:xfrm>
            <a:off x="1340616" y="4928702"/>
            <a:ext cx="609600" cy="517524"/>
          </a:xfrm>
        </p:spPr>
        <p:txBody>
          <a:bodyPr/>
          <a:lstStyle/>
          <a:p>
            <a:fld id="{81FC8C99-046A-4C82-A354-A6094E49C949}" type="slidenum">
              <a:rPr kumimoji="1" lang="ja-JP" altLang="en-US" smtClean="0"/>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p>
            <a:fld id="{E3B30571-C9E4-4371-82C6-0CF62AC2183C}" type="datetimeFigureOut">
              <a:rPr kumimoji="1" lang="ja-JP" altLang="en-US" smtClean="0"/>
              <a:t>2014/2/3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1FC8C99-046A-4C82-A354-A6094E49C949}" type="slidenum">
              <a:rPr kumimoji="1" lang="ja-JP" altLang="en-US" smtClean="0"/>
              <a:t>‹#›</a:t>
            </a:fld>
            <a:endParaRPr kumimoji="1" lang="ja-JP" altLang="en-US"/>
          </a:p>
        </p:txBody>
      </p:sp>
      <p:sp>
        <p:nvSpPr>
          <p:cNvPr id="9" name="コンテンツ プレースホルダー 8"/>
          <p:cNvSpPr>
            <a:spLocks noGrp="1"/>
          </p:cNvSpPr>
          <p:nvPr>
            <p:ph sz="quarter" idx="1"/>
          </p:nvPr>
        </p:nvSpPr>
        <p:spPr>
          <a:xfrm>
            <a:off x="457200" y="1600200"/>
            <a:ext cx="3657600" cy="45720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ー 10"/>
          <p:cNvSpPr>
            <a:spLocks noGrp="1"/>
          </p:cNvSpPr>
          <p:nvPr>
            <p:ph sz="quarter" idx="2"/>
          </p:nvPr>
        </p:nvSpPr>
        <p:spPr>
          <a:xfrm>
            <a:off x="4270248" y="1600200"/>
            <a:ext cx="3657600" cy="45720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7543800" cy="1143000"/>
          </a:xfrm>
        </p:spPr>
        <p:txBody>
          <a:bodyPr anchor="b"/>
          <a:lstStyle>
            <a:lvl1pPr>
              <a:defRPr/>
            </a:lvl1pPr>
          </a:lstStyle>
          <a:p>
            <a:r>
              <a:rPr kumimoji="0" lang="ja-JP" altLang="en-US" smtClean="0"/>
              <a:t>マスター タイトルの書式設定</a:t>
            </a:r>
            <a:endParaRPr kumimoji="0" lang="en-US"/>
          </a:p>
        </p:txBody>
      </p:sp>
      <p:sp>
        <p:nvSpPr>
          <p:cNvPr id="7" name="日付プレースホルダー 6"/>
          <p:cNvSpPr>
            <a:spLocks noGrp="1"/>
          </p:cNvSpPr>
          <p:nvPr>
            <p:ph type="dt" sz="half" idx="10"/>
          </p:nvPr>
        </p:nvSpPr>
        <p:spPr/>
        <p:txBody>
          <a:bodyPr/>
          <a:lstStyle/>
          <a:p>
            <a:fld id="{E3B30571-C9E4-4371-82C6-0CF62AC2183C}" type="datetimeFigureOut">
              <a:rPr kumimoji="1" lang="ja-JP" altLang="en-US" smtClean="0"/>
              <a:t>2014/2/3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1FC8C99-046A-4C82-A354-A6094E49C949}" type="slidenum">
              <a:rPr kumimoji="1" lang="ja-JP" altLang="en-US" smtClean="0"/>
              <a:t>‹#›</a:t>
            </a:fld>
            <a:endParaRPr kumimoji="1" lang="ja-JP" altLang="en-US"/>
          </a:p>
        </p:txBody>
      </p:sp>
      <p:sp>
        <p:nvSpPr>
          <p:cNvPr id="11" name="コンテンツ プレースホルダー 10"/>
          <p:cNvSpPr>
            <a:spLocks noGrp="1"/>
          </p:cNvSpPr>
          <p:nvPr>
            <p:ph sz="quarter" idx="2"/>
          </p:nvPr>
        </p:nvSpPr>
        <p:spPr>
          <a:xfrm>
            <a:off x="457200" y="2362200"/>
            <a:ext cx="3657600" cy="38862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ー 12"/>
          <p:cNvSpPr>
            <a:spLocks noGrp="1"/>
          </p:cNvSpPr>
          <p:nvPr>
            <p:ph sz="quarter" idx="4"/>
          </p:nvPr>
        </p:nvSpPr>
        <p:spPr>
          <a:xfrm>
            <a:off x="4371975" y="2362200"/>
            <a:ext cx="3657600" cy="38862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2" name="テキスト プレースホルダー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マスター テキストの書式設定</a:t>
            </a:r>
          </a:p>
        </p:txBody>
      </p:sp>
      <p:sp>
        <p:nvSpPr>
          <p:cNvPr id="14" name="テキスト プレースホルダー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マスター テキストの書式設定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6" name="日付プレースホルダー 5"/>
          <p:cNvSpPr>
            <a:spLocks noGrp="1"/>
          </p:cNvSpPr>
          <p:nvPr>
            <p:ph type="dt" sz="half" idx="10"/>
          </p:nvPr>
        </p:nvSpPr>
        <p:spPr/>
        <p:txBody>
          <a:bodyPr rtlCol="0"/>
          <a:lstStyle/>
          <a:p>
            <a:fld id="{E3B30571-C9E4-4371-82C6-0CF62AC2183C}" type="datetimeFigureOut">
              <a:rPr kumimoji="1" lang="ja-JP" altLang="en-US" smtClean="0"/>
              <a:t>2014/2/3</a:t>
            </a:fld>
            <a:endParaRPr kumimoji="1" lang="ja-JP" altLang="en-US"/>
          </a:p>
        </p:txBody>
      </p:sp>
      <p:sp>
        <p:nvSpPr>
          <p:cNvPr id="7" name="スライド番号プレースホルダー 6"/>
          <p:cNvSpPr>
            <a:spLocks noGrp="1"/>
          </p:cNvSpPr>
          <p:nvPr>
            <p:ph type="sldNum" sz="quarter" idx="11"/>
          </p:nvPr>
        </p:nvSpPr>
        <p:spPr/>
        <p:txBody>
          <a:bodyPr rtlCol="0"/>
          <a:lstStyle/>
          <a:p>
            <a:fld id="{81FC8C99-046A-4C82-A354-A6094E49C949}" type="slidenum">
              <a:rPr kumimoji="1" lang="ja-JP" altLang="en-US" smtClean="0"/>
              <a:t>‹#›</a:t>
            </a:fld>
            <a:endParaRPr kumimoji="1" lang="ja-JP" altLang="en-US"/>
          </a:p>
        </p:txBody>
      </p:sp>
      <p:sp>
        <p:nvSpPr>
          <p:cNvPr id="8" name="フッター プレースホルダー 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3B30571-C9E4-4371-82C6-0CF62AC2183C}" type="datetimeFigureOut">
              <a:rPr kumimoji="1" lang="ja-JP" altLang="en-US" smtClean="0"/>
              <a:t>2014/2/3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1FC8C99-046A-4C82-A354-A6094E49C949}"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1">
        <a:schemeClr val="bg1"/>
      </p:bgRef>
    </p:bg>
    <p:spTree>
      <p:nvGrpSpPr>
        <p:cNvPr id="1" name=""/>
        <p:cNvGrpSpPr/>
        <p:nvPr/>
      </p:nvGrpSpPr>
      <p:grpSpPr>
        <a:xfrm>
          <a:off x="0" y="0"/>
          <a:ext cx="0" cy="0"/>
          <a:chOff x="0" y="0"/>
          <a:chExt cx="0" cy="0"/>
        </a:xfrm>
      </p:grpSpPr>
      <p:sp>
        <p:nvSpPr>
          <p:cNvPr id="10" name="直線コネクタ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タイトル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8" name="直線コネクタ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コネクタ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コネクタ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正方形/長方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円/楕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コンテンツ プレースホルダー 17"/>
          <p:cNvSpPr>
            <a:spLocks noGrp="1"/>
          </p:cNvSpPr>
          <p:nvPr>
            <p:ph sz="quarter" idx="1"/>
          </p:nvPr>
        </p:nvSpPr>
        <p:spPr>
          <a:xfrm>
            <a:off x="304800" y="274320"/>
            <a:ext cx="5638800" cy="6327648"/>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1" name="日付プレースホルダー 20"/>
          <p:cNvSpPr>
            <a:spLocks noGrp="1"/>
          </p:cNvSpPr>
          <p:nvPr>
            <p:ph type="dt" sz="half" idx="14"/>
          </p:nvPr>
        </p:nvSpPr>
        <p:spPr/>
        <p:txBody>
          <a:bodyPr rtlCol="0"/>
          <a:lstStyle/>
          <a:p>
            <a:fld id="{E3B30571-C9E4-4371-82C6-0CF62AC2183C}" type="datetimeFigureOut">
              <a:rPr kumimoji="1" lang="ja-JP" altLang="en-US" smtClean="0"/>
              <a:t>2014/2/3</a:t>
            </a:fld>
            <a:endParaRPr kumimoji="1" lang="ja-JP" altLang="en-US"/>
          </a:p>
        </p:txBody>
      </p:sp>
      <p:sp>
        <p:nvSpPr>
          <p:cNvPr id="22" name="スライド番号プレースホルダー 21"/>
          <p:cNvSpPr>
            <a:spLocks noGrp="1"/>
          </p:cNvSpPr>
          <p:nvPr>
            <p:ph type="sldNum" sz="quarter" idx="15"/>
          </p:nvPr>
        </p:nvSpPr>
        <p:spPr/>
        <p:txBody>
          <a:bodyPr rtlCol="0"/>
          <a:lstStyle/>
          <a:p>
            <a:fld id="{81FC8C99-046A-4C82-A354-A6094E49C949}" type="slidenum">
              <a:rPr kumimoji="1" lang="ja-JP" altLang="en-US" smtClean="0"/>
              <a:t>‹#›</a:t>
            </a:fld>
            <a:endParaRPr kumimoji="1" lang="ja-JP" altLang="en-US"/>
          </a:p>
        </p:txBody>
      </p:sp>
      <p:sp>
        <p:nvSpPr>
          <p:cNvPr id="23" name="フッター プレースホルダー 22"/>
          <p:cNvSpPr>
            <a:spLocks noGrp="1"/>
          </p:cNvSpPr>
          <p:nvPr>
            <p:ph type="ftr" sz="quarter" idx="16"/>
          </p:nvPr>
        </p:nvSpPr>
        <p:spPr/>
        <p:txBody>
          <a:bodyPr rtlCol="0"/>
          <a:lstStyle/>
          <a:p>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直線コネクタ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円/楕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タイトル 1"/>
          <p:cNvSpPr>
            <a:spLocks noGrp="1"/>
          </p:cNvSpPr>
          <p:nvPr>
            <p:ph type="title"/>
          </p:nvPr>
        </p:nvSpPr>
        <p:spPr>
          <a:xfrm rot="5400000">
            <a:off x="3350133" y="3200400"/>
            <a:ext cx="6309360" cy="457200"/>
          </a:xfrm>
        </p:spPr>
        <p:txBody>
          <a:bodyPr anchor="b"/>
          <a:lstStyle>
            <a:lvl1pPr algn="l">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10" name="直線コネクタ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正方形/長方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コネクタ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コネクタ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コネクタ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付プレースホルダー 16"/>
          <p:cNvSpPr>
            <a:spLocks noGrp="1"/>
          </p:cNvSpPr>
          <p:nvPr>
            <p:ph type="dt" sz="half" idx="10"/>
          </p:nvPr>
        </p:nvSpPr>
        <p:spPr/>
        <p:txBody>
          <a:bodyPr rtlCol="0"/>
          <a:lstStyle/>
          <a:p>
            <a:fld id="{E3B30571-C9E4-4371-82C6-0CF62AC2183C}" type="datetimeFigureOut">
              <a:rPr kumimoji="1" lang="ja-JP" altLang="en-US" smtClean="0"/>
              <a:t>2014/2/3</a:t>
            </a:fld>
            <a:endParaRPr kumimoji="1" lang="ja-JP" altLang="en-US"/>
          </a:p>
        </p:txBody>
      </p:sp>
      <p:sp>
        <p:nvSpPr>
          <p:cNvPr id="18" name="スライド番号プレースホルダー 17"/>
          <p:cNvSpPr>
            <a:spLocks noGrp="1"/>
          </p:cNvSpPr>
          <p:nvPr>
            <p:ph type="sldNum" sz="quarter" idx="11"/>
          </p:nvPr>
        </p:nvSpPr>
        <p:spPr/>
        <p:txBody>
          <a:bodyPr rtlCol="0"/>
          <a:lstStyle/>
          <a:p>
            <a:fld id="{81FC8C99-046A-4C82-A354-A6094E49C949}" type="slidenum">
              <a:rPr kumimoji="1" lang="ja-JP" altLang="en-US" smtClean="0"/>
              <a:t>‹#›</a:t>
            </a:fld>
            <a:endParaRPr kumimoji="1" lang="ja-JP" altLang="en-US"/>
          </a:p>
        </p:txBody>
      </p:sp>
      <p:sp>
        <p:nvSpPr>
          <p:cNvPr id="21" name="フッター プレースホルダー 20"/>
          <p:cNvSpPr>
            <a:spLocks noGrp="1"/>
          </p:cNvSpPr>
          <p:nvPr>
            <p:ph type="ftr" sz="quarter" idx="12"/>
          </p:nvPr>
        </p:nvSpPr>
        <p:spPr/>
        <p:txBody>
          <a:bodyPr rtlCol="0"/>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コネクタ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タイトル プレースホルダー 21"/>
          <p:cNvSpPr>
            <a:spLocks noGrp="1"/>
          </p:cNvSpPr>
          <p:nvPr>
            <p:ph type="title"/>
          </p:nvPr>
        </p:nvSpPr>
        <p:spPr>
          <a:xfrm>
            <a:off x="457200" y="274638"/>
            <a:ext cx="7467600" cy="1143000"/>
          </a:xfrm>
          <a:prstGeom prst="rect">
            <a:avLst/>
          </a:prstGeom>
        </p:spPr>
        <p:txBody>
          <a:bodyPr vert="horz" anchor="b">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3B30571-C9E4-4371-82C6-0CF62AC2183C}" type="datetimeFigureOut">
              <a:rPr kumimoji="1" lang="ja-JP" altLang="en-US" smtClean="0"/>
              <a:t>2014/2/3</a:t>
            </a:fld>
            <a:endParaRPr kumimoji="1" lang="ja-JP" altLang="en-US"/>
          </a:p>
        </p:txBody>
      </p:sp>
      <p:sp>
        <p:nvSpPr>
          <p:cNvPr id="3" name="フッター プレースホルダー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kumimoji="1" lang="ja-JP" altLang="en-US"/>
          </a:p>
        </p:txBody>
      </p:sp>
      <p:sp>
        <p:nvSpPr>
          <p:cNvPr id="7" name="直線コネクタ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コネクタ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正方形/長方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円/楕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スライド番号プレースホルダー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1FC8C99-046A-4C82-A354-A6094E49C949}"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1"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1"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1"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1"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1"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1"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1"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1"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1"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1" sz="1400" kern="1200" baseline="0">
          <a:solidFill>
            <a:schemeClr val="tx2"/>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67544" y="1598935"/>
            <a:ext cx="8496944" cy="1470025"/>
          </a:xfrm>
        </p:spPr>
        <p:txBody>
          <a:bodyPr>
            <a:noAutofit/>
          </a:bodyPr>
          <a:lstStyle/>
          <a:p>
            <a:pPr algn="ctr"/>
            <a:r>
              <a:rPr lang="ja-JP" altLang="en-US" sz="3200" b="0" dirty="0">
                <a:solidFill>
                  <a:schemeClr val="tx1"/>
                </a:solidFill>
                <a:latin typeface="ＭＳ 明朝" panose="02020609040205080304" pitchFamily="17" charset="-128"/>
                <a:ea typeface="ＭＳ 明朝" panose="02020609040205080304" pitchFamily="17" charset="-128"/>
              </a:rPr>
              <a:t>ユーザ評価データのマイニング結果に基づく</a:t>
            </a:r>
            <a:br>
              <a:rPr lang="ja-JP" altLang="en-US" sz="3200" b="0" dirty="0">
                <a:solidFill>
                  <a:schemeClr val="tx1"/>
                </a:solidFill>
                <a:latin typeface="ＭＳ 明朝" panose="02020609040205080304" pitchFamily="17" charset="-128"/>
                <a:ea typeface="ＭＳ 明朝" panose="02020609040205080304" pitchFamily="17" charset="-128"/>
              </a:rPr>
            </a:br>
            <a:r>
              <a:rPr lang="ja-JP" altLang="en-US" sz="3200" b="0" dirty="0">
                <a:solidFill>
                  <a:schemeClr val="tx1"/>
                </a:solidFill>
                <a:latin typeface="ＭＳ 明朝" panose="02020609040205080304" pitchFamily="17" charset="-128"/>
                <a:ea typeface="ＭＳ 明朝" panose="02020609040205080304" pitchFamily="17" charset="-128"/>
              </a:rPr>
              <a:t>スマートフォンアプリの特徴分析</a:t>
            </a:r>
            <a:br>
              <a:rPr lang="ja-JP" altLang="en-US" sz="3200" b="0" dirty="0">
                <a:solidFill>
                  <a:schemeClr val="tx1"/>
                </a:solidFill>
                <a:latin typeface="ＭＳ 明朝" panose="02020609040205080304" pitchFamily="17" charset="-128"/>
                <a:ea typeface="ＭＳ 明朝" panose="02020609040205080304" pitchFamily="17" charset="-128"/>
              </a:rPr>
            </a:br>
            <a:endParaRPr kumimoji="1" lang="ja-JP" altLang="en-US" sz="3200" b="0" dirty="0">
              <a:solidFill>
                <a:schemeClr val="tx1"/>
              </a:solidFill>
              <a:latin typeface="ＭＳ 明朝" panose="02020609040205080304" pitchFamily="17" charset="-128"/>
              <a:ea typeface="ＭＳ 明朝" panose="02020609040205080304" pitchFamily="17" charset="-128"/>
            </a:endParaRPr>
          </a:p>
        </p:txBody>
      </p:sp>
      <p:sp>
        <p:nvSpPr>
          <p:cNvPr id="3" name="サブタイトル 2"/>
          <p:cNvSpPr>
            <a:spLocks noGrp="1"/>
          </p:cNvSpPr>
          <p:nvPr>
            <p:ph type="subTitle" idx="1"/>
          </p:nvPr>
        </p:nvSpPr>
        <p:spPr>
          <a:xfrm>
            <a:off x="3203848" y="4365104"/>
            <a:ext cx="5544616" cy="1371600"/>
          </a:xfrm>
        </p:spPr>
        <p:txBody>
          <a:bodyPr>
            <a:noAutofit/>
          </a:bodyPr>
          <a:lstStyle/>
          <a:p>
            <a:r>
              <a:rPr kumimoji="1" lang="ja-JP" altLang="en-US" sz="2800" b="0" dirty="0" smtClean="0">
                <a:solidFill>
                  <a:schemeClr val="tx1"/>
                </a:solidFill>
                <a:latin typeface="+mn-ea"/>
                <a:cs typeface="Times New Roman" panose="02020603050405020304" pitchFamily="18" charset="0"/>
              </a:rPr>
              <a:t>プロジェクトマネジメントコース</a:t>
            </a:r>
            <a:endParaRPr kumimoji="1" lang="en-US" altLang="ja-JP" sz="2800" b="0" dirty="0" smtClean="0">
              <a:solidFill>
                <a:schemeClr val="tx1"/>
              </a:solidFill>
              <a:latin typeface="+mn-ea"/>
              <a:cs typeface="Times New Roman" panose="02020603050405020304" pitchFamily="18" charset="0"/>
            </a:endParaRPr>
          </a:p>
          <a:p>
            <a:r>
              <a:rPr lang="ja-JP" altLang="en-US" sz="2800" b="0" dirty="0">
                <a:solidFill>
                  <a:schemeClr val="tx1"/>
                </a:solidFill>
                <a:latin typeface="ＭＳ 明朝" panose="02020609040205080304" pitchFamily="17" charset="-128"/>
                <a:ea typeface="ＭＳ 明朝" panose="02020609040205080304" pitchFamily="17" charset="-128"/>
                <a:cs typeface="Times New Roman" panose="02020603050405020304" pitchFamily="18" charset="0"/>
              </a:rPr>
              <a:t>矢吹</a:t>
            </a:r>
            <a:r>
              <a:rPr lang="ja-JP" altLang="en-US" sz="2800" b="0" dirty="0" smtClean="0">
                <a:solidFill>
                  <a:schemeClr val="tx1"/>
                </a:solidFill>
                <a:latin typeface="ＭＳ 明朝" panose="02020609040205080304" pitchFamily="17" charset="-128"/>
                <a:ea typeface="ＭＳ 明朝" panose="02020609040205080304" pitchFamily="17" charset="-128"/>
                <a:cs typeface="Times New Roman" panose="02020603050405020304" pitchFamily="18" charset="0"/>
              </a:rPr>
              <a:t>研究室</a:t>
            </a:r>
            <a:endParaRPr lang="en-US" altLang="ja-JP" sz="2800" b="0" dirty="0" smtClean="0">
              <a:solidFill>
                <a:schemeClr val="tx1"/>
              </a:solidFill>
              <a:latin typeface="ＭＳ 明朝" panose="02020609040205080304" pitchFamily="17" charset="-128"/>
              <a:ea typeface="ＭＳ 明朝" panose="02020609040205080304" pitchFamily="17" charset="-128"/>
              <a:cs typeface="Times New Roman" panose="02020603050405020304" pitchFamily="18" charset="0"/>
            </a:endParaRPr>
          </a:p>
          <a:p>
            <a:r>
              <a:rPr lang="en-US" altLang="ja-JP" sz="2800" b="0" dirty="0" smtClean="0">
                <a:solidFill>
                  <a:schemeClr val="tx1"/>
                </a:solidFill>
                <a:latin typeface="ＭＳ 明朝" panose="02020609040205080304" pitchFamily="17" charset="-128"/>
                <a:ea typeface="ＭＳ 明朝" panose="02020609040205080304" pitchFamily="17" charset="-128"/>
                <a:cs typeface="Times New Roman" panose="02020603050405020304" pitchFamily="18" charset="0"/>
              </a:rPr>
              <a:t>0942112</a:t>
            </a:r>
            <a:r>
              <a:rPr lang="ja-JP" altLang="en-US" sz="2800" b="0" dirty="0" smtClean="0">
                <a:solidFill>
                  <a:schemeClr val="tx1"/>
                </a:solidFill>
                <a:latin typeface="ＭＳ 明朝" panose="02020609040205080304" pitchFamily="17" charset="-128"/>
                <a:ea typeface="ＭＳ 明朝" panose="02020609040205080304" pitchFamily="17" charset="-128"/>
                <a:cs typeface="Times New Roman" panose="02020603050405020304" pitchFamily="18" charset="0"/>
              </a:rPr>
              <a:t>　増田知之</a:t>
            </a:r>
            <a:endParaRPr kumimoji="1" lang="ja-JP" altLang="en-US" sz="2800" b="0" dirty="0">
              <a:solidFill>
                <a:schemeClr val="tx1"/>
              </a:solidFill>
              <a:latin typeface="ＭＳ 明朝" panose="02020609040205080304" pitchFamily="17" charset="-128"/>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197549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190128" y="65776"/>
            <a:ext cx="7467600" cy="634082"/>
          </a:xfrm>
          <a:prstGeom prst="rect">
            <a:avLst/>
          </a:prstGeom>
        </p:spPr>
        <p:txBody>
          <a:bodyPr vert="horz" anchor="b">
            <a:noAutofit/>
          </a:bodyPr>
          <a:lstStyle>
            <a:lvl1pPr algn="l" rtl="0" eaLnBrk="1" latinLnBrk="0" hangingPunct="1">
              <a:spcBef>
                <a:spcPct val="0"/>
              </a:spcBef>
              <a:buNone/>
              <a:defRPr kumimoji="1" sz="3000" b="0" kern="1200" cap="small" baseline="0">
                <a:solidFill>
                  <a:schemeClr val="tx2"/>
                </a:solidFill>
                <a:latin typeface="+mj-lt"/>
                <a:ea typeface="+mj-ea"/>
                <a:cs typeface="+mj-cs"/>
              </a:defRPr>
            </a:lvl1pPr>
          </a:lstStyle>
          <a:p>
            <a:r>
              <a:rPr lang="ja-JP" altLang="en-US" sz="4000" dirty="0" smtClean="0"/>
              <a:t>研究結果</a:t>
            </a:r>
            <a:r>
              <a:rPr lang="ja-JP" altLang="en-US" sz="2800" dirty="0" smtClean="0"/>
              <a:t>～アプリランキングデー</a:t>
            </a:r>
            <a:r>
              <a:rPr lang="ja-JP" altLang="en-US" sz="2800" dirty="0"/>
              <a:t>タ</a:t>
            </a:r>
            <a:r>
              <a:rPr lang="ja-JP" altLang="en-US" sz="2800" dirty="0" smtClean="0"/>
              <a:t>～</a:t>
            </a:r>
            <a:endParaRPr lang="ja-JP" altLang="en-US" sz="2800" dirty="0"/>
          </a:p>
        </p:txBody>
      </p:sp>
      <p:graphicFrame>
        <p:nvGraphicFramePr>
          <p:cNvPr id="4" name="表 3"/>
          <p:cNvGraphicFramePr>
            <a:graphicFrameLocks noGrp="1"/>
          </p:cNvGraphicFramePr>
          <p:nvPr>
            <p:extLst>
              <p:ext uri="{D42A27DB-BD31-4B8C-83A1-F6EECF244321}">
                <p14:modId xmlns:p14="http://schemas.microsoft.com/office/powerpoint/2010/main" val="646091011"/>
              </p:ext>
            </p:extLst>
          </p:nvPr>
        </p:nvGraphicFramePr>
        <p:xfrm>
          <a:off x="1475656" y="988803"/>
          <a:ext cx="5770940" cy="5808345"/>
        </p:xfrm>
        <a:graphic>
          <a:graphicData uri="http://schemas.openxmlformats.org/drawingml/2006/table">
            <a:tbl>
              <a:tblPr/>
              <a:tblGrid>
                <a:gridCol w="792163"/>
                <a:gridCol w="3800851"/>
                <a:gridCol w="487363"/>
                <a:gridCol w="690563"/>
              </a:tblGrid>
              <a:tr h="171450">
                <a:tc>
                  <a:txBody>
                    <a:bodyPr/>
                    <a:lstStyle/>
                    <a:p>
                      <a:pPr algn="l" fontAlgn="ctr"/>
                      <a:r>
                        <a:rPr lang="ja-JP" altLang="en-US" sz="1600" b="0" i="0" u="none" strike="noStrike" dirty="0">
                          <a:solidFill>
                            <a:srgbClr val="000000"/>
                          </a:solidFill>
                          <a:effectLst/>
                          <a:latin typeface="ＭＳ Ｐゴシック"/>
                        </a:rPr>
                        <a:t>日付</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タイトル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順位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前順位</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dirty="0">
                          <a:solidFill>
                            <a:srgbClr val="000000"/>
                          </a:solidFill>
                          <a:effectLst/>
                          <a:latin typeface="ＭＳ Ｐゴシック"/>
                        </a:rPr>
                        <a:t>パズル＆ドラゴンズ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0">
                  <a:txBody>
                    <a:bodyPr/>
                    <a:lstStyle/>
                    <a:p>
                      <a:pPr algn="ctr" fontAlgn="ctr"/>
                      <a:r>
                        <a:rPr lang="ja-JP" altLang="en-US" sz="1600" b="0" i="0" u="none" strike="noStrike" dirty="0">
                          <a:solidFill>
                            <a:srgbClr val="000000"/>
                          </a:solidFill>
                          <a:effectLst/>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dirty="0">
                          <a:solidFill>
                            <a:srgbClr val="000000"/>
                          </a:solidFill>
                          <a:effectLst/>
                          <a:latin typeface="ＭＳ Ｐゴシック"/>
                        </a:rPr>
                        <a:t>チェインクロニカル◆本格シナリオ</a:t>
                      </a:r>
                      <a:r>
                        <a:rPr lang="en-US" altLang="ja-JP" sz="1600" b="0" i="0" u="none" strike="noStrike" dirty="0">
                          <a:solidFill>
                            <a:srgbClr val="000000"/>
                          </a:solidFill>
                          <a:effectLst/>
                          <a:latin typeface="ＭＳ Ｐゴシック"/>
                        </a:rPr>
                        <a:t>RPG/</a:t>
                      </a:r>
                      <a:r>
                        <a:rPr lang="ja-JP" altLang="en-US" sz="1600" b="0" i="0" u="none" strike="noStrike" dirty="0">
                          <a:solidFill>
                            <a:srgbClr val="000000"/>
                          </a:solidFill>
                          <a:effectLst/>
                          <a:latin typeface="ＭＳ Ｐゴシック"/>
                        </a:rPr>
                        <a:t>チェンクロ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ＭＳ Ｐゴシック"/>
                        </a:rPr>
                        <a:t>LINE</a:t>
                      </a:r>
                      <a:r>
                        <a:rPr lang="ja-JP" altLang="en-US" sz="1600" b="0" i="0" u="none" strike="noStrike">
                          <a:solidFill>
                            <a:srgbClr val="000000"/>
                          </a:solidFill>
                          <a:effectLst/>
                          <a:latin typeface="ＭＳ Ｐゴシック"/>
                        </a:rPr>
                        <a:t>ポコパン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クイズ</a:t>
                      </a:r>
                      <a:r>
                        <a:rPr lang="en-US" altLang="ja-JP" sz="1600" b="0" i="0" u="none" strike="noStrike">
                          <a:solidFill>
                            <a:srgbClr val="000000"/>
                          </a:solidFill>
                          <a:effectLst/>
                          <a:latin typeface="ＭＳ Ｐゴシック"/>
                        </a:rPr>
                        <a:t>RPG </a:t>
                      </a:r>
                      <a:r>
                        <a:rPr lang="ja-JP" altLang="en-US" sz="1600" b="0" i="0" u="none" strike="noStrike">
                          <a:solidFill>
                            <a:srgbClr val="000000"/>
                          </a:solidFill>
                          <a:effectLst/>
                          <a:latin typeface="ＭＳ Ｐゴシック"/>
                        </a:rPr>
                        <a:t>魔法使いと黒猫のウィズ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ぷよぷよ</a:t>
                      </a:r>
                      <a:r>
                        <a:rPr lang="en-US" altLang="ja-JP" sz="1600" b="0" i="0" u="none" strike="noStrike">
                          <a:solidFill>
                            <a:srgbClr val="000000"/>
                          </a:solidFill>
                          <a:effectLst/>
                          <a:latin typeface="ＭＳ Ｐゴシック"/>
                        </a:rPr>
                        <a:t>!!</a:t>
                      </a:r>
                      <a:r>
                        <a:rPr lang="ja-JP" altLang="en-US" sz="1600" b="0" i="0" u="none" strike="noStrike">
                          <a:solidFill>
                            <a:srgbClr val="000000"/>
                          </a:solidFill>
                          <a:effectLst/>
                          <a:latin typeface="ＭＳ Ｐゴシック"/>
                        </a:rPr>
                        <a:t>クエスト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ラブライブ！スクールアイドルフェスティバル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dirty="0">
                          <a:solidFill>
                            <a:srgbClr val="000000"/>
                          </a:solidFill>
                          <a:effectLst/>
                          <a:latin typeface="ＭＳ Ｐゴシック"/>
                        </a:rPr>
                        <a:t>プロ野球</a:t>
                      </a:r>
                      <a:r>
                        <a:rPr lang="en-US" sz="1600" b="0" i="0" u="none" strike="noStrike" dirty="0">
                          <a:solidFill>
                            <a:srgbClr val="000000"/>
                          </a:solidFill>
                          <a:effectLst/>
                          <a:latin typeface="ＭＳ Ｐゴシック"/>
                        </a:rPr>
                        <a:t>PRIDE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dirty="0">
                          <a:solidFill>
                            <a:srgbClr val="000000"/>
                          </a:solidFill>
                          <a:effectLst/>
                          <a:latin typeface="ＭＳ Ｐゴシック"/>
                        </a:rPr>
                        <a:t>戦国炎舞 </a:t>
                      </a:r>
                      <a:r>
                        <a:rPr lang="en-US" altLang="ja-JP" sz="1600" b="0" i="0" u="none" strike="noStrike" dirty="0">
                          <a:solidFill>
                            <a:srgbClr val="000000"/>
                          </a:solidFill>
                          <a:effectLst/>
                          <a:latin typeface="ＭＳ Ｐゴシック"/>
                        </a:rPr>
                        <a:t>-</a:t>
                      </a:r>
                      <a:r>
                        <a:rPr lang="en-US" sz="1600" b="0" i="0" u="none" strike="noStrike" dirty="0">
                          <a:solidFill>
                            <a:srgbClr val="000000"/>
                          </a:solidFill>
                          <a:effectLst/>
                          <a:latin typeface="ＭＳ Ｐゴシック"/>
                        </a:rPr>
                        <a:t>KIZNA-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ＭＳ Ｐゴシック"/>
                        </a:rPr>
                        <a:t>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ＭＳ Ｐゴシック"/>
                        </a:rPr>
                        <a:t>Clash of Clans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パズル＆ドラゴンズ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圏外</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クイズ</a:t>
                      </a:r>
                      <a:r>
                        <a:rPr lang="en-US" altLang="ja-JP" sz="1600" b="0" i="0" u="none" strike="noStrike">
                          <a:solidFill>
                            <a:srgbClr val="000000"/>
                          </a:solidFill>
                          <a:effectLst/>
                          <a:latin typeface="ＭＳ Ｐゴシック"/>
                        </a:rPr>
                        <a:t>RPG </a:t>
                      </a:r>
                      <a:r>
                        <a:rPr lang="ja-JP" altLang="en-US" sz="1600" b="0" i="0" u="none" strike="noStrike">
                          <a:solidFill>
                            <a:srgbClr val="000000"/>
                          </a:solidFill>
                          <a:effectLst/>
                          <a:latin typeface="ＭＳ Ｐゴシック"/>
                        </a:rPr>
                        <a:t>魔法使いと黒猫のウィズ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ＭＳ Ｐゴシック"/>
                        </a:rPr>
                        <a:t>LINE</a:t>
                      </a:r>
                      <a:r>
                        <a:rPr lang="ja-JP" altLang="en-US" sz="1600" b="0" i="0" u="none" strike="noStrike">
                          <a:solidFill>
                            <a:srgbClr val="000000"/>
                          </a:solidFill>
                          <a:effectLst/>
                          <a:latin typeface="ＭＳ Ｐゴシック"/>
                        </a:rPr>
                        <a:t>ポコパン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プロ野球</a:t>
                      </a:r>
                      <a:r>
                        <a:rPr lang="en-US" sz="1600" b="0" i="0" u="none" strike="noStrike">
                          <a:solidFill>
                            <a:srgbClr val="000000"/>
                          </a:solidFill>
                          <a:effectLst/>
                          <a:latin typeface="ＭＳ Ｐゴシック"/>
                        </a:rPr>
                        <a:t>PRIDE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チェインクロニカル◆本格シナリオ</a:t>
                      </a:r>
                      <a:r>
                        <a:rPr lang="en-US" altLang="ja-JP" sz="1600" b="0" i="0" u="none" strike="noStrike">
                          <a:solidFill>
                            <a:srgbClr val="000000"/>
                          </a:solidFill>
                          <a:effectLst/>
                          <a:latin typeface="ＭＳ Ｐゴシック"/>
                        </a:rPr>
                        <a:t>RPG/</a:t>
                      </a:r>
                      <a:r>
                        <a:rPr lang="ja-JP" altLang="en-US" sz="1600" b="0" i="0" u="none" strike="noStrike">
                          <a:solidFill>
                            <a:srgbClr val="000000"/>
                          </a:solidFill>
                          <a:effectLst/>
                          <a:latin typeface="ＭＳ Ｐゴシック"/>
                        </a:rPr>
                        <a:t>チェンクロ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ドラゴンリーグ</a:t>
                      </a:r>
                      <a:r>
                        <a:rPr lang="en-US" altLang="ja-JP" sz="1600" b="0" i="0" u="none" strike="noStrike">
                          <a:solidFill>
                            <a:srgbClr val="000000"/>
                          </a:solidFill>
                          <a:effectLst/>
                          <a:latin typeface="ＭＳ Ｐゴシック"/>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圏外</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戦国炎舞 </a:t>
                      </a:r>
                      <a:r>
                        <a:rPr lang="en-US" altLang="ja-JP" sz="1600" b="0" i="0" u="none" strike="noStrike">
                          <a:solidFill>
                            <a:srgbClr val="000000"/>
                          </a:solidFill>
                          <a:effectLst/>
                          <a:latin typeface="ＭＳ Ｐゴシック"/>
                        </a:rPr>
                        <a:t>-</a:t>
                      </a:r>
                      <a:r>
                        <a:rPr lang="en-US" sz="1600" b="0" i="0" u="none" strike="noStrike">
                          <a:solidFill>
                            <a:srgbClr val="000000"/>
                          </a:solidFill>
                          <a:effectLst/>
                          <a:latin typeface="ＭＳ Ｐゴシック"/>
                        </a:rPr>
                        <a:t>KIZNA-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ぷよぷよ</a:t>
                      </a:r>
                      <a:r>
                        <a:rPr lang="en-US" altLang="ja-JP" sz="1600" b="0" i="0" u="none" strike="noStrike">
                          <a:solidFill>
                            <a:srgbClr val="000000"/>
                          </a:solidFill>
                          <a:effectLst/>
                          <a:latin typeface="ＭＳ Ｐゴシック"/>
                        </a:rPr>
                        <a:t>!!</a:t>
                      </a:r>
                      <a:r>
                        <a:rPr lang="ja-JP" altLang="en-US" sz="1600" b="0" i="0" u="none" strike="noStrike">
                          <a:solidFill>
                            <a:srgbClr val="000000"/>
                          </a:solidFill>
                          <a:effectLst/>
                          <a:latin typeface="ＭＳ Ｐゴシック"/>
                        </a:rPr>
                        <a:t>クエスト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ガンダムエリアウォーズ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圏外</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ＭＳ Ｐゴシック"/>
                        </a:rPr>
                        <a:t>LINE PLAY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圏外</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テキスト ボックス 4"/>
          <p:cNvSpPr txBox="1"/>
          <p:nvPr/>
        </p:nvSpPr>
        <p:spPr>
          <a:xfrm>
            <a:off x="467544" y="620688"/>
            <a:ext cx="7657728" cy="369332"/>
          </a:xfrm>
          <a:prstGeom prst="rect">
            <a:avLst/>
          </a:prstGeom>
          <a:noFill/>
        </p:spPr>
        <p:txBody>
          <a:bodyPr wrap="square" rtlCol="0">
            <a:spAutoFit/>
          </a:bodyPr>
          <a:lstStyle/>
          <a:p>
            <a:pPr algn="ctr"/>
            <a:r>
              <a:rPr kumimoji="1" lang="ja-JP" altLang="en-US" dirty="0" smtClean="0"/>
              <a:t>表</a:t>
            </a:r>
            <a:r>
              <a:rPr kumimoji="1" lang="en-US" altLang="ja-JP" dirty="0" smtClean="0"/>
              <a:t>1.1</a:t>
            </a:r>
            <a:r>
              <a:rPr kumimoji="1" lang="ja-JP" altLang="en-US" dirty="0" smtClean="0"/>
              <a:t>　</a:t>
            </a:r>
            <a:r>
              <a:rPr kumimoji="1" lang="en-US" altLang="ja-JP" dirty="0" smtClean="0"/>
              <a:t>App</a:t>
            </a:r>
            <a:r>
              <a:rPr kumimoji="1" lang="ja-JP" altLang="en-US" dirty="0" smtClean="0"/>
              <a:t>ストアのトップセールランキング表（一部）</a:t>
            </a:r>
            <a:endParaRPr kumimoji="1" lang="ja-JP" altLang="en-US" dirty="0"/>
          </a:p>
        </p:txBody>
      </p:sp>
    </p:spTree>
    <p:extLst>
      <p:ext uri="{BB962C8B-B14F-4D97-AF65-F5344CB8AC3E}">
        <p14:creationId xmlns:p14="http://schemas.microsoft.com/office/powerpoint/2010/main" val="678531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lstStyle/>
          <a:p>
            <a:r>
              <a:rPr kumimoji="1" lang="ja-JP" altLang="en-US" dirty="0" smtClean="0"/>
              <a:t>研究結果</a:t>
            </a:r>
            <a:r>
              <a:rPr kumimoji="1" lang="ja-JP" altLang="en-US" sz="2800" dirty="0" smtClean="0"/>
              <a:t>～アプリレビューデータ～</a:t>
            </a:r>
            <a:endParaRPr kumimoji="1" lang="ja-JP" altLang="en-US" sz="2800" dirty="0"/>
          </a:p>
        </p:txBody>
      </p:sp>
      <p:graphicFrame>
        <p:nvGraphicFramePr>
          <p:cNvPr id="3" name="表 2"/>
          <p:cNvGraphicFramePr>
            <a:graphicFrameLocks noGrp="1"/>
          </p:cNvGraphicFramePr>
          <p:nvPr>
            <p:extLst>
              <p:ext uri="{D42A27DB-BD31-4B8C-83A1-F6EECF244321}">
                <p14:modId xmlns:p14="http://schemas.microsoft.com/office/powerpoint/2010/main" val="1253236315"/>
              </p:ext>
            </p:extLst>
          </p:nvPr>
        </p:nvGraphicFramePr>
        <p:xfrm>
          <a:off x="755576" y="1196752"/>
          <a:ext cx="7371491" cy="5534444"/>
        </p:xfrm>
        <a:graphic>
          <a:graphicData uri="http://schemas.openxmlformats.org/drawingml/2006/table">
            <a:tbl>
              <a:tblPr/>
              <a:tblGrid>
                <a:gridCol w="2760397"/>
                <a:gridCol w="649816"/>
                <a:gridCol w="688133"/>
                <a:gridCol w="673881"/>
                <a:gridCol w="649816"/>
                <a:gridCol w="649816"/>
                <a:gridCol w="649816"/>
                <a:gridCol w="649816"/>
              </a:tblGrid>
              <a:tr h="494717">
                <a:tc>
                  <a:txBody>
                    <a:bodyPr/>
                    <a:lstStyle/>
                    <a:p>
                      <a:pPr algn="l" fontAlgn="ctr"/>
                      <a:r>
                        <a:rPr lang="ja-JP" altLang="en-US" sz="1600" b="0" i="0" u="none" strike="noStrike" dirty="0">
                          <a:solidFill>
                            <a:srgbClr val="000000"/>
                          </a:solidFill>
                          <a:effectLst/>
                          <a:latin typeface="ＭＳ Ｐゴシック"/>
                        </a:rPr>
                        <a:t>タイトル</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星総数</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星平均</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smtClean="0">
                          <a:solidFill>
                            <a:srgbClr val="000000"/>
                          </a:solidFill>
                          <a:effectLst/>
                          <a:latin typeface="ＭＳ Ｐゴシック"/>
                        </a:rPr>
                        <a:t>星</a:t>
                      </a:r>
                      <a:r>
                        <a:rPr lang="en-US" altLang="ja-JP" sz="1600" b="0" i="0" u="none" strike="noStrike" dirty="0" smtClean="0">
                          <a:solidFill>
                            <a:srgbClr val="000000"/>
                          </a:solidFill>
                          <a:effectLst/>
                          <a:latin typeface="ＭＳ Ｐゴシック"/>
                        </a:rPr>
                        <a:t>1</a:t>
                      </a:r>
                      <a:endParaRPr lang="ja-JP" altLang="en-US" sz="1600" b="0" i="0" u="none" strike="noStrike" dirty="0">
                        <a:solidFill>
                          <a:srgbClr val="000000"/>
                        </a:solidFill>
                        <a:effectLst/>
                        <a:latin typeface="ＭＳ Ｐゴシック"/>
                      </a:endParaRP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smtClean="0">
                          <a:solidFill>
                            <a:srgbClr val="000000"/>
                          </a:solidFill>
                          <a:effectLst/>
                          <a:latin typeface="ＭＳ Ｐゴシック"/>
                        </a:rPr>
                        <a:t>星</a:t>
                      </a:r>
                      <a:r>
                        <a:rPr lang="en-US" altLang="ja-JP" sz="1600" b="0" i="0" u="none" strike="noStrike" dirty="0" smtClean="0">
                          <a:solidFill>
                            <a:srgbClr val="000000"/>
                          </a:solidFill>
                          <a:effectLst/>
                          <a:latin typeface="ＭＳ Ｐゴシック"/>
                        </a:rPr>
                        <a:t>2</a:t>
                      </a:r>
                      <a:endParaRPr lang="ja-JP" altLang="en-US" sz="1600" b="0" i="0" u="none" strike="noStrike" dirty="0">
                        <a:solidFill>
                          <a:srgbClr val="000000"/>
                        </a:solidFill>
                        <a:effectLst/>
                        <a:latin typeface="ＭＳ Ｐゴシック"/>
                      </a:endParaRP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星３</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星４</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星５</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3009">
                <a:tc>
                  <a:txBody>
                    <a:bodyPr/>
                    <a:lstStyle/>
                    <a:p>
                      <a:pPr algn="l" fontAlgn="ctr"/>
                      <a:r>
                        <a:rPr lang="en-US" sz="1600" b="0" i="0" u="none" strike="noStrike" dirty="0">
                          <a:solidFill>
                            <a:srgbClr val="000000"/>
                          </a:solidFill>
                          <a:effectLst/>
                          <a:latin typeface="ＭＳ Ｐゴシック"/>
                        </a:rPr>
                        <a:t>LINE POP</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12,380</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2.0</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7463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1424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1147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785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1561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3009">
                <a:tc>
                  <a:txBody>
                    <a:bodyPr/>
                    <a:lstStyle/>
                    <a:p>
                      <a:pPr algn="l" fontAlgn="ctr"/>
                      <a:r>
                        <a:rPr lang="en-US" sz="1600" b="0" i="0" u="none" strike="noStrike" dirty="0">
                          <a:solidFill>
                            <a:srgbClr val="000000"/>
                          </a:solidFill>
                          <a:effectLst/>
                          <a:latin typeface="ＭＳ Ｐゴシック"/>
                        </a:rPr>
                        <a:t>LINE</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77,083</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2.4</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34927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9530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10878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8074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13674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250">
                <a:tc>
                  <a:txBody>
                    <a:bodyPr/>
                    <a:lstStyle/>
                    <a:p>
                      <a:pPr algn="l" fontAlgn="ctr"/>
                      <a:r>
                        <a:rPr lang="ja-JP" altLang="en-US" sz="1600" b="0" i="0" u="none" strike="noStrike" dirty="0">
                          <a:solidFill>
                            <a:srgbClr val="000000"/>
                          </a:solidFill>
                          <a:effectLst/>
                          <a:latin typeface="ＭＳ Ｐゴシック"/>
                        </a:rPr>
                        <a:t>ガンダムエリアウォーズ</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7,373</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3.2</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2170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529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922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1040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2712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250">
                <a:tc>
                  <a:txBody>
                    <a:bodyPr/>
                    <a:lstStyle/>
                    <a:p>
                      <a:pPr algn="l" fontAlgn="ctr"/>
                      <a:r>
                        <a:rPr lang="ja-JP" altLang="en-US" sz="1600" b="0" i="0" u="none" strike="noStrike">
                          <a:solidFill>
                            <a:srgbClr val="000000"/>
                          </a:solidFill>
                          <a:effectLst/>
                          <a:latin typeface="ＭＳ Ｐゴシック"/>
                        </a:rPr>
                        <a:t>ドラゴンポーカー</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8,491</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3.7</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2085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355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501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1019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4531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250">
                <a:tc>
                  <a:txBody>
                    <a:bodyPr/>
                    <a:lstStyle/>
                    <a:p>
                      <a:pPr algn="l" fontAlgn="ctr"/>
                      <a:r>
                        <a:rPr lang="ja-JP" altLang="en-US" sz="1600" b="0" i="0" u="none" strike="noStrike">
                          <a:solidFill>
                            <a:srgbClr val="000000"/>
                          </a:solidFill>
                          <a:effectLst/>
                          <a:latin typeface="ＭＳ Ｐゴシック"/>
                        </a:rPr>
                        <a:t>三国志パズル大戦</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7,099</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3.7</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1639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306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510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977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3667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250">
                <a:tc>
                  <a:txBody>
                    <a:bodyPr/>
                    <a:lstStyle/>
                    <a:p>
                      <a:pPr algn="l" fontAlgn="ctr"/>
                      <a:r>
                        <a:rPr lang="ja-JP" altLang="en-US" sz="1600" b="0" i="0" u="none" strike="noStrike">
                          <a:solidFill>
                            <a:srgbClr val="000000"/>
                          </a:solidFill>
                          <a:effectLst/>
                          <a:latin typeface="ＭＳ Ｐゴシック"/>
                        </a:rPr>
                        <a:t>釣りスタ </a:t>
                      </a:r>
                      <a:r>
                        <a:rPr lang="en-US" sz="1600" b="0" i="0" u="none" strike="noStrike">
                          <a:solidFill>
                            <a:srgbClr val="000000"/>
                          </a:solidFill>
                          <a:effectLst/>
                          <a:latin typeface="ＭＳ Ｐゴシック"/>
                        </a:rPr>
                        <a:t>by GREE(</a:t>
                      </a:r>
                      <a:r>
                        <a:rPr lang="ja-JP" altLang="en-US" sz="1600" b="0" i="0" u="none" strike="noStrike">
                          <a:solidFill>
                            <a:srgbClr val="000000"/>
                          </a:solidFill>
                          <a:effectLst/>
                          <a:latin typeface="ＭＳ Ｐゴシック"/>
                        </a:rPr>
                        <a:t>グリー</a:t>
                      </a:r>
                      <a:r>
                        <a:rPr lang="en-US" altLang="ja-JP" sz="1600" b="0" i="0" u="none" strike="noStrike">
                          <a:solidFill>
                            <a:srgbClr val="000000"/>
                          </a:solidFill>
                          <a:effectLst/>
                          <a:latin typeface="ＭＳ Ｐゴシック"/>
                        </a:rPr>
                        <a:t>)</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1,682</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3.7</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406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69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98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214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895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250">
                <a:tc>
                  <a:txBody>
                    <a:bodyPr/>
                    <a:lstStyle/>
                    <a:p>
                      <a:pPr algn="l" fontAlgn="ctr"/>
                      <a:r>
                        <a:rPr lang="ja-JP" altLang="en-US" sz="1600" b="0" i="0" u="none" strike="noStrike">
                          <a:solidFill>
                            <a:srgbClr val="000000"/>
                          </a:solidFill>
                          <a:effectLst/>
                          <a:latin typeface="ＭＳ Ｐゴシック"/>
                        </a:rPr>
                        <a:t>パチスロ交響詩篇エウレカセブン</a:t>
                      </a:r>
                      <a:r>
                        <a:rPr lang="en-US" altLang="ja-JP" sz="1600" b="0" i="0" u="none" strike="noStrike">
                          <a:solidFill>
                            <a:srgbClr val="000000"/>
                          </a:solidFill>
                          <a:effectLst/>
                          <a:latin typeface="ＭＳ Ｐゴシック"/>
                        </a:rPr>
                        <a:t>2</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766</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3.7</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127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52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68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159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360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3009">
                <a:tc>
                  <a:txBody>
                    <a:bodyPr/>
                    <a:lstStyle/>
                    <a:p>
                      <a:pPr algn="l" fontAlgn="ctr"/>
                      <a:r>
                        <a:rPr lang="ja-JP" altLang="en-US" sz="1600" b="0" i="0" u="none" strike="noStrike">
                          <a:solidFill>
                            <a:srgbClr val="000000"/>
                          </a:solidFill>
                          <a:effectLst/>
                          <a:latin typeface="ＭＳ Ｐゴシック"/>
                        </a:rPr>
                        <a:t>クイズ</a:t>
                      </a:r>
                      <a:r>
                        <a:rPr lang="en-US" altLang="ja-JP" sz="1600" b="0" i="0" u="none" strike="noStrike">
                          <a:solidFill>
                            <a:srgbClr val="000000"/>
                          </a:solidFill>
                          <a:effectLst/>
                          <a:latin typeface="ＭＳ Ｐゴシック"/>
                        </a:rPr>
                        <a:t>RPG </a:t>
                      </a:r>
                      <a:r>
                        <a:rPr lang="ja-JP" altLang="en-US" sz="1600" b="0" i="0" u="none" strike="noStrike">
                          <a:solidFill>
                            <a:srgbClr val="000000"/>
                          </a:solidFill>
                          <a:effectLst/>
                          <a:latin typeface="ＭＳ Ｐゴシック"/>
                        </a:rPr>
                        <a:t>魔法使いと黒猫のウィズ</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13,129</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3.8</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2367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824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991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1869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7078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3009">
                <a:tc>
                  <a:txBody>
                    <a:bodyPr/>
                    <a:lstStyle/>
                    <a:p>
                      <a:pPr algn="l" fontAlgn="ctr"/>
                      <a:r>
                        <a:rPr lang="ja-JP" altLang="en-US" sz="1600" b="0" i="0" u="none" strike="noStrike">
                          <a:solidFill>
                            <a:srgbClr val="000000"/>
                          </a:solidFill>
                          <a:effectLst/>
                          <a:latin typeface="ＭＳ Ｐゴシック"/>
                        </a:rPr>
                        <a:t>ラブライブ！スクールアイドルフェスティバル</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3,879</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4.1</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397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190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340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527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2425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3009">
                <a:tc>
                  <a:txBody>
                    <a:bodyPr/>
                    <a:lstStyle/>
                    <a:p>
                      <a:pPr algn="l" fontAlgn="ctr"/>
                      <a:r>
                        <a:rPr lang="ja-JP" altLang="en-US" sz="1600" b="0" i="0" u="none" strike="noStrike">
                          <a:solidFill>
                            <a:srgbClr val="000000"/>
                          </a:solidFill>
                          <a:effectLst/>
                          <a:latin typeface="ＭＳ Ｐゴシック"/>
                        </a:rPr>
                        <a:t>ぷよぷよ</a:t>
                      </a:r>
                      <a:r>
                        <a:rPr lang="en-US" altLang="ja-JP" sz="1600" b="0" i="0" u="none" strike="noStrike">
                          <a:solidFill>
                            <a:srgbClr val="000000"/>
                          </a:solidFill>
                          <a:effectLst/>
                          <a:latin typeface="ＭＳ Ｐゴシック"/>
                        </a:rPr>
                        <a:t>!!</a:t>
                      </a:r>
                      <a:r>
                        <a:rPr lang="ja-JP" altLang="en-US" sz="1600" b="0" i="0" u="none" strike="noStrike">
                          <a:solidFill>
                            <a:srgbClr val="000000"/>
                          </a:solidFill>
                          <a:effectLst/>
                          <a:latin typeface="ＭＳ Ｐゴシック"/>
                        </a:rPr>
                        <a:t>クエスト</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24,822</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4.1</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2661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883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1764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4291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15223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3009">
                <a:tc>
                  <a:txBody>
                    <a:bodyPr/>
                    <a:lstStyle/>
                    <a:p>
                      <a:pPr algn="l" fontAlgn="ctr"/>
                      <a:r>
                        <a:rPr lang="en-US" sz="1600" b="0" i="0" u="none" strike="noStrike">
                          <a:solidFill>
                            <a:srgbClr val="000000"/>
                          </a:solidFill>
                          <a:effectLst/>
                          <a:latin typeface="ＭＳ Ｐゴシック"/>
                        </a:rPr>
                        <a:t>LINE</a:t>
                      </a:r>
                      <a:r>
                        <a:rPr lang="ja-JP" altLang="en-US" sz="1600" b="0" i="0" u="none" strike="noStrike">
                          <a:solidFill>
                            <a:srgbClr val="000000"/>
                          </a:solidFill>
                          <a:effectLst/>
                          <a:latin typeface="ＭＳ Ｐゴシック"/>
                        </a:rPr>
                        <a:t>ポコパン</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412,829</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4.2</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12549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14028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68635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119597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198020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3009">
                <a:tc>
                  <a:txBody>
                    <a:bodyPr/>
                    <a:lstStyle/>
                    <a:p>
                      <a:pPr algn="l" fontAlgn="ctr"/>
                      <a:r>
                        <a:rPr lang="en-US" sz="1600" b="0" i="0" u="none" strike="noStrike">
                          <a:solidFill>
                            <a:srgbClr val="000000"/>
                          </a:solidFill>
                          <a:effectLst/>
                          <a:latin typeface="ＭＳ Ｐゴシック"/>
                        </a:rPr>
                        <a:t>LINE PLAY</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204,457</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4.3</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5869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5633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24784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56503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111678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250">
                <a:tc>
                  <a:txBody>
                    <a:bodyPr/>
                    <a:lstStyle/>
                    <a:p>
                      <a:pPr algn="l" fontAlgn="ctr"/>
                      <a:r>
                        <a:rPr lang="ja-JP" altLang="en-US" sz="1600" b="0" i="0" u="none" strike="noStrike">
                          <a:solidFill>
                            <a:srgbClr val="000000"/>
                          </a:solidFill>
                          <a:effectLst/>
                          <a:latin typeface="ＭＳ Ｐゴシック"/>
                        </a:rPr>
                        <a:t>戦国炎舞 </a:t>
                      </a:r>
                      <a:r>
                        <a:rPr lang="en-US" altLang="ja-JP" sz="1600" b="0" i="0" u="none" strike="noStrike">
                          <a:solidFill>
                            <a:srgbClr val="000000"/>
                          </a:solidFill>
                          <a:effectLst/>
                          <a:latin typeface="ＭＳ Ｐゴシック"/>
                        </a:rPr>
                        <a:t>-</a:t>
                      </a:r>
                      <a:r>
                        <a:rPr lang="en-US" sz="1600" b="0" i="0" u="none" strike="noStrike">
                          <a:solidFill>
                            <a:srgbClr val="000000"/>
                          </a:solidFill>
                          <a:effectLst/>
                          <a:latin typeface="ＭＳ Ｐゴシック"/>
                        </a:rPr>
                        <a:t>KIZNA-</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5,652</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4.3</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404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109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387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1125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3627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テキスト ボックス 3"/>
          <p:cNvSpPr txBox="1"/>
          <p:nvPr/>
        </p:nvSpPr>
        <p:spPr>
          <a:xfrm>
            <a:off x="767949" y="836712"/>
            <a:ext cx="7416824" cy="369332"/>
          </a:xfrm>
          <a:prstGeom prst="rect">
            <a:avLst/>
          </a:prstGeom>
          <a:noFill/>
        </p:spPr>
        <p:txBody>
          <a:bodyPr wrap="square" rtlCol="0">
            <a:spAutoFit/>
          </a:bodyPr>
          <a:lstStyle/>
          <a:p>
            <a:pPr algn="ctr"/>
            <a:r>
              <a:rPr kumimoji="1" lang="ja-JP" altLang="en-US" dirty="0" smtClean="0"/>
              <a:t>表１</a:t>
            </a:r>
            <a:r>
              <a:rPr kumimoji="1" lang="en-US" altLang="ja-JP" dirty="0" smtClean="0"/>
              <a:t>.2 </a:t>
            </a:r>
            <a:r>
              <a:rPr kumimoji="1" lang="ja-JP" altLang="en-US" dirty="0" smtClean="0"/>
              <a:t>　</a:t>
            </a:r>
            <a:r>
              <a:rPr kumimoji="1" lang="en-US" altLang="ja-JP" dirty="0" smtClean="0"/>
              <a:t>App</a:t>
            </a:r>
            <a:r>
              <a:rPr kumimoji="1" lang="ja-JP" altLang="en-US" dirty="0" smtClean="0"/>
              <a:t>ストアのトップセール</a:t>
            </a:r>
            <a:r>
              <a:rPr lang="ja-JP" altLang="en-US" dirty="0" smtClean="0"/>
              <a:t>レビュー表（一部）</a:t>
            </a:r>
            <a:endParaRPr kumimoji="1" lang="en-US" altLang="ja-JP" dirty="0" smtClean="0"/>
          </a:p>
        </p:txBody>
      </p:sp>
    </p:spTree>
    <p:extLst>
      <p:ext uri="{BB962C8B-B14F-4D97-AF65-F5344CB8AC3E}">
        <p14:creationId xmlns:p14="http://schemas.microsoft.com/office/powerpoint/2010/main" val="1948221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5308" y="332656"/>
            <a:ext cx="7467600" cy="562074"/>
          </a:xfrm>
        </p:spPr>
        <p:txBody>
          <a:bodyPr>
            <a:noAutofit/>
          </a:bodyPr>
          <a:lstStyle/>
          <a:p>
            <a:r>
              <a:rPr kumimoji="1" lang="ja-JP" altLang="en-US" sz="4000" dirty="0" smtClean="0"/>
              <a:t>研究結果</a:t>
            </a:r>
            <a:r>
              <a:rPr kumimoji="1" lang="ja-JP" altLang="en-US" sz="2800" dirty="0" smtClean="0"/>
              <a:t>～</a:t>
            </a:r>
            <a:r>
              <a:rPr lang="ja-JP" altLang="en-US" sz="2800" dirty="0" smtClean="0">
                <a:solidFill>
                  <a:prstClr val="black"/>
                </a:solidFill>
              </a:rPr>
              <a:t>第</a:t>
            </a:r>
            <a:r>
              <a:rPr lang="en-US" altLang="ja-JP" sz="2800" dirty="0" smtClean="0">
                <a:solidFill>
                  <a:prstClr val="black"/>
                </a:solidFill>
              </a:rPr>
              <a:t>1</a:t>
            </a:r>
            <a:r>
              <a:rPr lang="ja-JP" altLang="en-US" sz="2800" dirty="0" smtClean="0">
                <a:solidFill>
                  <a:prstClr val="black"/>
                </a:solidFill>
              </a:rPr>
              <a:t>主成分</a:t>
            </a:r>
            <a:r>
              <a:rPr kumimoji="1" lang="ja-JP" altLang="en-US" sz="2800" dirty="0" smtClean="0"/>
              <a:t>～</a:t>
            </a:r>
            <a:endParaRPr kumimoji="1" lang="ja-JP" altLang="en-US" sz="2800" dirty="0"/>
          </a:p>
        </p:txBody>
      </p:sp>
      <p:sp>
        <p:nvSpPr>
          <p:cNvPr id="4" name="テキスト ボックス 3"/>
          <p:cNvSpPr txBox="1"/>
          <p:nvPr/>
        </p:nvSpPr>
        <p:spPr>
          <a:xfrm>
            <a:off x="395536" y="859852"/>
            <a:ext cx="7848872" cy="830997"/>
          </a:xfrm>
          <a:prstGeom prst="rect">
            <a:avLst/>
          </a:prstGeom>
          <a:noFill/>
        </p:spPr>
        <p:txBody>
          <a:bodyPr wrap="square" rtlCol="0">
            <a:spAutoFit/>
          </a:bodyPr>
          <a:lstStyle/>
          <a:p>
            <a:r>
              <a:rPr kumimoji="1" lang="ja-JP" altLang="en-US" sz="2400" dirty="0" smtClean="0"/>
              <a:t>表</a:t>
            </a:r>
            <a:r>
              <a:rPr kumimoji="1" lang="en-US" altLang="ja-JP" sz="2400" dirty="0" smtClean="0"/>
              <a:t>1</a:t>
            </a:r>
            <a:r>
              <a:rPr lang="en-US" altLang="ja-JP" sz="2400" dirty="0" smtClean="0"/>
              <a:t>.</a:t>
            </a:r>
            <a:r>
              <a:rPr kumimoji="1" lang="en-US" altLang="ja-JP" sz="2400" dirty="0" smtClean="0"/>
              <a:t>2</a:t>
            </a:r>
            <a:r>
              <a:rPr kumimoji="1" lang="ja-JP" altLang="en-US" sz="2400" dirty="0" smtClean="0"/>
              <a:t>のデータをもとに割合で表現し，主成分分析を試みる．</a:t>
            </a:r>
            <a:endParaRPr kumimoji="1" lang="en-US" altLang="ja-JP" sz="2400" dirty="0" smtClean="0"/>
          </a:p>
          <a:p>
            <a:r>
              <a:rPr lang="ja-JP" altLang="en-US" sz="2400" dirty="0"/>
              <a:t>第</a:t>
            </a:r>
            <a:r>
              <a:rPr lang="en-US" altLang="ja-JP" sz="2400" dirty="0"/>
              <a:t>1</a:t>
            </a:r>
            <a:r>
              <a:rPr lang="ja-JP" altLang="en-US" sz="2400" dirty="0" smtClean="0"/>
              <a:t>主成分図の詳細を以下に記載する．</a:t>
            </a:r>
            <a:endParaRPr kumimoji="1" lang="ja-JP" altLang="en-US" sz="2400" dirty="0"/>
          </a:p>
        </p:txBody>
      </p:sp>
      <p:pic>
        <p:nvPicPr>
          <p:cNvPr id="5" name="図 4" descr="C:\Users\masuda\Desktop\卒業論文\IOSトップ　主成分.PNG"/>
          <p:cNvPicPr/>
          <p:nvPr/>
        </p:nvPicPr>
        <p:blipFill>
          <a:blip r:embed="rId2">
            <a:extLst>
              <a:ext uri="{28A0092B-C50C-407E-A947-70E740481C1C}">
                <a14:useLocalDpi xmlns:a14="http://schemas.microsoft.com/office/drawing/2010/main" val="0"/>
              </a:ext>
            </a:extLst>
          </a:blip>
          <a:srcRect/>
          <a:stretch>
            <a:fillRect/>
          </a:stretch>
        </p:blipFill>
        <p:spPr bwMode="auto">
          <a:xfrm>
            <a:off x="4600418" y="2047493"/>
            <a:ext cx="4026838" cy="2421188"/>
          </a:xfrm>
          <a:prstGeom prst="rect">
            <a:avLst/>
          </a:prstGeom>
          <a:noFill/>
          <a:ln>
            <a:noFill/>
          </a:ln>
        </p:spPr>
      </p:pic>
      <p:sp>
        <p:nvSpPr>
          <p:cNvPr id="6" name="テキスト ボックス 5"/>
          <p:cNvSpPr txBox="1"/>
          <p:nvPr/>
        </p:nvSpPr>
        <p:spPr>
          <a:xfrm>
            <a:off x="4932040" y="4455303"/>
            <a:ext cx="3695216" cy="369332"/>
          </a:xfrm>
          <a:prstGeom prst="rect">
            <a:avLst/>
          </a:prstGeom>
          <a:noFill/>
        </p:spPr>
        <p:txBody>
          <a:bodyPr wrap="square" rtlCol="0">
            <a:spAutoFit/>
          </a:bodyPr>
          <a:lstStyle/>
          <a:p>
            <a:pPr algn="ctr"/>
            <a:r>
              <a:rPr kumimoji="1" lang="ja-JP" altLang="en-US" dirty="0" smtClean="0"/>
              <a:t>図</a:t>
            </a:r>
            <a:r>
              <a:rPr kumimoji="1" lang="en-US" altLang="ja-JP" dirty="0" smtClean="0"/>
              <a:t>1.3</a:t>
            </a:r>
            <a:r>
              <a:rPr lang="ja-JP" altLang="en-US" dirty="0" smtClean="0"/>
              <a:t> 第</a:t>
            </a:r>
            <a:r>
              <a:rPr lang="en-US" altLang="ja-JP" dirty="0" smtClean="0"/>
              <a:t>1</a:t>
            </a:r>
            <a:r>
              <a:rPr lang="ja-JP" altLang="en-US" dirty="0" smtClean="0"/>
              <a:t>主成分図</a:t>
            </a:r>
            <a:endParaRPr kumimoji="1" lang="ja-JP" altLang="en-US" dirty="0"/>
          </a:p>
        </p:txBody>
      </p:sp>
      <p:sp>
        <p:nvSpPr>
          <p:cNvPr id="8" name="角丸四角形 7"/>
          <p:cNvSpPr/>
          <p:nvPr/>
        </p:nvSpPr>
        <p:spPr>
          <a:xfrm>
            <a:off x="708905" y="1838962"/>
            <a:ext cx="3312368" cy="51759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dirty="0" smtClean="0"/>
              <a:t>読み取れるデータ</a:t>
            </a:r>
            <a:endParaRPr kumimoji="1" lang="ja-JP" altLang="en-US" sz="2400" dirty="0"/>
          </a:p>
        </p:txBody>
      </p:sp>
      <p:sp>
        <p:nvSpPr>
          <p:cNvPr id="9" name="角丸四角形 8"/>
          <p:cNvSpPr/>
          <p:nvPr/>
        </p:nvSpPr>
        <p:spPr>
          <a:xfrm>
            <a:off x="527504" y="2371550"/>
            <a:ext cx="3672408" cy="14742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endParaRPr kumimoji="1" lang="en-US" altLang="ja-JP" dirty="0" smtClean="0"/>
          </a:p>
          <a:p>
            <a:pPr marL="342900" indent="-342900">
              <a:buFont typeface="+mj-lt"/>
              <a:buAutoNum type="arabicPeriod"/>
            </a:pPr>
            <a:r>
              <a:rPr kumimoji="1" lang="ja-JP" altLang="en-US" sz="2000" dirty="0" smtClean="0"/>
              <a:t>＋値には低評価の影響を得ているアプリが存在する．</a:t>
            </a:r>
            <a:endParaRPr kumimoji="1" lang="en-US" altLang="ja-JP" sz="2000" dirty="0" smtClean="0"/>
          </a:p>
          <a:p>
            <a:pPr marL="342900" indent="-342900">
              <a:buFont typeface="+mj-lt"/>
              <a:buAutoNum type="arabicPeriod"/>
            </a:pPr>
            <a:r>
              <a:rPr lang="en-US" altLang="ja-JP" sz="2000" dirty="0" smtClean="0"/>
              <a:t>-</a:t>
            </a:r>
            <a:r>
              <a:rPr lang="ja-JP" altLang="en-US" sz="2000" dirty="0" smtClean="0"/>
              <a:t>値には高評価の影響を受けているアプリが存在する．</a:t>
            </a:r>
            <a:endParaRPr lang="en-US" altLang="ja-JP" sz="2000" dirty="0" smtClean="0"/>
          </a:p>
          <a:p>
            <a:pPr marL="342900" indent="-342900">
              <a:buFont typeface="+mj-lt"/>
              <a:buAutoNum type="arabicPeriod"/>
            </a:pPr>
            <a:endParaRPr kumimoji="1" lang="ja-JP" altLang="en-US" dirty="0"/>
          </a:p>
        </p:txBody>
      </p:sp>
      <p:sp>
        <p:nvSpPr>
          <p:cNvPr id="10" name="下矢印 9"/>
          <p:cNvSpPr/>
          <p:nvPr/>
        </p:nvSpPr>
        <p:spPr>
          <a:xfrm>
            <a:off x="1763688" y="3861048"/>
            <a:ext cx="1080120" cy="1008112"/>
          </a:xfrm>
          <a:prstGeom prst="downArrow">
            <a:avLst>
              <a:gd name="adj1" fmla="val 60366"/>
              <a:gd name="adj2" fmla="val 39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43508" y="4876035"/>
            <a:ext cx="5796644" cy="13681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dirty="0" smtClean="0"/>
              <a:t>多くの人に好かれないアプリ</a:t>
            </a:r>
            <a:endParaRPr kumimoji="1" lang="ja-JP" altLang="en-US" sz="3200" dirty="0"/>
          </a:p>
        </p:txBody>
      </p:sp>
    </p:spTree>
    <p:extLst>
      <p:ext uri="{BB962C8B-B14F-4D97-AF65-F5344CB8AC3E}">
        <p14:creationId xmlns:p14="http://schemas.microsoft.com/office/powerpoint/2010/main" val="3708619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9393" y="332656"/>
            <a:ext cx="7467600" cy="720080"/>
          </a:xfrm>
        </p:spPr>
        <p:txBody>
          <a:bodyPr>
            <a:normAutofit/>
          </a:bodyPr>
          <a:lstStyle/>
          <a:p>
            <a:r>
              <a:rPr kumimoji="1" lang="ja-JP" altLang="en-US" sz="4000" dirty="0" smtClean="0"/>
              <a:t>研究結果</a:t>
            </a:r>
            <a:r>
              <a:rPr kumimoji="1" lang="ja-JP" altLang="en-US" sz="2800" dirty="0" smtClean="0"/>
              <a:t>～</a:t>
            </a:r>
            <a:r>
              <a:rPr lang="ja-JP" altLang="en-US" sz="2800" dirty="0">
                <a:solidFill>
                  <a:prstClr val="black"/>
                </a:solidFill>
              </a:rPr>
              <a:t>第</a:t>
            </a:r>
            <a:r>
              <a:rPr lang="en-US" altLang="ja-JP" sz="2800" dirty="0">
                <a:solidFill>
                  <a:prstClr val="black"/>
                </a:solidFill>
              </a:rPr>
              <a:t>2</a:t>
            </a:r>
            <a:r>
              <a:rPr lang="ja-JP" altLang="en-US" sz="2800" dirty="0" smtClean="0">
                <a:solidFill>
                  <a:prstClr val="black"/>
                </a:solidFill>
              </a:rPr>
              <a:t>主成分</a:t>
            </a:r>
            <a:r>
              <a:rPr kumimoji="1" lang="ja-JP" altLang="en-US" sz="2800" dirty="0" smtClean="0"/>
              <a:t>～</a:t>
            </a:r>
            <a:endParaRPr kumimoji="1" lang="ja-JP" altLang="en-US" sz="2800" dirty="0"/>
          </a:p>
        </p:txBody>
      </p:sp>
      <p:pic>
        <p:nvPicPr>
          <p:cNvPr id="5" name="図 4" descr="C:\Users\masuda\Desktop\卒業論文\IOSトップ2　主成分.PNG"/>
          <p:cNvPicPr/>
          <p:nvPr/>
        </p:nvPicPr>
        <p:blipFill>
          <a:blip r:embed="rId2">
            <a:extLst>
              <a:ext uri="{28A0092B-C50C-407E-A947-70E740481C1C}">
                <a14:useLocalDpi xmlns:a14="http://schemas.microsoft.com/office/drawing/2010/main" val="0"/>
              </a:ext>
            </a:extLst>
          </a:blip>
          <a:srcRect/>
          <a:stretch>
            <a:fillRect/>
          </a:stretch>
        </p:blipFill>
        <p:spPr bwMode="auto">
          <a:xfrm>
            <a:off x="4572552" y="1772816"/>
            <a:ext cx="4103861" cy="2628292"/>
          </a:xfrm>
          <a:prstGeom prst="rect">
            <a:avLst/>
          </a:prstGeom>
          <a:noFill/>
          <a:ln>
            <a:noFill/>
          </a:ln>
        </p:spPr>
      </p:pic>
      <p:sp>
        <p:nvSpPr>
          <p:cNvPr id="6" name="テキスト ボックス 5"/>
          <p:cNvSpPr txBox="1"/>
          <p:nvPr/>
        </p:nvSpPr>
        <p:spPr>
          <a:xfrm>
            <a:off x="5076056" y="4503277"/>
            <a:ext cx="3456383" cy="369332"/>
          </a:xfrm>
          <a:prstGeom prst="rect">
            <a:avLst/>
          </a:prstGeom>
          <a:noFill/>
        </p:spPr>
        <p:txBody>
          <a:bodyPr wrap="square" rtlCol="0">
            <a:spAutoFit/>
          </a:bodyPr>
          <a:lstStyle/>
          <a:p>
            <a:pPr algn="ctr"/>
            <a:r>
              <a:rPr kumimoji="1" lang="ja-JP" altLang="en-US" dirty="0" smtClean="0"/>
              <a:t>図</a:t>
            </a:r>
            <a:r>
              <a:rPr kumimoji="1" lang="en-US" altLang="ja-JP" dirty="0" smtClean="0"/>
              <a:t>1.4</a:t>
            </a:r>
            <a:r>
              <a:rPr lang="ja-JP" altLang="en-US" dirty="0" smtClean="0"/>
              <a:t> 第</a:t>
            </a:r>
            <a:r>
              <a:rPr lang="en-US" altLang="ja-JP" dirty="0" smtClean="0"/>
              <a:t>2</a:t>
            </a:r>
            <a:r>
              <a:rPr lang="ja-JP" altLang="en-US" dirty="0" smtClean="0"/>
              <a:t>主成分図</a:t>
            </a:r>
            <a:endParaRPr kumimoji="1" lang="ja-JP" altLang="en-US" dirty="0"/>
          </a:p>
        </p:txBody>
      </p:sp>
      <p:sp>
        <p:nvSpPr>
          <p:cNvPr id="7" name="角丸四角形 6"/>
          <p:cNvSpPr/>
          <p:nvPr/>
        </p:nvSpPr>
        <p:spPr>
          <a:xfrm>
            <a:off x="638459" y="1934536"/>
            <a:ext cx="3312368" cy="51759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dirty="0" smtClean="0"/>
              <a:t>読み取れるデータ</a:t>
            </a:r>
            <a:endParaRPr kumimoji="1" lang="ja-JP" altLang="en-US" sz="2400" dirty="0"/>
          </a:p>
        </p:txBody>
      </p:sp>
      <p:sp>
        <p:nvSpPr>
          <p:cNvPr id="8" name="角丸四角形 7"/>
          <p:cNvSpPr/>
          <p:nvPr/>
        </p:nvSpPr>
        <p:spPr>
          <a:xfrm>
            <a:off x="472049" y="2452134"/>
            <a:ext cx="3672408" cy="14742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endParaRPr kumimoji="1" lang="en-US" altLang="ja-JP" dirty="0" smtClean="0"/>
          </a:p>
          <a:p>
            <a:pPr marL="342900" indent="-342900">
              <a:buFont typeface="+mj-lt"/>
              <a:buAutoNum type="arabicPeriod"/>
            </a:pPr>
            <a:r>
              <a:rPr kumimoji="1" lang="en-US" altLang="ja-JP" sz="2000" dirty="0" smtClean="0"/>
              <a:t>+</a:t>
            </a:r>
            <a:r>
              <a:rPr kumimoji="1" lang="ja-JP" altLang="en-US" sz="2000" dirty="0" smtClean="0"/>
              <a:t>値には星</a:t>
            </a:r>
            <a:r>
              <a:rPr kumimoji="1" lang="en-US" altLang="ja-JP" sz="2000" dirty="0" smtClean="0"/>
              <a:t>3</a:t>
            </a:r>
            <a:r>
              <a:rPr kumimoji="1" lang="ja-JP" altLang="en-US" sz="2000" dirty="0" smtClean="0"/>
              <a:t>・</a:t>
            </a:r>
            <a:r>
              <a:rPr kumimoji="1" lang="en-US" altLang="ja-JP" sz="2000" dirty="0" smtClean="0"/>
              <a:t>4</a:t>
            </a:r>
            <a:r>
              <a:rPr kumimoji="1" lang="ja-JP" altLang="en-US" sz="2000" dirty="0" smtClean="0"/>
              <a:t>の影響を受けているアプリが存在する．</a:t>
            </a:r>
            <a:endParaRPr kumimoji="1" lang="en-US" altLang="ja-JP" sz="2000" dirty="0" smtClean="0"/>
          </a:p>
          <a:p>
            <a:pPr marL="342900" indent="-342900">
              <a:buFont typeface="+mj-lt"/>
              <a:buAutoNum type="arabicPeriod"/>
            </a:pPr>
            <a:r>
              <a:rPr lang="en-US" altLang="ja-JP" sz="2000" dirty="0" smtClean="0"/>
              <a:t>-</a:t>
            </a:r>
            <a:r>
              <a:rPr lang="ja-JP" altLang="en-US" sz="2000" dirty="0" smtClean="0"/>
              <a:t>値には星</a:t>
            </a:r>
            <a:r>
              <a:rPr lang="en-US" altLang="ja-JP" sz="2000" dirty="0" smtClean="0"/>
              <a:t>1</a:t>
            </a:r>
            <a:r>
              <a:rPr lang="ja-JP" altLang="en-US" sz="2000" dirty="0" smtClean="0"/>
              <a:t>・</a:t>
            </a:r>
            <a:r>
              <a:rPr lang="en-US" altLang="ja-JP" sz="2000" dirty="0" smtClean="0"/>
              <a:t>5</a:t>
            </a:r>
            <a:r>
              <a:rPr lang="ja-JP" altLang="en-US" sz="2000" dirty="0" smtClean="0"/>
              <a:t>の影響を受けているアプリが存在する．</a:t>
            </a:r>
            <a:endParaRPr lang="en-US" altLang="ja-JP" sz="2000" dirty="0" smtClean="0"/>
          </a:p>
          <a:p>
            <a:pPr marL="342900" indent="-342900">
              <a:buFont typeface="+mj-lt"/>
              <a:buAutoNum type="arabicPeriod"/>
            </a:pPr>
            <a:endParaRPr kumimoji="1" lang="ja-JP" altLang="en-US" dirty="0"/>
          </a:p>
        </p:txBody>
      </p:sp>
      <p:sp>
        <p:nvSpPr>
          <p:cNvPr id="9" name="下矢印 8"/>
          <p:cNvSpPr/>
          <p:nvPr/>
        </p:nvSpPr>
        <p:spPr>
          <a:xfrm>
            <a:off x="1763688" y="3933056"/>
            <a:ext cx="1080120" cy="936104"/>
          </a:xfrm>
          <a:prstGeom prst="downArrow">
            <a:avLst>
              <a:gd name="adj1" fmla="val 60366"/>
              <a:gd name="adj2" fmla="val 39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143508" y="4876035"/>
            <a:ext cx="5796644" cy="13681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ja-JP" sz="3200" dirty="0" smtClean="0"/>
              <a:t>評価</a:t>
            </a:r>
            <a:r>
              <a:rPr lang="ja-JP" altLang="ja-JP" sz="3200" dirty="0"/>
              <a:t>のゆるさ</a:t>
            </a:r>
            <a:endParaRPr kumimoji="1" lang="ja-JP" altLang="en-US" sz="3200" dirty="0"/>
          </a:p>
        </p:txBody>
      </p:sp>
      <p:sp>
        <p:nvSpPr>
          <p:cNvPr id="12" name="正方形/長方形 11"/>
          <p:cNvSpPr/>
          <p:nvPr/>
        </p:nvSpPr>
        <p:spPr>
          <a:xfrm>
            <a:off x="676852" y="1113306"/>
            <a:ext cx="7855587" cy="461665"/>
          </a:xfrm>
          <a:prstGeom prst="rect">
            <a:avLst/>
          </a:prstGeom>
        </p:spPr>
        <p:txBody>
          <a:bodyPr wrap="square">
            <a:spAutoFit/>
          </a:bodyPr>
          <a:lstStyle/>
          <a:p>
            <a:pPr lvl="0"/>
            <a:r>
              <a:rPr lang="ja-JP" altLang="en-US" sz="2400" dirty="0" smtClean="0">
                <a:solidFill>
                  <a:prstClr val="black"/>
                </a:solidFill>
              </a:rPr>
              <a:t>第</a:t>
            </a:r>
            <a:r>
              <a:rPr lang="en-US" altLang="ja-JP" sz="2400" dirty="0">
                <a:solidFill>
                  <a:prstClr val="black"/>
                </a:solidFill>
              </a:rPr>
              <a:t>2</a:t>
            </a:r>
            <a:r>
              <a:rPr lang="ja-JP" altLang="en-US" sz="2400" dirty="0" smtClean="0">
                <a:solidFill>
                  <a:prstClr val="black"/>
                </a:solidFill>
              </a:rPr>
              <a:t>主成分図</a:t>
            </a:r>
            <a:r>
              <a:rPr lang="ja-JP" altLang="en-US" sz="2400" dirty="0">
                <a:solidFill>
                  <a:prstClr val="black"/>
                </a:solidFill>
              </a:rPr>
              <a:t>の詳細を以下に記載する．</a:t>
            </a:r>
          </a:p>
        </p:txBody>
      </p:sp>
    </p:spTree>
    <p:extLst>
      <p:ext uri="{BB962C8B-B14F-4D97-AF65-F5344CB8AC3E}">
        <p14:creationId xmlns:p14="http://schemas.microsoft.com/office/powerpoint/2010/main" val="3588129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332656"/>
            <a:ext cx="7467600" cy="724942"/>
          </a:xfrm>
        </p:spPr>
        <p:txBody>
          <a:bodyPr>
            <a:normAutofit/>
          </a:bodyPr>
          <a:lstStyle/>
          <a:p>
            <a:r>
              <a:rPr kumimoji="1" lang="ja-JP" altLang="en-US" sz="4000" dirty="0" smtClean="0"/>
              <a:t>研究結果</a:t>
            </a:r>
            <a:r>
              <a:rPr kumimoji="1" lang="ja-JP" altLang="en-US" sz="2800" dirty="0" smtClean="0"/>
              <a:t>～</a:t>
            </a:r>
            <a:r>
              <a:rPr lang="ja-JP" altLang="en-US" sz="2800" dirty="0"/>
              <a:t>主成分スコア</a:t>
            </a:r>
            <a:r>
              <a:rPr kumimoji="1" lang="ja-JP" altLang="en-US" sz="2800" dirty="0" smtClean="0"/>
              <a:t>～</a:t>
            </a:r>
            <a:endParaRPr kumimoji="1" lang="ja-JP" altLang="en-US" sz="2800" dirty="0"/>
          </a:p>
        </p:txBody>
      </p:sp>
      <p:sp>
        <p:nvSpPr>
          <p:cNvPr id="3" name="正方形/長方形 2"/>
          <p:cNvSpPr/>
          <p:nvPr/>
        </p:nvSpPr>
        <p:spPr>
          <a:xfrm>
            <a:off x="656266" y="1156682"/>
            <a:ext cx="7428637" cy="400110"/>
          </a:xfrm>
          <a:prstGeom prst="rect">
            <a:avLst/>
          </a:prstGeom>
        </p:spPr>
        <p:txBody>
          <a:bodyPr wrap="none">
            <a:spAutoFit/>
          </a:bodyPr>
          <a:lstStyle/>
          <a:p>
            <a:r>
              <a:rPr lang="ja-JP" altLang="en-US" sz="2000" dirty="0" smtClean="0"/>
              <a:t>図</a:t>
            </a:r>
            <a:r>
              <a:rPr lang="en-US" altLang="ja-JP" sz="2000" dirty="0" smtClean="0"/>
              <a:t>1.1</a:t>
            </a:r>
            <a:r>
              <a:rPr lang="ja-JP" altLang="en-US" sz="2000" dirty="0"/>
              <a:t>と</a:t>
            </a:r>
            <a:r>
              <a:rPr lang="ja-JP" altLang="en-US" sz="2000" dirty="0" smtClean="0"/>
              <a:t>図</a:t>
            </a:r>
            <a:r>
              <a:rPr lang="en-US" altLang="ja-JP" sz="2000" dirty="0" smtClean="0"/>
              <a:t>1.2</a:t>
            </a:r>
            <a:r>
              <a:rPr lang="ja-JP" altLang="en-US" sz="2000" dirty="0" smtClean="0"/>
              <a:t>のデータから図</a:t>
            </a:r>
            <a:r>
              <a:rPr lang="en-US" altLang="ja-JP" sz="2000" dirty="0" smtClean="0"/>
              <a:t>1.3</a:t>
            </a:r>
            <a:r>
              <a:rPr lang="ja-JP" altLang="en-US" sz="2000" dirty="0" smtClean="0"/>
              <a:t>の</a:t>
            </a:r>
            <a:r>
              <a:rPr lang="ja-JP" altLang="en-US" sz="2000" dirty="0"/>
              <a:t>主成分スコア</a:t>
            </a:r>
            <a:r>
              <a:rPr lang="ja-JP" altLang="en-US" sz="2000" dirty="0" smtClean="0"/>
              <a:t>の分析結果を記載．</a:t>
            </a:r>
            <a:endParaRPr lang="ja-JP" altLang="en-US" sz="2000" dirty="0"/>
          </a:p>
        </p:txBody>
      </p:sp>
      <p:pic>
        <p:nvPicPr>
          <p:cNvPr id="4" name="図 3" descr="C:\Users\masuda\Desktop\卒業論文\IOSトップ3　主成分.PNG"/>
          <p:cNvPicPr/>
          <p:nvPr/>
        </p:nvPicPr>
        <p:blipFill>
          <a:blip r:embed="rId2">
            <a:extLst>
              <a:ext uri="{28A0092B-C50C-407E-A947-70E740481C1C}">
                <a14:useLocalDpi xmlns:a14="http://schemas.microsoft.com/office/drawing/2010/main" val="0"/>
              </a:ext>
            </a:extLst>
          </a:blip>
          <a:srcRect/>
          <a:stretch>
            <a:fillRect/>
          </a:stretch>
        </p:blipFill>
        <p:spPr bwMode="auto">
          <a:xfrm>
            <a:off x="4716017" y="1655348"/>
            <a:ext cx="3877082" cy="3838490"/>
          </a:xfrm>
          <a:prstGeom prst="rect">
            <a:avLst/>
          </a:prstGeom>
          <a:noFill/>
          <a:ln>
            <a:noFill/>
          </a:ln>
        </p:spPr>
      </p:pic>
      <p:sp>
        <p:nvSpPr>
          <p:cNvPr id="5" name="正方形/長方形 4"/>
          <p:cNvSpPr/>
          <p:nvPr/>
        </p:nvSpPr>
        <p:spPr>
          <a:xfrm>
            <a:off x="5730961" y="5342437"/>
            <a:ext cx="2069797" cy="369332"/>
          </a:xfrm>
          <a:prstGeom prst="rect">
            <a:avLst/>
          </a:prstGeom>
        </p:spPr>
        <p:txBody>
          <a:bodyPr wrap="none">
            <a:spAutoFit/>
          </a:bodyPr>
          <a:lstStyle/>
          <a:p>
            <a:pPr algn="ctr"/>
            <a:r>
              <a:rPr lang="ja-JP" altLang="en-US" dirty="0" smtClean="0"/>
              <a:t>図</a:t>
            </a:r>
            <a:r>
              <a:rPr lang="en-US" altLang="ja-JP" dirty="0" smtClean="0"/>
              <a:t>1.5 </a:t>
            </a:r>
            <a:r>
              <a:rPr lang="ja-JP" altLang="en-US" dirty="0" smtClean="0"/>
              <a:t>主成分スコア</a:t>
            </a:r>
            <a:endParaRPr lang="ja-JP" altLang="en-US" dirty="0"/>
          </a:p>
        </p:txBody>
      </p:sp>
      <p:sp>
        <p:nvSpPr>
          <p:cNvPr id="10" name="テキスト ボックス 9"/>
          <p:cNvSpPr txBox="1"/>
          <p:nvPr/>
        </p:nvSpPr>
        <p:spPr>
          <a:xfrm>
            <a:off x="539552" y="5357826"/>
            <a:ext cx="3744416" cy="707886"/>
          </a:xfrm>
          <a:prstGeom prst="rect">
            <a:avLst/>
          </a:prstGeom>
          <a:noFill/>
        </p:spPr>
        <p:txBody>
          <a:bodyPr wrap="square" rtlCol="0">
            <a:spAutoFit/>
          </a:bodyPr>
          <a:lstStyle/>
          <a:p>
            <a:r>
              <a:rPr kumimoji="1" lang="ja-JP" altLang="en-US" sz="2000" dirty="0" smtClean="0"/>
              <a:t>　定義した軸に従い，特化しているアプリに着目する．</a:t>
            </a:r>
            <a:endParaRPr kumimoji="1" lang="ja-JP" altLang="en-US" sz="2000" dirty="0"/>
          </a:p>
        </p:txBody>
      </p:sp>
      <p:sp>
        <p:nvSpPr>
          <p:cNvPr id="11" name="角丸四角形 10"/>
          <p:cNvSpPr/>
          <p:nvPr/>
        </p:nvSpPr>
        <p:spPr>
          <a:xfrm>
            <a:off x="160751" y="2481193"/>
            <a:ext cx="4555266" cy="267599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800" dirty="0"/>
              <a:t>横軸：多くの人に好かれないアプリ</a:t>
            </a:r>
          </a:p>
          <a:p>
            <a:r>
              <a:rPr lang="ja-JP" altLang="en-US" sz="2800" dirty="0"/>
              <a:t>縦軸：評価のゆるさ</a:t>
            </a:r>
          </a:p>
        </p:txBody>
      </p:sp>
      <p:sp>
        <p:nvSpPr>
          <p:cNvPr id="12" name="角丸四角形 11"/>
          <p:cNvSpPr/>
          <p:nvPr/>
        </p:nvSpPr>
        <p:spPr>
          <a:xfrm>
            <a:off x="304766" y="1834862"/>
            <a:ext cx="2539042" cy="64633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dirty="0" smtClean="0"/>
              <a:t>軸の定義</a:t>
            </a:r>
            <a:endParaRPr kumimoji="1" lang="ja-JP" altLang="en-US" sz="2800" dirty="0"/>
          </a:p>
        </p:txBody>
      </p:sp>
      <p:cxnSp>
        <p:nvCxnSpPr>
          <p:cNvPr id="8" name="直線コネクタ 7"/>
          <p:cNvCxnSpPr/>
          <p:nvPr/>
        </p:nvCxnSpPr>
        <p:spPr>
          <a:xfrm>
            <a:off x="6185388" y="1988840"/>
            <a:ext cx="0" cy="3168352"/>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cxnSp>
        <p:nvCxnSpPr>
          <p:cNvPr id="15" name="直線コネクタ 14"/>
          <p:cNvCxnSpPr/>
          <p:nvPr/>
        </p:nvCxnSpPr>
        <p:spPr>
          <a:xfrm>
            <a:off x="5220072" y="4005064"/>
            <a:ext cx="3024336" cy="0"/>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sp>
        <p:nvSpPr>
          <p:cNvPr id="18" name="フローチャート : 結合子 17"/>
          <p:cNvSpPr/>
          <p:nvPr/>
        </p:nvSpPr>
        <p:spPr>
          <a:xfrm>
            <a:off x="5540166" y="4654375"/>
            <a:ext cx="216024" cy="211551"/>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 結合子 18"/>
          <p:cNvSpPr/>
          <p:nvPr/>
        </p:nvSpPr>
        <p:spPr>
          <a:xfrm>
            <a:off x="5651588" y="3414234"/>
            <a:ext cx="216024" cy="1564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44756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r>
              <a:rPr kumimoji="1" lang="ja-JP" altLang="en-US" sz="4000" dirty="0" smtClean="0"/>
              <a:t>研究</a:t>
            </a:r>
            <a:r>
              <a:rPr lang="ja-JP" altLang="en-US" sz="4000" dirty="0"/>
              <a:t>結果</a:t>
            </a:r>
            <a:r>
              <a:rPr lang="ja-JP" altLang="en-US" sz="2800" dirty="0"/>
              <a:t>～第１成分と評価の相関図～</a:t>
            </a:r>
            <a:endParaRPr kumimoji="1" lang="ja-JP" altLang="en-US" sz="2800" dirty="0"/>
          </a:p>
        </p:txBody>
      </p:sp>
      <p:sp>
        <p:nvSpPr>
          <p:cNvPr id="5" name="テキスト ボックス 4"/>
          <p:cNvSpPr txBox="1"/>
          <p:nvPr/>
        </p:nvSpPr>
        <p:spPr>
          <a:xfrm>
            <a:off x="5045766" y="5281463"/>
            <a:ext cx="3456383" cy="369332"/>
          </a:xfrm>
          <a:prstGeom prst="rect">
            <a:avLst/>
          </a:prstGeom>
          <a:noFill/>
        </p:spPr>
        <p:txBody>
          <a:bodyPr wrap="square" rtlCol="0">
            <a:spAutoFit/>
          </a:bodyPr>
          <a:lstStyle/>
          <a:p>
            <a:r>
              <a:rPr kumimoji="1" lang="ja-JP" altLang="en-US" dirty="0" smtClean="0"/>
              <a:t>図</a:t>
            </a:r>
            <a:r>
              <a:rPr kumimoji="1" lang="en-US" altLang="ja-JP" dirty="0" smtClean="0"/>
              <a:t>1.6</a:t>
            </a:r>
            <a:r>
              <a:rPr lang="ja-JP" altLang="en-US" dirty="0" smtClean="0"/>
              <a:t> 第</a:t>
            </a:r>
            <a:r>
              <a:rPr lang="en-US" altLang="ja-JP" dirty="0" smtClean="0"/>
              <a:t>1</a:t>
            </a:r>
            <a:r>
              <a:rPr lang="ja-JP" altLang="en-US" dirty="0" smtClean="0"/>
              <a:t>主成分と平均の相関図</a:t>
            </a:r>
            <a:endParaRPr kumimoji="1" lang="ja-JP" altLang="en-US" dirty="0"/>
          </a:p>
        </p:txBody>
      </p:sp>
      <p:sp>
        <p:nvSpPr>
          <p:cNvPr id="6" name="角丸四角形 5"/>
          <p:cNvSpPr/>
          <p:nvPr/>
        </p:nvSpPr>
        <p:spPr>
          <a:xfrm>
            <a:off x="483285" y="1650844"/>
            <a:ext cx="3312368" cy="51759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dirty="0" smtClean="0"/>
              <a:t>読み取れるデータ</a:t>
            </a:r>
            <a:endParaRPr kumimoji="1" lang="ja-JP" altLang="en-US" sz="2400" dirty="0"/>
          </a:p>
        </p:txBody>
      </p:sp>
      <p:sp>
        <p:nvSpPr>
          <p:cNvPr id="7" name="角丸四角形 6"/>
          <p:cNvSpPr/>
          <p:nvPr/>
        </p:nvSpPr>
        <p:spPr>
          <a:xfrm>
            <a:off x="87241" y="2175956"/>
            <a:ext cx="4104456" cy="37733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endParaRPr kumimoji="1" lang="en-US" altLang="ja-JP" dirty="0" smtClean="0"/>
          </a:p>
          <a:p>
            <a:pPr marL="342900" indent="-342900">
              <a:buFont typeface="+mj-lt"/>
              <a:buAutoNum type="arabicPeriod"/>
            </a:pPr>
            <a:r>
              <a:rPr lang="en-US" altLang="ja-JP" sz="2400" dirty="0" smtClean="0"/>
              <a:t>+</a:t>
            </a:r>
            <a:r>
              <a:rPr lang="ja-JP" altLang="en-US" sz="2400" dirty="0" smtClean="0"/>
              <a:t>値に行くにつれてアプリ数が減る．</a:t>
            </a:r>
            <a:endParaRPr lang="en-US" altLang="ja-JP" sz="2400" dirty="0" smtClean="0"/>
          </a:p>
          <a:p>
            <a:pPr marL="342900" indent="-342900">
              <a:buFont typeface="+mj-lt"/>
              <a:buAutoNum type="arabicPeriod"/>
            </a:pPr>
            <a:r>
              <a:rPr lang="en-US" altLang="ja-JP" sz="2400" dirty="0" smtClean="0"/>
              <a:t>-</a:t>
            </a:r>
            <a:r>
              <a:rPr lang="ja-JP" altLang="en-US" sz="2400" dirty="0" smtClean="0"/>
              <a:t>値に行くにつれてアプリ数が増える．</a:t>
            </a:r>
            <a:endParaRPr lang="en-US" altLang="ja-JP" sz="2400" dirty="0" smtClean="0"/>
          </a:p>
          <a:p>
            <a:pPr marL="342900" indent="-342900">
              <a:buFont typeface="+mj-lt"/>
              <a:buAutoNum type="arabicPeriod"/>
            </a:pPr>
            <a:r>
              <a:rPr lang="ja-JP" altLang="en-US" sz="2400" dirty="0" smtClean="0"/>
              <a:t>高評価なアプリが多い．</a:t>
            </a:r>
            <a:endParaRPr lang="en-US" altLang="ja-JP" sz="2400" dirty="0" smtClean="0"/>
          </a:p>
          <a:p>
            <a:pPr marL="342900" indent="-342900">
              <a:buFont typeface="+mj-lt"/>
              <a:buAutoNum type="arabicPeriod"/>
            </a:pPr>
            <a:r>
              <a:rPr lang="ja-JP" altLang="en-US" sz="2400" dirty="0"/>
              <a:t>きれいな相関図である．</a:t>
            </a:r>
            <a:endParaRPr lang="en-US" altLang="ja-JP" sz="2400" dirty="0"/>
          </a:p>
          <a:p>
            <a:endParaRPr lang="en-US" altLang="ja-JP" sz="2000" dirty="0" smtClean="0"/>
          </a:p>
          <a:p>
            <a:pPr marL="342900" indent="-342900">
              <a:buFont typeface="+mj-lt"/>
              <a:buAutoNum type="arabicPeriod"/>
            </a:pPr>
            <a:endParaRPr lang="en-US" altLang="ja-JP" sz="2000" dirty="0" smtClean="0"/>
          </a:p>
          <a:p>
            <a:pPr marL="342900" indent="-342900">
              <a:buFont typeface="+mj-lt"/>
              <a:buAutoNum type="arabicPeriod"/>
            </a:pPr>
            <a:endParaRPr kumimoji="1" lang="ja-JP" altLang="en-US" dirty="0"/>
          </a:p>
        </p:txBody>
      </p:sp>
      <p:pic>
        <p:nvPicPr>
          <p:cNvPr id="1026" name="Picture 2" descr="C:\Users\masuda\Desktop\卒業論文\IOSトップ5　主成分.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268760"/>
            <a:ext cx="4363336" cy="4012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68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010734" cy="634082"/>
          </a:xfrm>
        </p:spPr>
        <p:txBody>
          <a:bodyPr>
            <a:noAutofit/>
          </a:bodyPr>
          <a:lstStyle/>
          <a:p>
            <a:r>
              <a:rPr kumimoji="1" lang="ja-JP" altLang="en-US" sz="4000" dirty="0" smtClean="0"/>
              <a:t>研究</a:t>
            </a:r>
            <a:r>
              <a:rPr lang="ja-JP" altLang="en-US" sz="4000" dirty="0"/>
              <a:t>結果</a:t>
            </a:r>
            <a:r>
              <a:rPr lang="ja-JP" altLang="en-US" sz="2800" dirty="0"/>
              <a:t>～第</a:t>
            </a:r>
            <a:r>
              <a:rPr lang="en-US" altLang="ja-JP" sz="2800" dirty="0"/>
              <a:t>2</a:t>
            </a:r>
            <a:r>
              <a:rPr lang="ja-JP" altLang="en-US" sz="2800" dirty="0"/>
              <a:t>主成分と相関図の</a:t>
            </a:r>
            <a:r>
              <a:rPr lang="ja-JP" altLang="en-US" sz="2800" dirty="0" smtClean="0"/>
              <a:t>まとめ～</a:t>
            </a:r>
            <a:endParaRPr kumimoji="1" lang="ja-JP" altLang="en-US" sz="2800" dirty="0"/>
          </a:p>
        </p:txBody>
      </p:sp>
      <p:sp>
        <p:nvSpPr>
          <p:cNvPr id="4" name="テキスト ボックス 3"/>
          <p:cNvSpPr txBox="1"/>
          <p:nvPr/>
        </p:nvSpPr>
        <p:spPr>
          <a:xfrm>
            <a:off x="5011551" y="4998640"/>
            <a:ext cx="3456383" cy="369332"/>
          </a:xfrm>
          <a:prstGeom prst="rect">
            <a:avLst/>
          </a:prstGeom>
          <a:noFill/>
        </p:spPr>
        <p:txBody>
          <a:bodyPr wrap="square" rtlCol="0">
            <a:spAutoFit/>
          </a:bodyPr>
          <a:lstStyle/>
          <a:p>
            <a:r>
              <a:rPr kumimoji="1" lang="ja-JP" altLang="en-US" dirty="0" smtClean="0"/>
              <a:t>図</a:t>
            </a:r>
            <a:r>
              <a:rPr kumimoji="1" lang="en-US" altLang="ja-JP" dirty="0" smtClean="0"/>
              <a:t>1.6</a:t>
            </a:r>
            <a:r>
              <a:rPr lang="ja-JP" altLang="en-US" dirty="0" smtClean="0"/>
              <a:t> 第</a:t>
            </a:r>
            <a:r>
              <a:rPr lang="en-US" altLang="ja-JP" dirty="0" smtClean="0"/>
              <a:t>2</a:t>
            </a:r>
            <a:r>
              <a:rPr lang="ja-JP" altLang="en-US" dirty="0" smtClean="0"/>
              <a:t>主成分と平均の相関図</a:t>
            </a:r>
            <a:endParaRPr kumimoji="1" lang="ja-JP" altLang="en-US" dirty="0"/>
          </a:p>
        </p:txBody>
      </p:sp>
      <p:sp>
        <p:nvSpPr>
          <p:cNvPr id="8" name="角丸四角形 7"/>
          <p:cNvSpPr/>
          <p:nvPr/>
        </p:nvSpPr>
        <p:spPr>
          <a:xfrm>
            <a:off x="679046" y="1440644"/>
            <a:ext cx="3312368" cy="51759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dirty="0" smtClean="0"/>
              <a:t>読み取れるデータ</a:t>
            </a:r>
            <a:endParaRPr kumimoji="1" lang="ja-JP" altLang="en-US" sz="2400" dirty="0"/>
          </a:p>
        </p:txBody>
      </p:sp>
      <p:sp>
        <p:nvSpPr>
          <p:cNvPr id="9" name="角丸四角形 8"/>
          <p:cNvSpPr/>
          <p:nvPr/>
        </p:nvSpPr>
        <p:spPr>
          <a:xfrm>
            <a:off x="499026" y="1958242"/>
            <a:ext cx="3672408" cy="39173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endParaRPr kumimoji="1" lang="en-US" altLang="ja-JP" dirty="0" smtClean="0"/>
          </a:p>
          <a:p>
            <a:pPr marL="342900" indent="-342900">
              <a:buFont typeface="+mj-lt"/>
              <a:buAutoNum type="arabicPeriod"/>
            </a:pPr>
            <a:r>
              <a:rPr lang="en-US" altLang="ja-JP" sz="2400" dirty="0" smtClean="0"/>
              <a:t>+</a:t>
            </a:r>
            <a:r>
              <a:rPr lang="ja-JP" altLang="en-US" sz="2400" dirty="0" err="1" smtClean="0"/>
              <a:t>，</a:t>
            </a:r>
            <a:r>
              <a:rPr lang="en-US" altLang="ja-JP" sz="2400" dirty="0" smtClean="0"/>
              <a:t>-</a:t>
            </a:r>
            <a:r>
              <a:rPr lang="ja-JP" altLang="en-US" sz="2400" dirty="0" smtClean="0"/>
              <a:t>値どちらもアプリ数に変化ない．</a:t>
            </a:r>
            <a:endParaRPr lang="en-US" altLang="ja-JP" sz="2400" dirty="0" smtClean="0"/>
          </a:p>
          <a:p>
            <a:pPr marL="342900" indent="-342900">
              <a:buFont typeface="+mj-lt"/>
              <a:buAutoNum type="arabicPeriod"/>
            </a:pPr>
            <a:r>
              <a:rPr lang="ja-JP" altLang="en-US" sz="2400" dirty="0" smtClean="0"/>
              <a:t>第</a:t>
            </a:r>
            <a:r>
              <a:rPr lang="en-US" altLang="ja-JP" sz="2400" dirty="0" smtClean="0"/>
              <a:t>2</a:t>
            </a:r>
            <a:r>
              <a:rPr lang="ja-JP" altLang="en-US" sz="2400" dirty="0" smtClean="0"/>
              <a:t>主成分で平均的が多い．</a:t>
            </a:r>
            <a:endParaRPr lang="en-US" altLang="ja-JP" sz="2400" dirty="0" smtClean="0"/>
          </a:p>
          <a:p>
            <a:pPr marL="342900" indent="-342900">
              <a:buFont typeface="+mj-lt"/>
              <a:buAutoNum type="arabicPeriod"/>
            </a:pPr>
            <a:r>
              <a:rPr lang="ja-JP" altLang="en-US" sz="2400" dirty="0" smtClean="0"/>
              <a:t>高評価なアプリが多い．</a:t>
            </a:r>
            <a:endParaRPr lang="en-US" altLang="ja-JP" sz="2000" dirty="0" smtClean="0"/>
          </a:p>
          <a:p>
            <a:pPr marL="342900" indent="-342900">
              <a:buFont typeface="+mj-lt"/>
              <a:buAutoNum type="arabicPeriod"/>
            </a:pPr>
            <a:r>
              <a:rPr lang="ja-JP" altLang="en-US" sz="2400" dirty="0"/>
              <a:t>ばらばらな相関図である．</a:t>
            </a:r>
            <a:endParaRPr lang="en-US" altLang="ja-JP" sz="2400" dirty="0"/>
          </a:p>
          <a:p>
            <a:endParaRPr lang="en-US" altLang="ja-JP" sz="2000" dirty="0" smtClean="0"/>
          </a:p>
          <a:p>
            <a:pPr marL="342900" indent="-342900">
              <a:buFont typeface="+mj-lt"/>
              <a:buAutoNum type="arabicPeriod"/>
            </a:pPr>
            <a:endParaRPr kumimoji="1" lang="ja-JP" altLang="en-US" dirty="0"/>
          </a:p>
        </p:txBody>
      </p:sp>
      <p:pic>
        <p:nvPicPr>
          <p:cNvPr id="2050" name="Picture 2" descr="C:\Users\masuda\Desktop\卒業論文\IOSトップ4主成分.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7" y="1124744"/>
            <a:ext cx="4248471"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028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r>
              <a:rPr kumimoji="1" lang="ja-JP" altLang="en-US" sz="4000" dirty="0" smtClean="0"/>
              <a:t>本研究結果</a:t>
            </a:r>
            <a:endParaRPr kumimoji="1" lang="ja-JP" altLang="en-US" sz="4000" dirty="0"/>
          </a:p>
        </p:txBody>
      </p:sp>
      <p:sp>
        <p:nvSpPr>
          <p:cNvPr id="4" name="角丸四角形 3"/>
          <p:cNvSpPr/>
          <p:nvPr/>
        </p:nvSpPr>
        <p:spPr>
          <a:xfrm>
            <a:off x="467544" y="1844824"/>
            <a:ext cx="7560840" cy="33123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ja-JP" altLang="ja-JP" sz="2400" dirty="0"/>
              <a:t>アプリの評価は星</a:t>
            </a:r>
            <a:r>
              <a:rPr lang="en-US" altLang="ja-JP" sz="2400" dirty="0"/>
              <a:t>1</a:t>
            </a:r>
            <a:r>
              <a:rPr lang="ja-JP" altLang="ja-JP" sz="2400" dirty="0"/>
              <a:t>つと星</a:t>
            </a:r>
            <a:r>
              <a:rPr lang="en-US" altLang="ja-JP" sz="2400" dirty="0"/>
              <a:t>5</a:t>
            </a:r>
            <a:r>
              <a:rPr lang="ja-JP" altLang="ja-JP" sz="2400" dirty="0" err="1"/>
              <a:t>つを</a:t>
            </a:r>
            <a:r>
              <a:rPr lang="ja-JP" altLang="ja-JP" sz="2400" dirty="0"/>
              <a:t>重視する見方とそれぞれの星の影響度に分けられることがわかった</a:t>
            </a:r>
            <a:r>
              <a:rPr lang="ja-JP" altLang="ja-JP" sz="2400" dirty="0" smtClean="0"/>
              <a:t>．</a:t>
            </a:r>
            <a:endParaRPr lang="en-US" altLang="ja-JP" sz="2400" dirty="0" smtClean="0"/>
          </a:p>
          <a:p>
            <a:pPr marL="342900" indent="-342900">
              <a:buFont typeface="+mj-lt"/>
              <a:buAutoNum type="arabicPeriod"/>
            </a:pPr>
            <a:r>
              <a:rPr lang="ja-JP" altLang="ja-JP" sz="2400" dirty="0" smtClean="0"/>
              <a:t>評価値</a:t>
            </a:r>
            <a:r>
              <a:rPr lang="ja-JP" altLang="ja-JP" sz="2400" dirty="0"/>
              <a:t>の平均とよく相関する第</a:t>
            </a:r>
            <a:r>
              <a:rPr lang="en-US" altLang="ja-JP" sz="2400" dirty="0"/>
              <a:t>1</a:t>
            </a:r>
            <a:r>
              <a:rPr lang="ja-JP" altLang="ja-JP" sz="2400" dirty="0"/>
              <a:t>主成分スコアはアプリ評価の新たな視点とは</a:t>
            </a:r>
            <a:r>
              <a:rPr lang="ja-JP" altLang="ja-JP" sz="2400" dirty="0" smtClean="0"/>
              <a:t>ならない</a:t>
            </a:r>
            <a:r>
              <a:rPr lang="ja-JP" altLang="en-US" sz="2400" dirty="0" smtClean="0"/>
              <a:t>．</a:t>
            </a:r>
            <a:endParaRPr lang="en-US" altLang="ja-JP" sz="2400" dirty="0"/>
          </a:p>
          <a:p>
            <a:pPr marL="342900" indent="-342900">
              <a:buFont typeface="+mj-lt"/>
              <a:buAutoNum type="arabicPeriod"/>
            </a:pPr>
            <a:r>
              <a:rPr lang="ja-JP" altLang="ja-JP" sz="2400" dirty="0" smtClean="0"/>
              <a:t>評価値</a:t>
            </a:r>
            <a:r>
              <a:rPr lang="ja-JP" altLang="ja-JP" sz="2400" dirty="0"/>
              <a:t>の平均と相関しない第</a:t>
            </a:r>
            <a:r>
              <a:rPr lang="en-US" altLang="ja-JP" sz="2400" dirty="0"/>
              <a:t>2</a:t>
            </a:r>
            <a:r>
              <a:rPr lang="ja-JP" altLang="ja-JP" sz="2400" dirty="0"/>
              <a:t>主成分は，アプリ評価の新しい視点になることが期待</a:t>
            </a:r>
            <a:r>
              <a:rPr lang="ja-JP" altLang="ja-JP" sz="2400" dirty="0" smtClean="0"/>
              <a:t>できる</a:t>
            </a:r>
            <a:r>
              <a:rPr lang="ja-JP" altLang="en-US" sz="2400" dirty="0" smtClean="0"/>
              <a:t>．</a:t>
            </a:r>
            <a:endParaRPr kumimoji="1" lang="ja-JP" altLang="en-US" sz="2400" dirty="0"/>
          </a:p>
        </p:txBody>
      </p:sp>
    </p:spTree>
    <p:extLst>
      <p:ext uri="{BB962C8B-B14F-4D97-AF65-F5344CB8AC3E}">
        <p14:creationId xmlns:p14="http://schemas.microsoft.com/office/powerpoint/2010/main" val="405254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r>
              <a:rPr kumimoji="1" lang="ja-JP" altLang="en-US" sz="4000" dirty="0" smtClean="0"/>
              <a:t>考察</a:t>
            </a:r>
            <a:endParaRPr kumimoji="1" lang="ja-JP" altLang="en-US" sz="4000" dirty="0"/>
          </a:p>
        </p:txBody>
      </p:sp>
      <p:sp>
        <p:nvSpPr>
          <p:cNvPr id="3" name="角丸四角形 2"/>
          <p:cNvSpPr/>
          <p:nvPr/>
        </p:nvSpPr>
        <p:spPr>
          <a:xfrm>
            <a:off x="977663" y="1107976"/>
            <a:ext cx="6840760" cy="187220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ja-JP" altLang="ja-JP" sz="2400" dirty="0">
                <a:latin typeface="Times New Roman"/>
                <a:ea typeface="ＭＳ 明朝"/>
                <a:cs typeface="Times New Roman"/>
              </a:rPr>
              <a:t>個々のユーザからのアプリへの</a:t>
            </a:r>
            <a:r>
              <a:rPr lang="ja-JP" altLang="ja-JP" sz="2400" dirty="0" smtClean="0">
                <a:latin typeface="Times New Roman"/>
                <a:ea typeface="ＭＳ 明朝"/>
                <a:cs typeface="Times New Roman"/>
              </a:rPr>
              <a:t>評価</a:t>
            </a:r>
            <a:endParaRPr lang="en-US" altLang="ja-JP" sz="2400" dirty="0">
              <a:latin typeface="Times New Roman"/>
              <a:ea typeface="ＭＳ 明朝"/>
              <a:cs typeface="Times New Roman"/>
            </a:endParaRPr>
          </a:p>
          <a:p>
            <a:pPr marL="342900" indent="-342900">
              <a:buFont typeface="+mj-lt"/>
              <a:buAutoNum type="arabicPeriod"/>
            </a:pPr>
            <a:r>
              <a:rPr lang="ja-JP" altLang="ja-JP" sz="2400" dirty="0" smtClean="0">
                <a:latin typeface="Times New Roman"/>
                <a:ea typeface="ＭＳ 明朝"/>
                <a:cs typeface="Times New Roman"/>
              </a:rPr>
              <a:t>評価値</a:t>
            </a:r>
            <a:r>
              <a:rPr lang="ja-JP" altLang="ja-JP" sz="2400" dirty="0">
                <a:latin typeface="Times New Roman"/>
                <a:ea typeface="ＭＳ 明朝"/>
                <a:cs typeface="Times New Roman"/>
              </a:rPr>
              <a:t>の単純な</a:t>
            </a:r>
            <a:r>
              <a:rPr lang="ja-JP" altLang="ja-JP" sz="2400" dirty="0" smtClean="0">
                <a:latin typeface="Times New Roman"/>
                <a:ea typeface="ＭＳ 明朝"/>
                <a:cs typeface="Times New Roman"/>
              </a:rPr>
              <a:t>平均</a:t>
            </a:r>
            <a:endParaRPr lang="en-US" altLang="ja-JP" sz="2400" dirty="0" smtClean="0">
              <a:latin typeface="Times New Roman"/>
              <a:ea typeface="ＭＳ 明朝"/>
              <a:cs typeface="Times New Roman"/>
            </a:endParaRPr>
          </a:p>
          <a:p>
            <a:pPr marL="342900" indent="-342900">
              <a:buFont typeface="+mj-lt"/>
              <a:buAutoNum type="arabicPeriod"/>
            </a:pPr>
            <a:r>
              <a:rPr lang="ja-JP" altLang="ja-JP" sz="2400" dirty="0" smtClean="0">
                <a:latin typeface="Times New Roman"/>
                <a:ea typeface="ＭＳ 明朝"/>
                <a:cs typeface="Times New Roman"/>
              </a:rPr>
              <a:t>アプリ</a:t>
            </a:r>
            <a:r>
              <a:rPr lang="ja-JP" altLang="ja-JP" sz="2400" dirty="0">
                <a:latin typeface="Times New Roman"/>
                <a:ea typeface="ＭＳ 明朝"/>
                <a:cs typeface="Times New Roman"/>
              </a:rPr>
              <a:t>を評価する指標があり得る</a:t>
            </a:r>
            <a:r>
              <a:rPr lang="ja-JP" altLang="ja-JP" sz="2400" dirty="0" smtClean="0">
                <a:latin typeface="Times New Roman"/>
                <a:ea typeface="ＭＳ 明朝"/>
                <a:cs typeface="Times New Roman"/>
              </a:rPr>
              <a:t>こと</a:t>
            </a:r>
            <a:endParaRPr kumimoji="1" lang="ja-JP" altLang="en-US" sz="2400" dirty="0"/>
          </a:p>
        </p:txBody>
      </p:sp>
      <p:sp>
        <p:nvSpPr>
          <p:cNvPr id="5" name="下矢印 4"/>
          <p:cNvSpPr/>
          <p:nvPr/>
        </p:nvSpPr>
        <p:spPr>
          <a:xfrm>
            <a:off x="3563888" y="2980184"/>
            <a:ext cx="1944216" cy="65645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 name="角丸四角形 5"/>
          <p:cNvSpPr/>
          <p:nvPr/>
        </p:nvSpPr>
        <p:spPr>
          <a:xfrm>
            <a:off x="1043259" y="3633507"/>
            <a:ext cx="6840760" cy="5040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dirty="0" smtClean="0"/>
              <a:t>ユーザ目線の開発が可能</a:t>
            </a:r>
            <a:endParaRPr kumimoji="1" lang="ja-JP" altLang="en-US" sz="2400" dirty="0"/>
          </a:p>
        </p:txBody>
      </p:sp>
      <p:sp>
        <p:nvSpPr>
          <p:cNvPr id="7" name="下矢印 6"/>
          <p:cNvSpPr/>
          <p:nvPr/>
        </p:nvSpPr>
        <p:spPr>
          <a:xfrm>
            <a:off x="3576149" y="4137563"/>
            <a:ext cx="1944216" cy="65645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角丸四角形 7"/>
          <p:cNvSpPr/>
          <p:nvPr/>
        </p:nvSpPr>
        <p:spPr>
          <a:xfrm>
            <a:off x="683568" y="4816782"/>
            <a:ext cx="7416823" cy="17805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3200" dirty="0"/>
              <a:t>ターゲットとなるユーザからの評価</a:t>
            </a:r>
            <a:r>
              <a:rPr lang="ja-JP" altLang="en-US" sz="3200" dirty="0" smtClean="0"/>
              <a:t>を開発</a:t>
            </a:r>
            <a:endParaRPr lang="en-US" altLang="ja-JP" sz="3200" dirty="0" smtClean="0"/>
          </a:p>
          <a:p>
            <a:pPr algn="ctr"/>
            <a:r>
              <a:rPr lang="ja-JP" altLang="en-US" sz="3200" dirty="0" smtClean="0"/>
              <a:t>に</a:t>
            </a:r>
            <a:r>
              <a:rPr lang="ja-JP" altLang="en-US" sz="3200" dirty="0"/>
              <a:t>生かしやすくなること</a:t>
            </a:r>
            <a:endParaRPr kumimoji="1" lang="ja-JP" altLang="en-US" sz="3200" dirty="0"/>
          </a:p>
        </p:txBody>
      </p:sp>
    </p:spTree>
    <p:extLst>
      <p:ext uri="{BB962C8B-B14F-4D97-AF65-F5344CB8AC3E}">
        <p14:creationId xmlns:p14="http://schemas.microsoft.com/office/powerpoint/2010/main" val="64771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7467600" cy="1143000"/>
          </a:xfrm>
        </p:spPr>
        <p:txBody>
          <a:bodyPr>
            <a:normAutofit/>
          </a:bodyPr>
          <a:lstStyle/>
          <a:p>
            <a:r>
              <a:rPr kumimoji="1" lang="ja-JP" altLang="en-US" sz="4000" dirty="0" smtClean="0"/>
              <a:t>目次</a:t>
            </a:r>
            <a:endParaRPr kumimoji="1" lang="ja-JP" altLang="en-US" sz="4000" dirty="0"/>
          </a:p>
        </p:txBody>
      </p:sp>
      <p:sp>
        <p:nvSpPr>
          <p:cNvPr id="3" name="コンテンツ プレースホルダー 2"/>
          <p:cNvSpPr>
            <a:spLocks noGrp="1"/>
          </p:cNvSpPr>
          <p:nvPr>
            <p:ph sz="quarter" idx="1"/>
          </p:nvPr>
        </p:nvSpPr>
        <p:spPr/>
        <p:txBody>
          <a:bodyPr/>
          <a:lstStyle/>
          <a:p>
            <a:pPr marL="457200" indent="-457200">
              <a:buFont typeface="+mj-lt"/>
              <a:buAutoNum type="arabicPeriod"/>
            </a:pPr>
            <a:r>
              <a:rPr lang="ja-JP" altLang="en-US" sz="4000" dirty="0" smtClean="0">
                <a:latin typeface="+mj-ea"/>
                <a:ea typeface="+mj-ea"/>
              </a:rPr>
              <a:t>研究背景</a:t>
            </a:r>
            <a:endParaRPr lang="en-US" altLang="ja-JP" sz="4000" dirty="0" smtClean="0">
              <a:latin typeface="+mj-ea"/>
              <a:ea typeface="+mj-ea"/>
            </a:endParaRPr>
          </a:p>
          <a:p>
            <a:pPr marL="457200" indent="-457200">
              <a:buFont typeface="+mj-lt"/>
              <a:buAutoNum type="arabicPeriod"/>
            </a:pPr>
            <a:r>
              <a:rPr lang="ja-JP" altLang="en-US" sz="4000" dirty="0" smtClean="0">
                <a:latin typeface="+mj-ea"/>
                <a:ea typeface="+mj-ea"/>
              </a:rPr>
              <a:t>研究目的</a:t>
            </a:r>
            <a:endParaRPr lang="en-US" altLang="ja-JP" sz="4000" dirty="0" smtClean="0">
              <a:latin typeface="+mj-ea"/>
              <a:ea typeface="+mj-ea"/>
            </a:endParaRPr>
          </a:p>
          <a:p>
            <a:pPr marL="457200" indent="-457200">
              <a:buFont typeface="+mj-lt"/>
              <a:buAutoNum type="arabicPeriod"/>
            </a:pPr>
            <a:r>
              <a:rPr lang="ja-JP" altLang="en-US" sz="4000" dirty="0">
                <a:latin typeface="+mj-ea"/>
                <a:ea typeface="+mj-ea"/>
              </a:rPr>
              <a:t>研究</a:t>
            </a:r>
            <a:r>
              <a:rPr lang="ja-JP" altLang="en-US" sz="4000" dirty="0" smtClean="0">
                <a:latin typeface="+mj-ea"/>
                <a:ea typeface="+mj-ea"/>
              </a:rPr>
              <a:t>方法</a:t>
            </a:r>
            <a:endParaRPr lang="en-US" altLang="ja-JP" sz="4000" dirty="0" smtClean="0">
              <a:latin typeface="+mj-ea"/>
              <a:ea typeface="+mj-ea"/>
            </a:endParaRPr>
          </a:p>
          <a:p>
            <a:pPr marL="457200" indent="-457200">
              <a:buFont typeface="+mj-lt"/>
              <a:buAutoNum type="arabicPeriod"/>
            </a:pPr>
            <a:r>
              <a:rPr lang="ja-JP" altLang="en-US" sz="4000" dirty="0" smtClean="0">
                <a:latin typeface="+mj-ea"/>
                <a:ea typeface="+mj-ea"/>
              </a:rPr>
              <a:t>研究結果</a:t>
            </a:r>
            <a:endParaRPr lang="en-US" altLang="ja-JP" sz="4000" dirty="0" smtClean="0">
              <a:latin typeface="+mj-ea"/>
              <a:ea typeface="+mj-ea"/>
            </a:endParaRPr>
          </a:p>
          <a:p>
            <a:pPr marL="457200" indent="-457200">
              <a:buFont typeface="+mj-lt"/>
              <a:buAutoNum type="arabicPeriod"/>
            </a:pPr>
            <a:r>
              <a:rPr lang="ja-JP" altLang="en-US" sz="4000" dirty="0" smtClean="0">
                <a:latin typeface="+mj-ea"/>
                <a:ea typeface="+mj-ea"/>
              </a:rPr>
              <a:t>本研究のまとめ</a:t>
            </a:r>
            <a:endParaRPr lang="en-US" altLang="ja-JP" sz="4000" dirty="0" smtClean="0">
              <a:latin typeface="+mj-ea"/>
              <a:ea typeface="+mj-ea"/>
            </a:endParaRPr>
          </a:p>
          <a:p>
            <a:pPr marL="457200" indent="-457200">
              <a:buFont typeface="+mj-lt"/>
              <a:buAutoNum type="arabicPeriod"/>
            </a:pPr>
            <a:r>
              <a:rPr lang="ja-JP" altLang="en-US" sz="4000" dirty="0">
                <a:latin typeface="+mj-ea"/>
                <a:ea typeface="+mj-ea"/>
              </a:rPr>
              <a:t>考察</a:t>
            </a:r>
            <a:endParaRPr lang="en-US" altLang="ja-JP" sz="4000" dirty="0" smtClean="0">
              <a:latin typeface="+mj-ea"/>
              <a:ea typeface="+mj-ea"/>
            </a:endParaRPr>
          </a:p>
          <a:p>
            <a:pPr marL="0" indent="0">
              <a:buNone/>
            </a:pP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1798035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1560" y="188640"/>
            <a:ext cx="7467600" cy="782960"/>
          </a:xfrm>
        </p:spPr>
        <p:txBody>
          <a:bodyPr>
            <a:normAutofit/>
          </a:bodyPr>
          <a:lstStyle/>
          <a:p>
            <a:r>
              <a:rPr kumimoji="1" lang="ja-JP" altLang="en-US" sz="4000" dirty="0" smtClean="0"/>
              <a:t>研究背景</a:t>
            </a:r>
            <a:endParaRPr kumimoji="1" lang="ja-JP" altLang="en-US" sz="4000" dirty="0"/>
          </a:p>
        </p:txBody>
      </p:sp>
      <p:sp>
        <p:nvSpPr>
          <p:cNvPr id="3" name="コンテンツ プレースホルダー 2"/>
          <p:cNvSpPr>
            <a:spLocks noGrp="1"/>
          </p:cNvSpPr>
          <p:nvPr>
            <p:ph sz="quarter" idx="1"/>
          </p:nvPr>
        </p:nvSpPr>
        <p:spPr>
          <a:xfrm>
            <a:off x="457200" y="1052736"/>
            <a:ext cx="7467600" cy="5421216"/>
          </a:xfrm>
        </p:spPr>
        <p:txBody>
          <a:bodyPr/>
          <a:lstStyle/>
          <a:p>
            <a:r>
              <a:rPr lang="ja-JP" altLang="en-US" dirty="0"/>
              <a:t>世界中でスマートフォン利用者が年々増加している</a:t>
            </a:r>
            <a:r>
              <a:rPr lang="ja-JP" altLang="en-US" dirty="0" smtClean="0"/>
              <a:t>．</a:t>
            </a:r>
            <a:endParaRPr lang="en-US" altLang="ja-JP" dirty="0" smtClean="0"/>
          </a:p>
          <a:p>
            <a:pPr marL="0" indent="0">
              <a:buNone/>
            </a:pPr>
            <a:r>
              <a:rPr lang="ja-JP" altLang="en-US" dirty="0" smtClean="0"/>
              <a:t>　 その中でも，</a:t>
            </a:r>
            <a:r>
              <a:rPr lang="en-US" altLang="ja-JP" dirty="0" smtClean="0"/>
              <a:t>Android</a:t>
            </a:r>
            <a:r>
              <a:rPr lang="ja-JP" altLang="en-US" dirty="0" smtClean="0"/>
              <a:t>と</a:t>
            </a:r>
            <a:r>
              <a:rPr lang="en-US" altLang="ja-JP" dirty="0" smtClean="0"/>
              <a:t>iOS</a:t>
            </a:r>
            <a:r>
              <a:rPr lang="ja-JP" altLang="en-US" dirty="0" smtClean="0"/>
              <a:t>の利用者が多い．</a:t>
            </a:r>
            <a:endParaRPr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lgn="r">
              <a:buNone/>
            </a:pPr>
            <a:endParaRPr kumimoji="1" lang="en-US" altLang="ja-JP" sz="1600" dirty="0" smtClean="0"/>
          </a:p>
          <a:p>
            <a:pPr marL="0" indent="0" algn="r">
              <a:buNone/>
            </a:pPr>
            <a:endParaRPr lang="en-US" altLang="ja-JP" sz="1600" dirty="0"/>
          </a:p>
          <a:p>
            <a:pPr marL="0" indent="0" algn="r">
              <a:buNone/>
            </a:pPr>
            <a:r>
              <a:rPr kumimoji="1" lang="ja-JP" altLang="en-US" sz="1600" dirty="0" smtClean="0"/>
              <a:t>出典：マイナビニュース</a:t>
            </a:r>
            <a:endParaRPr kumimoji="1" lang="ja-JP" alt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88840"/>
            <a:ext cx="7128792"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885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60648"/>
            <a:ext cx="7467600" cy="652934"/>
          </a:xfrm>
        </p:spPr>
        <p:txBody>
          <a:bodyPr>
            <a:noAutofit/>
          </a:bodyPr>
          <a:lstStyle/>
          <a:p>
            <a:r>
              <a:rPr kumimoji="1" lang="ja-JP" altLang="en-US" sz="4000" dirty="0" smtClean="0"/>
              <a:t>研究背景</a:t>
            </a:r>
            <a:endParaRPr kumimoji="1" lang="ja-JP" altLang="en-US" sz="4000" dirty="0"/>
          </a:p>
        </p:txBody>
      </p:sp>
      <p:sp>
        <p:nvSpPr>
          <p:cNvPr id="3" name="コンテンツ プレースホルダー 2"/>
          <p:cNvSpPr>
            <a:spLocks noGrp="1"/>
          </p:cNvSpPr>
          <p:nvPr>
            <p:ph sz="quarter" idx="1"/>
          </p:nvPr>
        </p:nvSpPr>
        <p:spPr>
          <a:xfrm>
            <a:off x="457200" y="1052736"/>
            <a:ext cx="7643192" cy="1080120"/>
          </a:xfrm>
        </p:spPr>
        <p:txBody>
          <a:bodyPr/>
          <a:lstStyle/>
          <a:p>
            <a:r>
              <a:rPr kumimoji="1" lang="ja-JP" altLang="en-US" dirty="0" smtClean="0"/>
              <a:t>注目した</a:t>
            </a:r>
            <a:r>
              <a:rPr lang="en-US" altLang="ja-JP" dirty="0" smtClean="0"/>
              <a:t>Android</a:t>
            </a:r>
            <a:r>
              <a:rPr lang="ja-JP" altLang="en-US" dirty="0" smtClean="0"/>
              <a:t>と</a:t>
            </a:r>
            <a:r>
              <a:rPr lang="en-US" altLang="ja-JP" dirty="0" smtClean="0"/>
              <a:t>iOS</a:t>
            </a:r>
            <a:r>
              <a:rPr lang="ja-JP" altLang="en-US" dirty="0" smtClean="0"/>
              <a:t>では，</a:t>
            </a:r>
            <a:r>
              <a:rPr kumimoji="1" lang="en-US" altLang="ja-JP" dirty="0" smtClean="0"/>
              <a:t>2013</a:t>
            </a:r>
            <a:r>
              <a:rPr kumimoji="1" lang="ja-JP" altLang="en-US" dirty="0" smtClean="0"/>
              <a:t>年</a:t>
            </a:r>
            <a:r>
              <a:rPr kumimoji="1" lang="en-US" altLang="ja-JP" dirty="0" smtClean="0"/>
              <a:t>11</a:t>
            </a:r>
            <a:r>
              <a:rPr kumimoji="1" lang="ja-JP" altLang="en-US" dirty="0" smtClean="0"/>
              <a:t>月までに</a:t>
            </a:r>
            <a:endParaRPr kumimoji="1" lang="en-US" altLang="ja-JP" dirty="0" smtClean="0"/>
          </a:p>
          <a:p>
            <a:pPr marL="0" indent="0">
              <a:buNone/>
            </a:pPr>
            <a:r>
              <a:rPr lang="ja-JP" altLang="en-US" dirty="0"/>
              <a:t>　</a:t>
            </a:r>
            <a:r>
              <a:rPr lang="ja-JP" altLang="en-US" dirty="0" smtClean="0"/>
              <a:t> </a:t>
            </a:r>
            <a:r>
              <a:rPr kumimoji="1" lang="ja-JP" altLang="en-US" dirty="0" smtClean="0"/>
              <a:t>およそ</a:t>
            </a:r>
            <a:r>
              <a:rPr kumimoji="1" lang="en-US" altLang="ja-JP" sz="3200" dirty="0" smtClean="0"/>
              <a:t>195</a:t>
            </a:r>
            <a:r>
              <a:rPr kumimoji="1" lang="ja-JP" altLang="en-US" sz="3200" dirty="0" smtClean="0"/>
              <a:t>万</a:t>
            </a:r>
            <a:r>
              <a:rPr kumimoji="1" lang="ja-JP" altLang="en-US" dirty="0" smtClean="0"/>
              <a:t>ものアプリが配布されている．</a:t>
            </a:r>
            <a:endParaRPr kumimoji="1" lang="en-US" altLang="ja-JP" sz="18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76872"/>
            <a:ext cx="7137700" cy="3578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a:xfrm>
            <a:off x="4507782" y="6039782"/>
            <a:ext cx="3432350" cy="369332"/>
          </a:xfrm>
          <a:prstGeom prst="rect">
            <a:avLst/>
          </a:prstGeom>
        </p:spPr>
        <p:txBody>
          <a:bodyPr wrap="none">
            <a:spAutoFit/>
          </a:bodyPr>
          <a:lstStyle/>
          <a:p>
            <a:r>
              <a:rPr lang="ja-JP" altLang="en-US" dirty="0"/>
              <a:t>出典</a:t>
            </a:r>
            <a:r>
              <a:rPr lang="ja-JP" altLang="en-US" dirty="0" smtClean="0"/>
              <a:t>：アプリマーケティング研究所</a:t>
            </a:r>
            <a:endParaRPr lang="ja-JP" altLang="en-US" dirty="0"/>
          </a:p>
        </p:txBody>
      </p:sp>
    </p:spTree>
    <p:extLst>
      <p:ext uri="{BB962C8B-B14F-4D97-AF65-F5344CB8AC3E}">
        <p14:creationId xmlns:p14="http://schemas.microsoft.com/office/powerpoint/2010/main" val="1786525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5250" y="404664"/>
            <a:ext cx="7467600" cy="562074"/>
          </a:xfrm>
        </p:spPr>
        <p:txBody>
          <a:bodyPr/>
          <a:lstStyle/>
          <a:p>
            <a:r>
              <a:rPr kumimoji="1" lang="ja-JP" altLang="en-US" dirty="0" smtClean="0"/>
              <a:t>研究背景</a:t>
            </a:r>
            <a:endParaRPr kumimoji="1" lang="ja-JP" altLang="en-US" dirty="0"/>
          </a:p>
        </p:txBody>
      </p:sp>
      <p:sp>
        <p:nvSpPr>
          <p:cNvPr id="5" name="テキスト ボックス 4"/>
          <p:cNvSpPr txBox="1"/>
          <p:nvPr/>
        </p:nvSpPr>
        <p:spPr>
          <a:xfrm>
            <a:off x="454257" y="1268760"/>
            <a:ext cx="7848872" cy="954107"/>
          </a:xfrm>
          <a:prstGeom prst="rect">
            <a:avLst/>
          </a:prstGeom>
          <a:noFill/>
        </p:spPr>
        <p:txBody>
          <a:bodyPr wrap="square" rtlCol="0">
            <a:spAutoFit/>
          </a:bodyPr>
          <a:lstStyle/>
          <a:p>
            <a:pPr algn="ctr"/>
            <a:r>
              <a:rPr lang="ja-JP" altLang="ja-JP" sz="2800" dirty="0" smtClean="0"/>
              <a:t>それぞれのストアでランキングによって</a:t>
            </a:r>
            <a:endParaRPr lang="en-US" altLang="ja-JP" sz="2800" dirty="0" smtClean="0"/>
          </a:p>
          <a:p>
            <a:pPr algn="ctr"/>
            <a:r>
              <a:rPr lang="ja-JP" altLang="ja-JP" sz="2800" dirty="0" smtClean="0"/>
              <a:t>順位付けされている</a:t>
            </a:r>
            <a:r>
              <a:rPr lang="en-US" altLang="ja-JP" sz="2800" dirty="0" smtClean="0"/>
              <a:t>.</a:t>
            </a:r>
          </a:p>
        </p:txBody>
      </p:sp>
      <p:sp>
        <p:nvSpPr>
          <p:cNvPr id="6" name="テキスト ボックス 5"/>
          <p:cNvSpPr txBox="1"/>
          <p:nvPr/>
        </p:nvSpPr>
        <p:spPr>
          <a:xfrm>
            <a:off x="5220072" y="2407000"/>
            <a:ext cx="2304256" cy="523220"/>
          </a:xfrm>
          <a:prstGeom prst="rect">
            <a:avLst/>
          </a:prstGeom>
          <a:noFill/>
        </p:spPr>
        <p:txBody>
          <a:bodyPr wrap="square" rtlCol="0">
            <a:spAutoFit/>
          </a:bodyPr>
          <a:lstStyle/>
          <a:p>
            <a:r>
              <a:rPr kumimoji="1" lang="ja-JP" altLang="en-US" sz="2800" dirty="0" smtClean="0"/>
              <a:t>下位のアプリ</a:t>
            </a:r>
            <a:endParaRPr kumimoji="1" lang="ja-JP" altLang="en-US" sz="2800" dirty="0"/>
          </a:p>
        </p:txBody>
      </p:sp>
      <p:sp>
        <p:nvSpPr>
          <p:cNvPr id="7" name="テキスト ボックス 6"/>
          <p:cNvSpPr txBox="1"/>
          <p:nvPr/>
        </p:nvSpPr>
        <p:spPr>
          <a:xfrm>
            <a:off x="1080322" y="2397642"/>
            <a:ext cx="2195016" cy="523220"/>
          </a:xfrm>
          <a:prstGeom prst="rect">
            <a:avLst/>
          </a:prstGeom>
          <a:noFill/>
        </p:spPr>
        <p:txBody>
          <a:bodyPr wrap="square" rtlCol="0">
            <a:spAutoFit/>
          </a:bodyPr>
          <a:lstStyle/>
          <a:p>
            <a:r>
              <a:rPr lang="ja-JP" altLang="en-US" sz="2800" dirty="0"/>
              <a:t>上位のアプリ</a:t>
            </a:r>
            <a:endParaRPr kumimoji="1" lang="ja-JP" altLang="en-US" sz="2800" dirty="0"/>
          </a:p>
        </p:txBody>
      </p:sp>
      <p:sp>
        <p:nvSpPr>
          <p:cNvPr id="8" name="右矢印 7"/>
          <p:cNvSpPr/>
          <p:nvPr/>
        </p:nvSpPr>
        <p:spPr>
          <a:xfrm rot="5400000">
            <a:off x="1133004" y="3764159"/>
            <a:ext cx="2160240" cy="6954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右矢印 8"/>
          <p:cNvSpPr/>
          <p:nvPr/>
        </p:nvSpPr>
        <p:spPr>
          <a:xfrm rot="5400000">
            <a:off x="5172704" y="3823972"/>
            <a:ext cx="2160240" cy="6954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611560" y="5251812"/>
            <a:ext cx="3610791" cy="707886"/>
          </a:xfrm>
          <a:prstGeom prst="rect">
            <a:avLst/>
          </a:prstGeom>
          <a:noFill/>
        </p:spPr>
        <p:txBody>
          <a:bodyPr wrap="square" rtlCol="0">
            <a:spAutoFit/>
          </a:bodyPr>
          <a:lstStyle/>
          <a:p>
            <a:r>
              <a:rPr lang="ja-JP" altLang="en-US" sz="4000" dirty="0"/>
              <a:t>好かれて</a:t>
            </a:r>
            <a:r>
              <a:rPr lang="ja-JP" altLang="en-US" sz="4000" dirty="0" smtClean="0"/>
              <a:t>いる？</a:t>
            </a:r>
            <a:endParaRPr kumimoji="1" lang="ja-JP" altLang="en-US" sz="4000" dirty="0"/>
          </a:p>
        </p:txBody>
      </p:sp>
      <p:sp>
        <p:nvSpPr>
          <p:cNvPr id="11" name="テキスト ボックス 10"/>
          <p:cNvSpPr txBox="1"/>
          <p:nvPr/>
        </p:nvSpPr>
        <p:spPr>
          <a:xfrm>
            <a:off x="4499992" y="5212283"/>
            <a:ext cx="4251761" cy="707886"/>
          </a:xfrm>
          <a:prstGeom prst="rect">
            <a:avLst/>
          </a:prstGeom>
          <a:noFill/>
        </p:spPr>
        <p:txBody>
          <a:bodyPr wrap="square" rtlCol="0">
            <a:spAutoFit/>
          </a:bodyPr>
          <a:lstStyle/>
          <a:p>
            <a:r>
              <a:rPr lang="ja-JP" altLang="en-US" sz="4000" dirty="0"/>
              <a:t>好かれて</a:t>
            </a:r>
            <a:r>
              <a:rPr lang="ja-JP" altLang="en-US" sz="4000" dirty="0" smtClean="0"/>
              <a:t>いない？</a:t>
            </a:r>
            <a:endParaRPr kumimoji="1" lang="ja-JP" altLang="en-US" sz="4000" dirty="0"/>
          </a:p>
        </p:txBody>
      </p:sp>
    </p:spTree>
    <p:extLst>
      <p:ext uri="{BB962C8B-B14F-4D97-AF65-F5344CB8AC3E}">
        <p14:creationId xmlns:p14="http://schemas.microsoft.com/office/powerpoint/2010/main" val="4274310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778098"/>
          </a:xfrm>
        </p:spPr>
        <p:txBody>
          <a:bodyPr>
            <a:normAutofit/>
          </a:bodyPr>
          <a:lstStyle/>
          <a:p>
            <a:r>
              <a:rPr kumimoji="1" lang="ja-JP" altLang="en-US" sz="4000" dirty="0" smtClean="0"/>
              <a:t>研究目的</a:t>
            </a:r>
            <a:endParaRPr kumimoji="1" lang="ja-JP" altLang="en-US" sz="4000" dirty="0"/>
          </a:p>
        </p:txBody>
      </p:sp>
      <p:sp>
        <p:nvSpPr>
          <p:cNvPr id="4" name="テキスト ボックス 3"/>
          <p:cNvSpPr txBox="1"/>
          <p:nvPr/>
        </p:nvSpPr>
        <p:spPr>
          <a:xfrm>
            <a:off x="827584" y="1268760"/>
            <a:ext cx="7128792" cy="830997"/>
          </a:xfrm>
          <a:prstGeom prst="rect">
            <a:avLst/>
          </a:prstGeom>
          <a:noFill/>
        </p:spPr>
        <p:txBody>
          <a:bodyPr wrap="square" rtlCol="0">
            <a:spAutoFit/>
          </a:bodyPr>
          <a:lstStyle/>
          <a:p>
            <a:r>
              <a:rPr lang="ja-JP" altLang="ja-JP" sz="2400" dirty="0" smtClean="0"/>
              <a:t>アプリ</a:t>
            </a:r>
            <a:r>
              <a:rPr lang="ja-JP" altLang="ja-JP" sz="2400" dirty="0"/>
              <a:t>に対してユーザが付ける評価点（星の数）の分布は，アプリによってさまざまである．</a:t>
            </a:r>
            <a:endParaRPr kumimoji="1" lang="ja-JP" altLang="en-US" sz="2400" dirty="0"/>
          </a:p>
        </p:txBody>
      </p:sp>
      <p:sp>
        <p:nvSpPr>
          <p:cNvPr id="5" name="テキスト ボックス 4"/>
          <p:cNvSpPr txBox="1"/>
          <p:nvPr/>
        </p:nvSpPr>
        <p:spPr>
          <a:xfrm>
            <a:off x="809833" y="2455681"/>
            <a:ext cx="576064" cy="584775"/>
          </a:xfrm>
          <a:prstGeom prst="rect">
            <a:avLst/>
          </a:prstGeom>
          <a:noFill/>
        </p:spPr>
        <p:txBody>
          <a:bodyPr wrap="square" rtlCol="0">
            <a:spAutoFit/>
          </a:bodyPr>
          <a:lstStyle/>
          <a:p>
            <a:r>
              <a:rPr kumimoji="1" lang="ja-JP" altLang="en-US" sz="3200" dirty="0" smtClean="0"/>
              <a:t>例</a:t>
            </a:r>
            <a:endParaRPr kumimoji="1" lang="ja-JP" altLang="en-US" sz="3200" dirty="0"/>
          </a:p>
        </p:txBody>
      </p:sp>
      <p:sp>
        <p:nvSpPr>
          <p:cNvPr id="6" name="テキスト ボックス 5"/>
          <p:cNvSpPr txBox="1"/>
          <p:nvPr/>
        </p:nvSpPr>
        <p:spPr>
          <a:xfrm>
            <a:off x="1414039" y="2330003"/>
            <a:ext cx="1889131" cy="461665"/>
          </a:xfrm>
          <a:prstGeom prst="rect">
            <a:avLst/>
          </a:prstGeom>
          <a:noFill/>
        </p:spPr>
        <p:txBody>
          <a:bodyPr wrap="square" rtlCol="0">
            <a:spAutoFit/>
          </a:bodyPr>
          <a:lstStyle/>
          <a:p>
            <a:r>
              <a:rPr lang="ja-JP" altLang="en-US" sz="2400" dirty="0" smtClean="0"/>
              <a:t>評価点</a:t>
            </a:r>
            <a:r>
              <a:rPr lang="en-US" altLang="ja-JP" sz="2400" dirty="0" smtClean="0"/>
              <a:t>3</a:t>
            </a:r>
            <a:r>
              <a:rPr lang="ja-JP" altLang="en-US" sz="2400" dirty="0" smtClean="0"/>
              <a:t>のみ</a:t>
            </a:r>
            <a:endParaRPr kumimoji="1" lang="ja-JP" altLang="en-US" sz="2400" dirty="0"/>
          </a:p>
        </p:txBody>
      </p:sp>
      <p:sp>
        <p:nvSpPr>
          <p:cNvPr id="7" name="テキスト ボックス 6"/>
          <p:cNvSpPr txBox="1"/>
          <p:nvPr/>
        </p:nvSpPr>
        <p:spPr>
          <a:xfrm>
            <a:off x="1390866" y="2809624"/>
            <a:ext cx="2389046" cy="461665"/>
          </a:xfrm>
          <a:prstGeom prst="rect">
            <a:avLst/>
          </a:prstGeom>
          <a:noFill/>
        </p:spPr>
        <p:txBody>
          <a:bodyPr wrap="square" rtlCol="0">
            <a:spAutoFit/>
          </a:bodyPr>
          <a:lstStyle/>
          <a:p>
            <a:r>
              <a:rPr lang="ja-JP" altLang="en-US" sz="2400" dirty="0" smtClean="0"/>
              <a:t>評価点</a:t>
            </a:r>
            <a:r>
              <a:rPr lang="en-US" altLang="ja-JP" sz="2400" dirty="0" smtClean="0"/>
              <a:t>1</a:t>
            </a:r>
            <a:r>
              <a:rPr lang="ja-JP" altLang="en-US" sz="2400" dirty="0"/>
              <a:t>と</a:t>
            </a:r>
            <a:r>
              <a:rPr lang="en-US" altLang="ja-JP" sz="2400" dirty="0" smtClean="0"/>
              <a:t>5</a:t>
            </a:r>
            <a:r>
              <a:rPr lang="ja-JP" altLang="en-US" sz="2400" dirty="0" smtClean="0"/>
              <a:t>のみ</a:t>
            </a:r>
            <a:endParaRPr kumimoji="1" lang="ja-JP" altLang="en-US" sz="2400" dirty="0"/>
          </a:p>
        </p:txBody>
      </p:sp>
      <p:sp>
        <p:nvSpPr>
          <p:cNvPr id="8" name="右矢印 7"/>
          <p:cNvSpPr/>
          <p:nvPr/>
        </p:nvSpPr>
        <p:spPr>
          <a:xfrm>
            <a:off x="3546231" y="2237388"/>
            <a:ext cx="1691498" cy="11704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テキスト ボックス 8"/>
          <p:cNvSpPr txBox="1"/>
          <p:nvPr/>
        </p:nvSpPr>
        <p:spPr>
          <a:xfrm>
            <a:off x="5237728" y="2560835"/>
            <a:ext cx="3510735" cy="584775"/>
          </a:xfrm>
          <a:prstGeom prst="rect">
            <a:avLst/>
          </a:prstGeom>
          <a:noFill/>
        </p:spPr>
        <p:txBody>
          <a:bodyPr wrap="square" rtlCol="0">
            <a:spAutoFit/>
          </a:bodyPr>
          <a:lstStyle/>
          <a:p>
            <a:r>
              <a:rPr kumimoji="1" lang="ja-JP" altLang="en-US" sz="3200" dirty="0" smtClean="0"/>
              <a:t>平均評価点は同じ</a:t>
            </a:r>
            <a:endParaRPr kumimoji="1" lang="ja-JP" altLang="en-US" sz="3200" dirty="0"/>
          </a:p>
        </p:txBody>
      </p:sp>
      <p:sp>
        <p:nvSpPr>
          <p:cNvPr id="10" name="テキスト ボックス 9"/>
          <p:cNvSpPr txBox="1"/>
          <p:nvPr/>
        </p:nvSpPr>
        <p:spPr>
          <a:xfrm>
            <a:off x="1361162" y="3686523"/>
            <a:ext cx="6426463" cy="584775"/>
          </a:xfrm>
          <a:prstGeom prst="rect">
            <a:avLst/>
          </a:prstGeom>
          <a:noFill/>
        </p:spPr>
        <p:txBody>
          <a:bodyPr wrap="square" rtlCol="0">
            <a:spAutoFit/>
          </a:bodyPr>
          <a:lstStyle/>
          <a:p>
            <a:r>
              <a:rPr lang="ja-JP" altLang="en-US" sz="3200" dirty="0" smtClean="0"/>
              <a:t>性質は大きく異なるのではないか？</a:t>
            </a:r>
            <a:endParaRPr kumimoji="1" lang="ja-JP" altLang="en-US" sz="3200" dirty="0"/>
          </a:p>
        </p:txBody>
      </p:sp>
      <p:sp>
        <p:nvSpPr>
          <p:cNvPr id="11" name="角丸四角形 10"/>
          <p:cNvSpPr/>
          <p:nvPr/>
        </p:nvSpPr>
        <p:spPr>
          <a:xfrm>
            <a:off x="809833" y="4581128"/>
            <a:ext cx="7146543" cy="20162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ja-JP" sz="3600" dirty="0" smtClean="0"/>
              <a:t>ユーザの評価に基づいて</a:t>
            </a:r>
            <a:endParaRPr lang="en-US" altLang="ja-JP" sz="3600" dirty="0" smtClean="0"/>
          </a:p>
          <a:p>
            <a:pPr algn="ctr"/>
            <a:r>
              <a:rPr lang="ja-JP" altLang="ja-JP" sz="3600" dirty="0" smtClean="0"/>
              <a:t>アプリを分類することである</a:t>
            </a:r>
            <a:r>
              <a:rPr lang="ja-JP" altLang="en-US" sz="3600" dirty="0" smtClean="0"/>
              <a:t>．</a:t>
            </a:r>
            <a:endParaRPr kumimoji="1" lang="ja-JP" altLang="en-US" sz="3600" dirty="0"/>
          </a:p>
        </p:txBody>
      </p:sp>
    </p:spTree>
    <p:extLst>
      <p:ext uri="{BB962C8B-B14F-4D97-AF65-F5344CB8AC3E}">
        <p14:creationId xmlns:p14="http://schemas.microsoft.com/office/powerpoint/2010/main" val="3768621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332656"/>
            <a:ext cx="7467600" cy="562074"/>
          </a:xfrm>
        </p:spPr>
        <p:txBody>
          <a:bodyPr>
            <a:normAutofit/>
          </a:bodyPr>
          <a:lstStyle/>
          <a:p>
            <a:r>
              <a:rPr kumimoji="1" lang="ja-JP" altLang="en-US" dirty="0" smtClean="0"/>
              <a:t>研究目的～予測データ～</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7189486"/>
              </p:ext>
            </p:extLst>
          </p:nvPr>
        </p:nvGraphicFramePr>
        <p:xfrm>
          <a:off x="1979712" y="1628800"/>
          <a:ext cx="4064000" cy="1112520"/>
        </p:xfrm>
        <a:graphic>
          <a:graphicData uri="http://schemas.openxmlformats.org/drawingml/2006/table">
            <a:tbl>
              <a:tblPr firstRow="1" bandRow="1">
                <a:tableStyleId>{8A107856-5554-42FB-B03E-39F5DBC370BA}</a:tableStyleId>
              </a:tblPr>
              <a:tblGrid>
                <a:gridCol w="1016000"/>
                <a:gridCol w="1016000"/>
                <a:gridCol w="1016000"/>
                <a:gridCol w="1016000"/>
              </a:tblGrid>
              <a:tr h="370840">
                <a:tc>
                  <a:txBody>
                    <a:bodyPr/>
                    <a:lstStyle/>
                    <a:p>
                      <a:endParaRPr kumimoji="1" lang="ja-JP" altLang="en-US" dirty="0"/>
                    </a:p>
                  </a:txBody>
                  <a:tcPr/>
                </a:tc>
                <a:tc>
                  <a:txBody>
                    <a:bodyPr/>
                    <a:lstStyle/>
                    <a:p>
                      <a:r>
                        <a:rPr kumimoji="1" lang="ja-JP" altLang="en-US" dirty="0" smtClean="0"/>
                        <a:t>総数</a:t>
                      </a:r>
                      <a:endParaRPr kumimoji="1" lang="ja-JP" altLang="en-US" dirty="0"/>
                    </a:p>
                  </a:txBody>
                  <a:tcPr/>
                </a:tc>
                <a:tc>
                  <a:txBody>
                    <a:bodyPr/>
                    <a:lstStyle/>
                    <a:p>
                      <a:r>
                        <a:rPr kumimoji="1" lang="ja-JP" altLang="en-US" dirty="0" smtClean="0"/>
                        <a:t>星</a:t>
                      </a:r>
                      <a:r>
                        <a:rPr kumimoji="1" lang="en-US" altLang="ja-JP" dirty="0" smtClean="0"/>
                        <a:t>1</a:t>
                      </a:r>
                      <a:endParaRPr kumimoji="1" lang="ja-JP" altLang="en-US" dirty="0"/>
                    </a:p>
                  </a:txBody>
                  <a:tcPr/>
                </a:tc>
                <a:tc>
                  <a:txBody>
                    <a:bodyPr/>
                    <a:lstStyle/>
                    <a:p>
                      <a:r>
                        <a:rPr kumimoji="1" lang="ja-JP" altLang="en-US" dirty="0" smtClean="0"/>
                        <a:t>星</a:t>
                      </a:r>
                      <a:r>
                        <a:rPr kumimoji="1" lang="en-US" altLang="ja-JP" dirty="0" smtClean="0"/>
                        <a:t>5</a:t>
                      </a:r>
                      <a:endParaRPr kumimoji="1" lang="ja-JP" altLang="en-US" dirty="0"/>
                    </a:p>
                  </a:txBody>
                  <a:tcPr/>
                </a:tc>
              </a:tr>
              <a:tr h="370840">
                <a:tc>
                  <a:txBody>
                    <a:bodyPr/>
                    <a:lstStyle/>
                    <a:p>
                      <a:r>
                        <a:rPr kumimoji="1" lang="ja-JP" altLang="en-US" dirty="0" smtClean="0"/>
                        <a:t>アプリ</a:t>
                      </a:r>
                      <a:r>
                        <a:rPr kumimoji="1" lang="en-US" altLang="ja-JP" dirty="0" smtClean="0"/>
                        <a:t>A</a:t>
                      </a:r>
                      <a:endParaRPr kumimoji="1" lang="ja-JP" altLang="en-US" dirty="0"/>
                    </a:p>
                  </a:txBody>
                  <a:tcPr/>
                </a:tc>
                <a:tc>
                  <a:txBody>
                    <a:bodyPr/>
                    <a:lstStyle/>
                    <a:p>
                      <a:r>
                        <a:rPr kumimoji="1" lang="en-US" altLang="ja-JP" dirty="0" smtClean="0"/>
                        <a:t>100</a:t>
                      </a:r>
                      <a:endParaRPr kumimoji="1" lang="ja-JP" altLang="en-US" dirty="0"/>
                    </a:p>
                  </a:txBody>
                  <a:tcPr/>
                </a:tc>
                <a:tc>
                  <a:txBody>
                    <a:bodyPr/>
                    <a:lstStyle/>
                    <a:p>
                      <a:r>
                        <a:rPr kumimoji="1" lang="en-US" altLang="ja-JP" dirty="0" smtClean="0"/>
                        <a:t>10</a:t>
                      </a:r>
                      <a:endParaRPr kumimoji="1" lang="ja-JP" altLang="en-US" dirty="0"/>
                    </a:p>
                  </a:txBody>
                  <a:tcPr/>
                </a:tc>
                <a:tc>
                  <a:txBody>
                    <a:bodyPr/>
                    <a:lstStyle/>
                    <a:p>
                      <a:r>
                        <a:rPr kumimoji="1" lang="en-US" altLang="ja-JP" dirty="0" smtClean="0"/>
                        <a:t>90</a:t>
                      </a:r>
                      <a:endParaRPr kumimoji="1" lang="ja-JP" altLang="en-US" dirty="0"/>
                    </a:p>
                  </a:txBody>
                  <a:tcPr/>
                </a:tc>
              </a:tr>
              <a:tr h="370840">
                <a:tc>
                  <a:txBody>
                    <a:bodyPr/>
                    <a:lstStyle/>
                    <a:p>
                      <a:r>
                        <a:rPr kumimoji="1" lang="ja-JP" altLang="en-US" dirty="0" smtClean="0"/>
                        <a:t>アプリ</a:t>
                      </a:r>
                      <a:r>
                        <a:rPr kumimoji="1" lang="en-US" altLang="ja-JP" dirty="0" smtClean="0"/>
                        <a:t>B</a:t>
                      </a:r>
                      <a:endParaRPr kumimoji="1" lang="ja-JP" altLang="en-US" dirty="0"/>
                    </a:p>
                  </a:txBody>
                  <a:tcPr/>
                </a:tc>
                <a:tc>
                  <a:txBody>
                    <a:bodyPr/>
                    <a:lstStyle/>
                    <a:p>
                      <a:r>
                        <a:rPr kumimoji="1" lang="en-US" altLang="ja-JP" dirty="0" smtClean="0"/>
                        <a:t>200</a:t>
                      </a:r>
                    </a:p>
                  </a:txBody>
                  <a:tcPr/>
                </a:tc>
                <a:tc>
                  <a:txBody>
                    <a:bodyPr/>
                    <a:lstStyle/>
                    <a:p>
                      <a:r>
                        <a:rPr kumimoji="1" lang="en-US" altLang="ja-JP" dirty="0" smtClean="0"/>
                        <a:t>20</a:t>
                      </a:r>
                      <a:endParaRPr kumimoji="1" lang="ja-JP" altLang="en-US" dirty="0"/>
                    </a:p>
                  </a:txBody>
                  <a:tcPr/>
                </a:tc>
                <a:tc>
                  <a:txBody>
                    <a:bodyPr/>
                    <a:lstStyle/>
                    <a:p>
                      <a:r>
                        <a:rPr kumimoji="1" lang="en-US" altLang="ja-JP" dirty="0" smtClean="0"/>
                        <a:t>180</a:t>
                      </a:r>
                      <a:endParaRPr kumimoji="1" lang="ja-JP" altLang="en-US" dirty="0"/>
                    </a:p>
                  </a:txBody>
                  <a:tcPr/>
                </a:tc>
              </a:tr>
            </a:tbl>
          </a:graphicData>
        </a:graphic>
      </p:graphicFrame>
      <p:sp>
        <p:nvSpPr>
          <p:cNvPr id="4" name="テキスト ボックス 3"/>
          <p:cNvSpPr txBox="1"/>
          <p:nvPr/>
        </p:nvSpPr>
        <p:spPr>
          <a:xfrm>
            <a:off x="2118772" y="1277481"/>
            <a:ext cx="3816424" cy="369332"/>
          </a:xfrm>
          <a:prstGeom prst="rect">
            <a:avLst/>
          </a:prstGeom>
          <a:noFill/>
        </p:spPr>
        <p:txBody>
          <a:bodyPr wrap="square" rtlCol="0">
            <a:spAutoFit/>
          </a:bodyPr>
          <a:lstStyle/>
          <a:p>
            <a:pPr algn="ctr"/>
            <a:r>
              <a:rPr kumimoji="1" lang="ja-JP" altLang="en-US" dirty="0" smtClean="0"/>
              <a:t>図</a:t>
            </a:r>
            <a:r>
              <a:rPr kumimoji="1" lang="en-US" altLang="ja-JP" dirty="0" smtClean="0"/>
              <a:t>1.1</a:t>
            </a:r>
            <a:r>
              <a:rPr lang="ja-JP" altLang="en-US" dirty="0" smtClean="0"/>
              <a:t> 予測数値データ</a:t>
            </a:r>
            <a:endParaRPr kumimoji="1" lang="ja-JP" altLang="en-US" dirty="0"/>
          </a:p>
        </p:txBody>
      </p:sp>
      <p:sp>
        <p:nvSpPr>
          <p:cNvPr id="5" name="正方形/長方形 4"/>
          <p:cNvSpPr/>
          <p:nvPr/>
        </p:nvSpPr>
        <p:spPr>
          <a:xfrm>
            <a:off x="2915816" y="3861048"/>
            <a:ext cx="2366353" cy="369332"/>
          </a:xfrm>
          <a:prstGeom prst="rect">
            <a:avLst/>
          </a:prstGeom>
        </p:spPr>
        <p:txBody>
          <a:bodyPr wrap="none">
            <a:spAutoFit/>
          </a:bodyPr>
          <a:lstStyle/>
          <a:p>
            <a:r>
              <a:rPr lang="ja-JP" altLang="en-US" dirty="0"/>
              <a:t>図</a:t>
            </a:r>
            <a:r>
              <a:rPr lang="en-US" altLang="ja-JP" dirty="0" smtClean="0"/>
              <a:t>1</a:t>
            </a:r>
            <a:r>
              <a:rPr lang="en-US" altLang="ja-JP" dirty="0"/>
              <a:t>.2</a:t>
            </a:r>
            <a:r>
              <a:rPr lang="en-US" altLang="ja-JP" dirty="0" smtClean="0"/>
              <a:t> </a:t>
            </a:r>
            <a:r>
              <a:rPr lang="ja-JP" altLang="en-US" dirty="0" smtClean="0"/>
              <a:t>予測割合データ</a:t>
            </a:r>
            <a:endParaRPr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2299627442"/>
              </p:ext>
            </p:extLst>
          </p:nvPr>
        </p:nvGraphicFramePr>
        <p:xfrm>
          <a:off x="1991770" y="4293096"/>
          <a:ext cx="4064000" cy="1112520"/>
        </p:xfrm>
        <a:graphic>
          <a:graphicData uri="http://schemas.openxmlformats.org/drawingml/2006/table">
            <a:tbl>
              <a:tblPr firstRow="1" bandRow="1">
                <a:tableStyleId>{8A107856-5554-42FB-B03E-39F5DBC370BA}</a:tableStyleId>
              </a:tblPr>
              <a:tblGrid>
                <a:gridCol w="1016000"/>
                <a:gridCol w="1016000"/>
                <a:gridCol w="1016000"/>
                <a:gridCol w="1016000"/>
              </a:tblGrid>
              <a:tr h="370840">
                <a:tc>
                  <a:txBody>
                    <a:bodyPr/>
                    <a:lstStyle/>
                    <a:p>
                      <a:endParaRPr kumimoji="1" lang="ja-JP" altLang="en-US" dirty="0"/>
                    </a:p>
                  </a:txBody>
                  <a:tcPr/>
                </a:tc>
                <a:tc>
                  <a:txBody>
                    <a:bodyPr/>
                    <a:lstStyle/>
                    <a:p>
                      <a:r>
                        <a:rPr kumimoji="1" lang="ja-JP" altLang="en-US" dirty="0" smtClean="0"/>
                        <a:t>総数</a:t>
                      </a:r>
                      <a:endParaRPr kumimoji="1" lang="ja-JP" altLang="en-US" dirty="0"/>
                    </a:p>
                  </a:txBody>
                  <a:tcPr/>
                </a:tc>
                <a:tc>
                  <a:txBody>
                    <a:bodyPr/>
                    <a:lstStyle/>
                    <a:p>
                      <a:r>
                        <a:rPr kumimoji="1" lang="ja-JP" altLang="en-US" dirty="0" smtClean="0"/>
                        <a:t>星</a:t>
                      </a:r>
                      <a:r>
                        <a:rPr kumimoji="1" lang="en-US" altLang="ja-JP" dirty="0" smtClean="0"/>
                        <a:t>1</a:t>
                      </a:r>
                      <a:endParaRPr kumimoji="1" lang="ja-JP" altLang="en-US" dirty="0"/>
                    </a:p>
                  </a:txBody>
                  <a:tcPr/>
                </a:tc>
                <a:tc>
                  <a:txBody>
                    <a:bodyPr/>
                    <a:lstStyle/>
                    <a:p>
                      <a:r>
                        <a:rPr kumimoji="1" lang="ja-JP" altLang="en-US" dirty="0" smtClean="0"/>
                        <a:t>星</a:t>
                      </a:r>
                      <a:r>
                        <a:rPr kumimoji="1" lang="en-US" altLang="ja-JP" dirty="0" smtClean="0"/>
                        <a:t>5</a:t>
                      </a:r>
                      <a:endParaRPr kumimoji="1" lang="ja-JP" altLang="en-US" dirty="0"/>
                    </a:p>
                  </a:txBody>
                  <a:tcPr/>
                </a:tc>
              </a:tr>
              <a:tr h="370840">
                <a:tc>
                  <a:txBody>
                    <a:bodyPr/>
                    <a:lstStyle/>
                    <a:p>
                      <a:r>
                        <a:rPr kumimoji="1" lang="ja-JP" altLang="en-US" dirty="0" smtClean="0"/>
                        <a:t>アプリ</a:t>
                      </a:r>
                      <a:r>
                        <a:rPr kumimoji="1" lang="en-US" altLang="ja-JP" dirty="0" smtClean="0"/>
                        <a:t>A</a:t>
                      </a:r>
                      <a:endParaRPr kumimoji="1" lang="ja-JP" altLang="en-US" dirty="0"/>
                    </a:p>
                  </a:txBody>
                  <a:tcPr/>
                </a:tc>
                <a:tc>
                  <a:txBody>
                    <a:bodyPr/>
                    <a:lstStyle/>
                    <a:p>
                      <a:r>
                        <a:rPr kumimoji="1" lang="ja-JP" altLang="en-US" dirty="0" smtClean="0"/>
                        <a:t>１</a:t>
                      </a:r>
                      <a:endParaRPr kumimoji="1" lang="ja-JP" altLang="en-US" dirty="0"/>
                    </a:p>
                  </a:txBody>
                  <a:tcPr/>
                </a:tc>
                <a:tc>
                  <a:txBody>
                    <a:bodyPr/>
                    <a:lstStyle/>
                    <a:p>
                      <a:r>
                        <a:rPr kumimoji="1" lang="en-US" altLang="ja-JP" dirty="0" smtClean="0"/>
                        <a:t>0.1</a:t>
                      </a:r>
                      <a:endParaRPr kumimoji="1" lang="ja-JP" altLang="en-US" dirty="0"/>
                    </a:p>
                  </a:txBody>
                  <a:tcPr/>
                </a:tc>
                <a:tc>
                  <a:txBody>
                    <a:bodyPr/>
                    <a:lstStyle/>
                    <a:p>
                      <a:r>
                        <a:rPr kumimoji="1" lang="en-US" altLang="ja-JP" dirty="0" smtClean="0"/>
                        <a:t>0.9</a:t>
                      </a:r>
                      <a:endParaRPr kumimoji="1" lang="ja-JP" altLang="en-US" dirty="0"/>
                    </a:p>
                  </a:txBody>
                  <a:tcPr/>
                </a:tc>
              </a:tr>
              <a:tr h="370840">
                <a:tc>
                  <a:txBody>
                    <a:bodyPr/>
                    <a:lstStyle/>
                    <a:p>
                      <a:r>
                        <a:rPr kumimoji="1" lang="ja-JP" altLang="en-US" dirty="0" smtClean="0"/>
                        <a:t>アプリ</a:t>
                      </a:r>
                      <a:r>
                        <a:rPr kumimoji="1" lang="en-US" altLang="ja-JP" dirty="0" smtClean="0"/>
                        <a:t>B</a:t>
                      </a:r>
                      <a:endParaRPr kumimoji="1" lang="ja-JP" altLang="en-US" dirty="0"/>
                    </a:p>
                  </a:txBody>
                  <a:tcPr/>
                </a:tc>
                <a:tc>
                  <a:txBody>
                    <a:bodyPr/>
                    <a:lstStyle/>
                    <a:p>
                      <a:r>
                        <a:rPr kumimoji="1" lang="ja-JP" altLang="en-US" dirty="0" smtClean="0"/>
                        <a:t>１</a:t>
                      </a:r>
                      <a:endParaRPr kumimoji="1" lang="en-US" altLang="ja-JP" dirty="0" smtClean="0"/>
                    </a:p>
                  </a:txBody>
                  <a:tcPr/>
                </a:tc>
                <a:tc>
                  <a:txBody>
                    <a:bodyPr/>
                    <a:lstStyle/>
                    <a:p>
                      <a:r>
                        <a:rPr kumimoji="1" lang="en-US" altLang="ja-JP" dirty="0" smtClean="0"/>
                        <a:t>0.1</a:t>
                      </a:r>
                      <a:endParaRPr kumimoji="1" lang="ja-JP" altLang="en-US" dirty="0"/>
                    </a:p>
                  </a:txBody>
                  <a:tcPr/>
                </a:tc>
                <a:tc>
                  <a:txBody>
                    <a:bodyPr/>
                    <a:lstStyle/>
                    <a:p>
                      <a:r>
                        <a:rPr kumimoji="1" lang="en-US" altLang="ja-JP" dirty="0" smtClean="0"/>
                        <a:t>0.9</a:t>
                      </a:r>
                      <a:endParaRPr kumimoji="1" lang="ja-JP" altLang="en-US" dirty="0"/>
                    </a:p>
                  </a:txBody>
                  <a:tcPr/>
                </a:tc>
              </a:tr>
            </a:tbl>
          </a:graphicData>
        </a:graphic>
      </p:graphicFrame>
      <p:sp>
        <p:nvSpPr>
          <p:cNvPr id="7" name="下矢印 6"/>
          <p:cNvSpPr/>
          <p:nvPr/>
        </p:nvSpPr>
        <p:spPr>
          <a:xfrm>
            <a:off x="3419872" y="2924944"/>
            <a:ext cx="1152128" cy="86409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147504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r>
              <a:rPr kumimoji="1" lang="ja-JP" altLang="en-US" sz="4000" dirty="0" smtClean="0"/>
              <a:t>研究方法</a:t>
            </a:r>
            <a:endParaRPr kumimoji="1" lang="ja-JP" altLang="en-US" sz="4000" dirty="0"/>
          </a:p>
        </p:txBody>
      </p:sp>
      <p:sp>
        <p:nvSpPr>
          <p:cNvPr id="4" name="テキスト ボックス 3"/>
          <p:cNvSpPr txBox="1"/>
          <p:nvPr/>
        </p:nvSpPr>
        <p:spPr>
          <a:xfrm>
            <a:off x="467544" y="1110236"/>
            <a:ext cx="8208912" cy="830997"/>
          </a:xfrm>
          <a:prstGeom prst="rect">
            <a:avLst/>
          </a:prstGeom>
          <a:noFill/>
        </p:spPr>
        <p:txBody>
          <a:bodyPr wrap="square" rtlCol="0">
            <a:spAutoFit/>
          </a:bodyPr>
          <a:lstStyle/>
          <a:p>
            <a:r>
              <a:rPr lang="en-US" altLang="ja-JP" sz="2400" dirty="0" smtClean="0"/>
              <a:t>1</a:t>
            </a:r>
            <a:r>
              <a:rPr lang="ja-JP" altLang="en-US" sz="2400" dirty="0" smtClean="0"/>
              <a:t>．アプリ</a:t>
            </a:r>
            <a:r>
              <a:rPr lang="ja-JP" altLang="en-US" sz="2400" dirty="0"/>
              <a:t>の無料・有料ランキング及び評価</a:t>
            </a:r>
            <a:r>
              <a:rPr lang="ja-JP" altLang="en-US" sz="2400" dirty="0" smtClean="0"/>
              <a:t>データを</a:t>
            </a:r>
            <a:r>
              <a:rPr lang="en-US" altLang="ja-JP" sz="2400" dirty="0" smtClean="0"/>
              <a:t>1</a:t>
            </a:r>
            <a:r>
              <a:rPr lang="ja-JP" altLang="en-US" sz="2400" dirty="0" smtClean="0"/>
              <a:t>ヵ月間毎日</a:t>
            </a:r>
            <a:r>
              <a:rPr lang="en-US" altLang="ja-JP" sz="2400" dirty="0"/>
              <a:t>18</a:t>
            </a:r>
            <a:r>
              <a:rPr lang="ja-JP" altLang="en-US" sz="2400" dirty="0"/>
              <a:t>時</a:t>
            </a:r>
            <a:r>
              <a:rPr lang="ja-JP" altLang="en-US" sz="2400" dirty="0" smtClean="0"/>
              <a:t>にデータ取得．</a:t>
            </a:r>
            <a:endParaRPr kumimoji="1" lang="ja-JP" altLang="en-US" sz="2400" dirty="0"/>
          </a:p>
        </p:txBody>
      </p:sp>
      <p:sp>
        <p:nvSpPr>
          <p:cNvPr id="5" name="テキスト ボックス 4"/>
          <p:cNvSpPr txBox="1"/>
          <p:nvPr/>
        </p:nvSpPr>
        <p:spPr>
          <a:xfrm>
            <a:off x="439032" y="2924943"/>
            <a:ext cx="8208912" cy="461665"/>
          </a:xfrm>
          <a:prstGeom prst="rect">
            <a:avLst/>
          </a:prstGeom>
          <a:noFill/>
        </p:spPr>
        <p:txBody>
          <a:bodyPr wrap="square" rtlCol="0">
            <a:spAutoFit/>
          </a:bodyPr>
          <a:lstStyle/>
          <a:p>
            <a:r>
              <a:rPr lang="en-US" altLang="ja-JP" sz="2400" dirty="0"/>
              <a:t>2</a:t>
            </a:r>
            <a:r>
              <a:rPr lang="ja-JP" altLang="en-US" sz="2400" dirty="0" smtClean="0"/>
              <a:t>．取得したデータをもとに，データマイニング手法を適用する．</a:t>
            </a:r>
            <a:endParaRPr kumimoji="1" lang="ja-JP" altLang="en-US" sz="2400" dirty="0"/>
          </a:p>
        </p:txBody>
      </p:sp>
      <p:sp>
        <p:nvSpPr>
          <p:cNvPr id="6" name="テキスト ボックス 5"/>
          <p:cNvSpPr txBox="1"/>
          <p:nvPr/>
        </p:nvSpPr>
        <p:spPr>
          <a:xfrm>
            <a:off x="440688" y="2147500"/>
            <a:ext cx="8208912" cy="461665"/>
          </a:xfrm>
          <a:prstGeom prst="rect">
            <a:avLst/>
          </a:prstGeom>
          <a:noFill/>
        </p:spPr>
        <p:txBody>
          <a:bodyPr wrap="square" rtlCol="0">
            <a:spAutoFit/>
          </a:bodyPr>
          <a:lstStyle/>
          <a:p>
            <a:r>
              <a:rPr kumimoji="1" lang="ja-JP" altLang="en-US" sz="2400" dirty="0" smtClean="0"/>
              <a:t>⇒</a:t>
            </a:r>
            <a:r>
              <a:rPr kumimoji="1" lang="en-US" altLang="ja-JP" sz="2400" dirty="0" smtClean="0"/>
              <a:t>OS</a:t>
            </a:r>
            <a:r>
              <a:rPr kumimoji="1" lang="ja-JP" altLang="en-US" sz="2400" dirty="0" smtClean="0"/>
              <a:t>別・階層</a:t>
            </a:r>
            <a:r>
              <a:rPr lang="ja-JP" altLang="en-US" sz="2400" dirty="0" smtClean="0"/>
              <a:t>度別にレビュー</a:t>
            </a:r>
            <a:r>
              <a:rPr lang="ja-JP" altLang="en-US" sz="2400" dirty="0"/>
              <a:t>情報</a:t>
            </a:r>
            <a:r>
              <a:rPr lang="ja-JP" altLang="en-US" sz="2400" dirty="0" smtClean="0"/>
              <a:t>を取得．</a:t>
            </a:r>
            <a:endParaRPr lang="en-US" altLang="ja-JP" sz="2400" dirty="0" smtClean="0"/>
          </a:p>
        </p:txBody>
      </p:sp>
      <p:sp>
        <p:nvSpPr>
          <p:cNvPr id="7" name="テキスト ボックス 6"/>
          <p:cNvSpPr txBox="1"/>
          <p:nvPr/>
        </p:nvSpPr>
        <p:spPr>
          <a:xfrm>
            <a:off x="477383" y="3386609"/>
            <a:ext cx="8208912" cy="1200329"/>
          </a:xfrm>
          <a:prstGeom prst="rect">
            <a:avLst/>
          </a:prstGeom>
          <a:noFill/>
        </p:spPr>
        <p:txBody>
          <a:bodyPr wrap="square" rtlCol="0">
            <a:spAutoFit/>
          </a:bodyPr>
          <a:lstStyle/>
          <a:p>
            <a:r>
              <a:rPr lang="ja-JP" altLang="en-US" sz="2400" dirty="0" smtClean="0"/>
              <a:t>⇒</a:t>
            </a:r>
            <a:r>
              <a:rPr lang="en-US" altLang="ja-JP" sz="2400" dirty="0" smtClean="0"/>
              <a:t>R</a:t>
            </a:r>
            <a:r>
              <a:rPr lang="ja-JP" altLang="en-US" sz="2400" dirty="0" smtClean="0"/>
              <a:t>というツールを利用し，主成分分析を試みる．主成分分析の際，</a:t>
            </a:r>
            <a:r>
              <a:rPr lang="ja-JP" altLang="ja-JP" sz="2400" dirty="0"/>
              <a:t>星</a:t>
            </a:r>
            <a:r>
              <a:rPr lang="en-US" altLang="ja-JP" sz="2400" dirty="0"/>
              <a:t>1</a:t>
            </a:r>
            <a:r>
              <a:rPr lang="ja-JP" altLang="ja-JP" sz="2400" dirty="0"/>
              <a:t>つの割合から星</a:t>
            </a:r>
            <a:r>
              <a:rPr lang="en-US" altLang="ja-JP" sz="2400" dirty="0"/>
              <a:t>5</a:t>
            </a:r>
            <a:r>
              <a:rPr lang="ja-JP" altLang="ja-JP" sz="2400" dirty="0"/>
              <a:t>つの割合まで，</a:t>
            </a:r>
            <a:r>
              <a:rPr lang="en-US" altLang="ja-JP" sz="2400" dirty="0"/>
              <a:t>5</a:t>
            </a:r>
            <a:r>
              <a:rPr lang="ja-JP" altLang="ja-JP" sz="2400" dirty="0"/>
              <a:t>つの数値で</a:t>
            </a:r>
            <a:r>
              <a:rPr lang="ja-JP" altLang="ja-JP" sz="2400" dirty="0" smtClean="0"/>
              <a:t>表現</a:t>
            </a:r>
            <a:r>
              <a:rPr lang="ja-JP" altLang="en-US" sz="2400" dirty="0" smtClean="0"/>
              <a:t>する．</a:t>
            </a:r>
            <a:endParaRPr kumimoji="1" lang="ja-JP" altLang="en-US" sz="2400" dirty="0"/>
          </a:p>
        </p:txBody>
      </p:sp>
      <p:sp>
        <p:nvSpPr>
          <p:cNvPr id="9" name="下矢印 8"/>
          <p:cNvSpPr/>
          <p:nvPr/>
        </p:nvSpPr>
        <p:spPr>
          <a:xfrm>
            <a:off x="3059832" y="4365104"/>
            <a:ext cx="2376264" cy="108012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0" name="角丸四角形 9"/>
          <p:cNvSpPr/>
          <p:nvPr/>
        </p:nvSpPr>
        <p:spPr>
          <a:xfrm>
            <a:off x="477383" y="5445224"/>
            <a:ext cx="7551001" cy="12241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dirty="0" smtClean="0"/>
              <a:t>５つの数値を割合で表現することで，</a:t>
            </a:r>
            <a:endParaRPr kumimoji="1" lang="en-US" altLang="ja-JP" sz="2800" dirty="0" smtClean="0"/>
          </a:p>
          <a:p>
            <a:pPr algn="ctr"/>
            <a:r>
              <a:rPr kumimoji="1" lang="ja-JP" altLang="en-US" sz="2800" dirty="0" smtClean="0"/>
              <a:t>レビューの数による</a:t>
            </a:r>
            <a:r>
              <a:rPr lang="ja-JP" altLang="en-US" sz="2800" dirty="0"/>
              <a:t>ハンデ</a:t>
            </a:r>
            <a:r>
              <a:rPr kumimoji="1" lang="ja-JP" altLang="en-US" sz="2800" dirty="0" smtClean="0"/>
              <a:t>をなくすことが可能．</a:t>
            </a:r>
            <a:endParaRPr kumimoji="1" lang="ja-JP" altLang="en-US" sz="2800" dirty="0"/>
          </a:p>
        </p:txBody>
      </p:sp>
    </p:spTree>
    <p:extLst>
      <p:ext uri="{BB962C8B-B14F-4D97-AF65-F5344CB8AC3E}">
        <p14:creationId xmlns:p14="http://schemas.microsoft.com/office/powerpoint/2010/main" val="3403350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6838" y="368391"/>
            <a:ext cx="7467600" cy="634082"/>
          </a:xfrm>
        </p:spPr>
        <p:txBody>
          <a:bodyPr>
            <a:noAutofit/>
          </a:bodyPr>
          <a:lstStyle/>
          <a:p>
            <a:r>
              <a:rPr kumimoji="1" lang="ja-JP" altLang="en-US" sz="4000" dirty="0" smtClean="0"/>
              <a:t>研究結果</a:t>
            </a:r>
            <a:endParaRPr kumimoji="1" lang="ja-JP" altLang="en-US" sz="4000" dirty="0"/>
          </a:p>
        </p:txBody>
      </p:sp>
      <p:sp>
        <p:nvSpPr>
          <p:cNvPr id="3" name="タイトル 1"/>
          <p:cNvSpPr txBox="1">
            <a:spLocks/>
          </p:cNvSpPr>
          <p:nvPr/>
        </p:nvSpPr>
        <p:spPr>
          <a:xfrm>
            <a:off x="508926" y="1636555"/>
            <a:ext cx="3847050" cy="634082"/>
          </a:xfrm>
          <a:prstGeom prst="rect">
            <a:avLst/>
          </a:prstGeom>
        </p:spPr>
        <p:txBody>
          <a:bodyPr vert="horz" anchor="b">
            <a:normAutofit fontScale="97500"/>
          </a:bodyPr>
          <a:lstStyle>
            <a:lvl1pPr algn="l" rtl="0" eaLnBrk="1" latinLnBrk="0" hangingPunct="1">
              <a:spcBef>
                <a:spcPct val="0"/>
              </a:spcBef>
              <a:buNone/>
              <a:defRPr kumimoji="1" sz="3000" b="0" kern="1200" cap="small" baseline="0">
                <a:solidFill>
                  <a:schemeClr val="tx2"/>
                </a:solidFill>
                <a:latin typeface="+mj-lt"/>
                <a:ea typeface="+mj-ea"/>
                <a:cs typeface="+mj-cs"/>
              </a:defRPr>
            </a:lvl1pPr>
          </a:lstStyle>
          <a:p>
            <a:endParaRPr lang="en-US" altLang="ja-JP" sz="2400" dirty="0" smtClean="0">
              <a:latin typeface="Times New Roman" panose="02020603050405020304" pitchFamily="18" charset="0"/>
              <a:cs typeface="Times New Roman" panose="02020603050405020304" pitchFamily="18" charset="0"/>
            </a:endParaRPr>
          </a:p>
        </p:txBody>
      </p:sp>
      <p:sp>
        <p:nvSpPr>
          <p:cNvPr id="4" name="タイトル 1"/>
          <p:cNvSpPr txBox="1">
            <a:spLocks/>
          </p:cNvSpPr>
          <p:nvPr/>
        </p:nvSpPr>
        <p:spPr>
          <a:xfrm>
            <a:off x="486839" y="1002473"/>
            <a:ext cx="7467600" cy="634082"/>
          </a:xfrm>
          <a:prstGeom prst="rect">
            <a:avLst/>
          </a:prstGeom>
        </p:spPr>
        <p:txBody>
          <a:bodyPr vert="horz" anchor="b">
            <a:normAutofit fontScale="90000" lnSpcReduction="10000"/>
          </a:bodyPr>
          <a:lstStyle>
            <a:lvl1pPr algn="l" rtl="0" eaLnBrk="1" latinLnBrk="0" hangingPunct="1">
              <a:spcBef>
                <a:spcPct val="0"/>
              </a:spcBef>
              <a:buNone/>
              <a:defRPr kumimoji="1" sz="3000" b="0" kern="1200" cap="small" baseline="0">
                <a:solidFill>
                  <a:schemeClr val="tx2"/>
                </a:solidFill>
                <a:latin typeface="+mj-lt"/>
                <a:ea typeface="+mj-ea"/>
                <a:cs typeface="+mj-cs"/>
              </a:defRPr>
            </a:lvl1pPr>
          </a:lstStyle>
          <a:p>
            <a:endParaRPr lang="ja-JP" altLang="en-US" sz="4000" dirty="0"/>
          </a:p>
        </p:txBody>
      </p:sp>
      <p:sp>
        <p:nvSpPr>
          <p:cNvPr id="5" name="角丸四角形 4"/>
          <p:cNvSpPr/>
          <p:nvPr/>
        </p:nvSpPr>
        <p:spPr>
          <a:xfrm>
            <a:off x="3017123" y="1023205"/>
            <a:ext cx="2407030" cy="4694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solidFill>
                  <a:schemeClr val="tx1"/>
                </a:solidFill>
              </a:rPr>
              <a:t>データ取集先一覧</a:t>
            </a:r>
            <a:endParaRPr kumimoji="1" lang="ja-JP" altLang="en-US" dirty="0">
              <a:solidFill>
                <a:schemeClr val="tx1"/>
              </a:solidFill>
            </a:endParaRPr>
          </a:p>
        </p:txBody>
      </p:sp>
      <p:sp>
        <p:nvSpPr>
          <p:cNvPr id="6" name="正方形/長方形 5"/>
          <p:cNvSpPr/>
          <p:nvPr/>
        </p:nvSpPr>
        <p:spPr>
          <a:xfrm>
            <a:off x="1259632" y="1495828"/>
            <a:ext cx="6310401" cy="7400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en-US" altLang="ja-JP" dirty="0" smtClean="0">
              <a:latin typeface="Times New Roman" panose="02020603050405020304" pitchFamily="18" charset="0"/>
              <a:cs typeface="Times New Roman" panose="02020603050405020304" pitchFamily="18" charset="0"/>
            </a:endParaRPr>
          </a:p>
          <a:p>
            <a:pPr algn="ctr"/>
            <a:r>
              <a:rPr lang="en-US" altLang="ja-JP" sz="2400" dirty="0" smtClean="0">
                <a:latin typeface="Times New Roman" panose="02020603050405020304" pitchFamily="18" charset="0"/>
                <a:cs typeface="Times New Roman" panose="02020603050405020304" pitchFamily="18" charset="0"/>
              </a:rPr>
              <a:t>App </a:t>
            </a:r>
            <a:r>
              <a:rPr lang="ja-JP" altLang="en-US" sz="2400" dirty="0" smtClean="0">
                <a:latin typeface="Times New Roman" panose="02020603050405020304" pitchFamily="18" charset="0"/>
                <a:cs typeface="Times New Roman" panose="02020603050405020304" pitchFamily="18" charset="0"/>
              </a:rPr>
              <a:t>ストアのトップセール・無料・有料</a:t>
            </a:r>
            <a:endParaRPr lang="en-US" altLang="ja-JP" sz="2400" dirty="0" smtClean="0">
              <a:latin typeface="Times New Roman" panose="02020603050405020304" pitchFamily="18" charset="0"/>
              <a:cs typeface="Times New Roman" panose="02020603050405020304" pitchFamily="18" charset="0"/>
            </a:endParaRPr>
          </a:p>
          <a:p>
            <a:pPr algn="ctr"/>
            <a:r>
              <a:rPr lang="en-US" altLang="ja-JP" sz="2400" dirty="0" smtClean="0">
                <a:latin typeface="Times New Roman" panose="02020603050405020304" pitchFamily="18" charset="0"/>
                <a:cs typeface="Times New Roman" panose="02020603050405020304" pitchFamily="18" charset="0"/>
              </a:rPr>
              <a:t>Play</a:t>
            </a:r>
            <a:r>
              <a:rPr lang="ja-JP" altLang="en-US" sz="2400" dirty="0" smtClean="0">
                <a:latin typeface="Times New Roman" panose="02020603050405020304" pitchFamily="18" charset="0"/>
                <a:cs typeface="Times New Roman" panose="02020603050405020304" pitchFamily="18" charset="0"/>
              </a:rPr>
              <a:t> ストアの有料・無料</a:t>
            </a:r>
            <a:endParaRPr lang="en-US" altLang="ja-JP" sz="2400" dirty="0" smtClean="0">
              <a:latin typeface="Times New Roman" panose="02020603050405020304" pitchFamily="18" charset="0"/>
              <a:cs typeface="Times New Roman" panose="02020603050405020304" pitchFamily="18" charset="0"/>
            </a:endParaRPr>
          </a:p>
          <a:p>
            <a:pPr algn="ctr"/>
            <a:endParaRPr kumimoji="1" lang="ja-JP" altLang="en-US" dirty="0"/>
          </a:p>
        </p:txBody>
      </p:sp>
      <p:sp>
        <p:nvSpPr>
          <p:cNvPr id="7" name="テキスト ボックス 6"/>
          <p:cNvSpPr txBox="1"/>
          <p:nvPr/>
        </p:nvSpPr>
        <p:spPr>
          <a:xfrm>
            <a:off x="980428" y="3272045"/>
            <a:ext cx="7344816" cy="584775"/>
          </a:xfrm>
          <a:prstGeom prst="rect">
            <a:avLst/>
          </a:prstGeom>
          <a:noFill/>
        </p:spPr>
        <p:txBody>
          <a:bodyPr wrap="square" rtlCol="0">
            <a:spAutoFit/>
          </a:bodyPr>
          <a:lstStyle/>
          <a:p>
            <a:r>
              <a:rPr kumimoji="1" lang="ja-JP" altLang="en-US" sz="2400" dirty="0" smtClean="0"/>
              <a:t>今回は，</a:t>
            </a:r>
            <a:r>
              <a:rPr kumimoji="1" lang="en-US" altLang="ja-JP" sz="3200" dirty="0" smtClean="0"/>
              <a:t>App</a:t>
            </a:r>
            <a:r>
              <a:rPr kumimoji="1" lang="ja-JP" altLang="en-US" sz="3200" dirty="0" smtClean="0"/>
              <a:t>ストアのトップセール</a:t>
            </a:r>
            <a:r>
              <a:rPr kumimoji="1" lang="ja-JP" altLang="en-US" sz="2400" dirty="0" smtClean="0"/>
              <a:t>について行う．</a:t>
            </a:r>
            <a:endParaRPr kumimoji="1" lang="ja-JP" altLang="en-US" sz="2400" dirty="0"/>
          </a:p>
        </p:txBody>
      </p:sp>
      <p:sp>
        <p:nvSpPr>
          <p:cNvPr id="8" name="下矢印 7"/>
          <p:cNvSpPr/>
          <p:nvPr/>
        </p:nvSpPr>
        <p:spPr>
          <a:xfrm>
            <a:off x="3707904" y="2270637"/>
            <a:ext cx="1296144" cy="1014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2990638" y="4032157"/>
            <a:ext cx="2683187" cy="4694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solidFill>
                  <a:schemeClr val="tx1"/>
                </a:solidFill>
              </a:rPr>
              <a:t>App</a:t>
            </a:r>
            <a:r>
              <a:rPr kumimoji="1" lang="ja-JP" altLang="en-US" dirty="0" smtClean="0">
                <a:solidFill>
                  <a:schemeClr val="tx1"/>
                </a:solidFill>
              </a:rPr>
              <a:t>ストアのトップセール</a:t>
            </a:r>
            <a:endParaRPr kumimoji="1" lang="ja-JP" altLang="en-US" dirty="0">
              <a:solidFill>
                <a:schemeClr val="tx1"/>
              </a:solidFill>
            </a:endParaRPr>
          </a:p>
        </p:txBody>
      </p:sp>
      <p:sp>
        <p:nvSpPr>
          <p:cNvPr id="11" name="正方形/長方形 10"/>
          <p:cNvSpPr/>
          <p:nvPr/>
        </p:nvSpPr>
        <p:spPr>
          <a:xfrm>
            <a:off x="1177030" y="4501598"/>
            <a:ext cx="6310401" cy="15916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dirty="0"/>
              <a:t>App store</a:t>
            </a:r>
            <a:r>
              <a:rPr lang="ja-JP" altLang="ja-JP" sz="2400" dirty="0"/>
              <a:t>に存在する全アプリの歴代のランキングであり，過去のダウンロード数</a:t>
            </a:r>
            <a:r>
              <a:rPr lang="ja-JP" altLang="ja-JP" sz="2400" dirty="0" smtClean="0"/>
              <a:t>が</a:t>
            </a:r>
            <a:r>
              <a:rPr lang="ja-JP" altLang="en-US" sz="2400" dirty="0" smtClean="0"/>
              <a:t>反映した</a:t>
            </a:r>
            <a:r>
              <a:rPr lang="ja-JP" altLang="en-US" sz="2400" dirty="0"/>
              <a:t>もので</a:t>
            </a:r>
            <a:r>
              <a:rPr lang="ja-JP" altLang="en-US" sz="2400" dirty="0" smtClean="0"/>
              <a:t>ある．</a:t>
            </a:r>
            <a:endParaRPr kumimoji="1" lang="ja-JP" altLang="en-US" dirty="0"/>
          </a:p>
        </p:txBody>
      </p:sp>
    </p:spTree>
    <p:extLst>
      <p:ext uri="{BB962C8B-B14F-4D97-AF65-F5344CB8AC3E}">
        <p14:creationId xmlns:p14="http://schemas.microsoft.com/office/powerpoint/2010/main" val="37714424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スパイス">
  <a:themeElements>
    <a:clrScheme name="スパイス">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スパイス">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スパイス">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2395</TotalTime>
  <Words>1095</Words>
  <Application>Microsoft Office PowerPoint</Application>
  <PresentationFormat>画面に合わせる (4:3)</PresentationFormat>
  <Paragraphs>328</Paragraphs>
  <Slides>18</Slides>
  <Notes>0</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スパイス</vt:lpstr>
      <vt:lpstr>ユーザ評価データのマイニング結果に基づく スマートフォンアプリの特徴分析 </vt:lpstr>
      <vt:lpstr>目次</vt:lpstr>
      <vt:lpstr>研究背景</vt:lpstr>
      <vt:lpstr>研究背景</vt:lpstr>
      <vt:lpstr>研究背景</vt:lpstr>
      <vt:lpstr>研究目的</vt:lpstr>
      <vt:lpstr>研究目的～予測データ～</vt:lpstr>
      <vt:lpstr>研究方法</vt:lpstr>
      <vt:lpstr>研究結果</vt:lpstr>
      <vt:lpstr>PowerPoint プレゼンテーション</vt:lpstr>
      <vt:lpstr>研究結果～アプリレビューデータ～</vt:lpstr>
      <vt:lpstr>研究結果～第1主成分～</vt:lpstr>
      <vt:lpstr>研究結果～第2主成分～</vt:lpstr>
      <vt:lpstr>研究結果～主成分スコア～</vt:lpstr>
      <vt:lpstr>研究結果～第１成分と評価の相関図～</vt:lpstr>
      <vt:lpstr>研究結果～第2主成分と相関図のまとめ～</vt:lpstr>
      <vt:lpstr>本研究結果</vt:lpstr>
      <vt:lpstr>考察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ユーザ評価データのマイニング結果に基づく スマートフォンアプリの特徴分析</dc:title>
  <dc:creator>masuda</dc:creator>
  <cp:lastModifiedBy>masuda</cp:lastModifiedBy>
  <cp:revision>59</cp:revision>
  <dcterms:created xsi:type="dcterms:W3CDTF">2014-01-28T18:07:46Z</dcterms:created>
  <dcterms:modified xsi:type="dcterms:W3CDTF">2014-02-03T07:02:36Z</dcterms:modified>
</cp:coreProperties>
</file>