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75" r:id="rId5"/>
    <p:sldId id="259" r:id="rId6"/>
    <p:sldId id="260" r:id="rId7"/>
    <p:sldId id="269" r:id="rId8"/>
    <p:sldId id="278" r:id="rId9"/>
    <p:sldId id="277" r:id="rId10"/>
    <p:sldId id="276" r:id="rId11"/>
    <p:sldId id="273" r:id="rId12"/>
    <p:sldId id="261" r:id="rId13"/>
    <p:sldId id="270" r:id="rId14"/>
    <p:sldId id="262" r:id="rId15"/>
    <p:sldId id="271" r:id="rId16"/>
    <p:sldId id="272" r:id="rId17"/>
    <p:sldId id="263" r:id="rId18"/>
    <p:sldId id="266" r:id="rId19"/>
    <p:sldId id="267" r:id="rId20"/>
    <p:sldId id="274" r:id="rId2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CC"/>
    <a:srgbClr val="FFCCFF"/>
    <a:srgbClr val="CCCCFF"/>
    <a:srgbClr val="CCECFF"/>
    <a:srgbClr val="A1D0D5"/>
    <a:srgbClr val="883A3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2" autoAdjust="0"/>
  </p:normalViewPr>
  <p:slideViewPr>
    <p:cSldViewPr>
      <p:cViewPr>
        <p:scale>
          <a:sx n="94" d="100"/>
          <a:sy n="94" d="100"/>
        </p:scale>
        <p:origin x="-696" y="8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B9176-E723-473C-8ABA-F71397E5CD8C}" type="doc">
      <dgm:prSet loTypeId="urn:microsoft.com/office/officeart/2005/8/layout/funnel1" loCatId="relationship" qsTypeId="urn:microsoft.com/office/officeart/2005/8/quickstyle/simple1" qsCatId="simple" csTypeId="urn:microsoft.com/office/officeart/2005/8/colors/accent2_5" csCatId="accent2" phldr="1"/>
      <dgm:spPr/>
      <dgm:t>
        <a:bodyPr/>
        <a:lstStyle/>
        <a:p>
          <a:endParaRPr kumimoji="1" lang="ja-JP" altLang="en-US"/>
        </a:p>
      </dgm:t>
    </dgm:pt>
    <dgm:pt modelId="{E7BC3302-BF9E-4678-8E78-8F5EBC923C44}">
      <dgm:prSet phldrT="[テキスト]"/>
      <dgm:spPr/>
      <dgm:t>
        <a:bodyPr/>
        <a:lstStyle/>
        <a:p>
          <a:r>
            <a:rPr kumimoji="1" lang="ja-JP" altLang="en-US" dirty="0" smtClean="0"/>
            <a:t>教材配布</a:t>
          </a:r>
          <a:endParaRPr kumimoji="1" lang="ja-JP" altLang="en-US" dirty="0"/>
        </a:p>
      </dgm:t>
    </dgm:pt>
    <dgm:pt modelId="{FED0DFB5-094F-4E8F-A6CA-0012D5AD84D4}" type="parTrans" cxnId="{80C1098B-2C6A-4C44-92DE-3BAFE0521CC2}">
      <dgm:prSet/>
      <dgm:spPr/>
      <dgm:t>
        <a:bodyPr/>
        <a:lstStyle/>
        <a:p>
          <a:endParaRPr kumimoji="1" lang="ja-JP" altLang="en-US"/>
        </a:p>
      </dgm:t>
    </dgm:pt>
    <dgm:pt modelId="{73006F11-28E4-4D49-B289-387C95E21A1A}" type="sibTrans" cxnId="{80C1098B-2C6A-4C44-92DE-3BAFE0521CC2}">
      <dgm:prSet/>
      <dgm:spPr/>
      <dgm:t>
        <a:bodyPr/>
        <a:lstStyle/>
        <a:p>
          <a:endParaRPr kumimoji="1" lang="ja-JP" altLang="en-US"/>
        </a:p>
      </dgm:t>
    </dgm:pt>
    <dgm:pt modelId="{100309DE-BE64-443F-AF59-A77CDA6360E9}">
      <dgm:prSet phldrT="[テキスト]"/>
      <dgm:spPr/>
      <dgm:t>
        <a:bodyPr/>
        <a:lstStyle/>
        <a:p>
          <a:r>
            <a:rPr kumimoji="1" lang="ja-JP" altLang="en-US" dirty="0" smtClean="0"/>
            <a:t>レポート提出</a:t>
          </a:r>
          <a:endParaRPr kumimoji="1" lang="ja-JP" altLang="en-US" dirty="0"/>
        </a:p>
      </dgm:t>
    </dgm:pt>
    <dgm:pt modelId="{11CB584C-A27E-4D8C-ACC6-1311E28E14A7}" type="parTrans" cxnId="{E48CB059-CA76-442E-9164-9C2929621472}">
      <dgm:prSet/>
      <dgm:spPr/>
      <dgm:t>
        <a:bodyPr/>
        <a:lstStyle/>
        <a:p>
          <a:endParaRPr kumimoji="1" lang="ja-JP" altLang="en-US"/>
        </a:p>
      </dgm:t>
    </dgm:pt>
    <dgm:pt modelId="{94D99DFD-A633-479B-8941-63D06E1D0567}" type="sibTrans" cxnId="{E48CB059-CA76-442E-9164-9C2929621472}">
      <dgm:prSet/>
      <dgm:spPr/>
      <dgm:t>
        <a:bodyPr/>
        <a:lstStyle/>
        <a:p>
          <a:endParaRPr kumimoji="1" lang="ja-JP" altLang="en-US"/>
        </a:p>
      </dgm:t>
    </dgm:pt>
    <dgm:pt modelId="{745B200E-A8C7-4AB2-B6A3-FCCE27016C69}">
      <dgm:prSet phldrT="[テキスト]"/>
      <dgm:spPr/>
      <dgm:t>
        <a:bodyPr/>
        <a:lstStyle/>
        <a:p>
          <a:r>
            <a:rPr kumimoji="1" lang="ja-JP" altLang="en-US" dirty="0" smtClean="0"/>
            <a:t>出席管理</a:t>
          </a:r>
          <a:endParaRPr kumimoji="1" lang="ja-JP" altLang="en-US" dirty="0"/>
        </a:p>
      </dgm:t>
    </dgm:pt>
    <dgm:pt modelId="{0E76563B-8DBA-4E76-9D97-91206D51E8CB}" type="parTrans" cxnId="{33368A0C-CC93-4353-B5FA-66415CDEAEC4}">
      <dgm:prSet/>
      <dgm:spPr/>
      <dgm:t>
        <a:bodyPr/>
        <a:lstStyle/>
        <a:p>
          <a:endParaRPr kumimoji="1" lang="ja-JP" altLang="en-US"/>
        </a:p>
      </dgm:t>
    </dgm:pt>
    <dgm:pt modelId="{BC424A46-B7E7-4DF0-A5FF-B7B3F7002E36}" type="sibTrans" cxnId="{33368A0C-CC93-4353-B5FA-66415CDEAEC4}">
      <dgm:prSet/>
      <dgm:spPr/>
      <dgm:t>
        <a:bodyPr/>
        <a:lstStyle/>
        <a:p>
          <a:endParaRPr kumimoji="1" lang="ja-JP" altLang="en-US"/>
        </a:p>
      </dgm:t>
    </dgm:pt>
    <dgm:pt modelId="{0BB87B6D-0565-4E58-B8C7-55EFA414F9CA}">
      <dgm:prSet phldrT="[テキスト]" custT="1"/>
      <dgm:spPr/>
      <dgm:t>
        <a:bodyPr/>
        <a:lstStyle/>
        <a:p>
          <a:r>
            <a:rPr kumimoji="1" lang="en-US" altLang="ja-JP" sz="2800" dirty="0" smtClean="0"/>
            <a:t>LMS</a:t>
          </a:r>
          <a:endParaRPr kumimoji="1" lang="ja-JP" altLang="en-US" sz="2800" dirty="0"/>
        </a:p>
      </dgm:t>
    </dgm:pt>
    <dgm:pt modelId="{B8C24FE8-7CFA-4F1B-B3A3-13649D8F7BDA}" type="parTrans" cxnId="{57572187-7019-4CCB-9287-D3B2848CD6AE}">
      <dgm:prSet/>
      <dgm:spPr/>
      <dgm:t>
        <a:bodyPr/>
        <a:lstStyle/>
        <a:p>
          <a:endParaRPr kumimoji="1" lang="ja-JP" altLang="en-US"/>
        </a:p>
      </dgm:t>
    </dgm:pt>
    <dgm:pt modelId="{07640786-21E1-4247-A758-4896C832CEA8}" type="sibTrans" cxnId="{57572187-7019-4CCB-9287-D3B2848CD6AE}">
      <dgm:prSet/>
      <dgm:spPr/>
      <dgm:t>
        <a:bodyPr/>
        <a:lstStyle/>
        <a:p>
          <a:endParaRPr kumimoji="1" lang="ja-JP" altLang="en-US"/>
        </a:p>
      </dgm:t>
    </dgm:pt>
    <dgm:pt modelId="{8BFCD8D6-FB5F-4BE3-8A06-ACF53F54EA32}" type="pres">
      <dgm:prSet presAssocID="{F29B9176-E723-473C-8ABA-F71397E5CD8C}" presName="Name0" presStyleCnt="0">
        <dgm:presLayoutVars>
          <dgm:chMax val="4"/>
          <dgm:resizeHandles val="exact"/>
        </dgm:presLayoutVars>
      </dgm:prSet>
      <dgm:spPr/>
      <dgm:t>
        <a:bodyPr/>
        <a:lstStyle/>
        <a:p>
          <a:endParaRPr kumimoji="1" lang="ja-JP" altLang="en-US"/>
        </a:p>
      </dgm:t>
    </dgm:pt>
    <dgm:pt modelId="{1A545A30-B454-4D4D-B08D-550033CA7477}" type="pres">
      <dgm:prSet presAssocID="{F29B9176-E723-473C-8ABA-F71397E5CD8C}" presName="ellipse" presStyleLbl="trBgShp" presStyleIdx="0" presStyleCnt="1"/>
      <dgm:spPr/>
    </dgm:pt>
    <dgm:pt modelId="{5C8C721D-C809-4BC6-B3FE-8F845CEF66A0}" type="pres">
      <dgm:prSet presAssocID="{F29B9176-E723-473C-8ABA-F71397E5CD8C}" presName="arrow1" presStyleLbl="fgShp" presStyleIdx="0" presStyleCnt="1"/>
      <dgm:spPr/>
    </dgm:pt>
    <dgm:pt modelId="{26EB2AF1-DA75-47FF-9393-D6C3CFE1BB45}" type="pres">
      <dgm:prSet presAssocID="{F29B9176-E723-473C-8ABA-F71397E5CD8C}" presName="rectangle" presStyleLbl="revTx" presStyleIdx="0" presStyleCnt="1">
        <dgm:presLayoutVars>
          <dgm:bulletEnabled val="1"/>
        </dgm:presLayoutVars>
      </dgm:prSet>
      <dgm:spPr/>
      <dgm:t>
        <a:bodyPr/>
        <a:lstStyle/>
        <a:p>
          <a:endParaRPr kumimoji="1" lang="ja-JP" altLang="en-US"/>
        </a:p>
      </dgm:t>
    </dgm:pt>
    <dgm:pt modelId="{87273B09-BD83-425C-B4DC-AA0FB084F48F}" type="pres">
      <dgm:prSet presAssocID="{100309DE-BE64-443F-AF59-A77CDA6360E9}" presName="item1" presStyleLbl="node1" presStyleIdx="0" presStyleCnt="3">
        <dgm:presLayoutVars>
          <dgm:bulletEnabled val="1"/>
        </dgm:presLayoutVars>
      </dgm:prSet>
      <dgm:spPr/>
      <dgm:t>
        <a:bodyPr/>
        <a:lstStyle/>
        <a:p>
          <a:endParaRPr kumimoji="1" lang="ja-JP" altLang="en-US"/>
        </a:p>
      </dgm:t>
    </dgm:pt>
    <dgm:pt modelId="{C1838541-45DC-43E8-9B13-4DDE24BD0928}" type="pres">
      <dgm:prSet presAssocID="{745B200E-A8C7-4AB2-B6A3-FCCE27016C69}" presName="item2" presStyleLbl="node1" presStyleIdx="1" presStyleCnt="3">
        <dgm:presLayoutVars>
          <dgm:bulletEnabled val="1"/>
        </dgm:presLayoutVars>
      </dgm:prSet>
      <dgm:spPr/>
      <dgm:t>
        <a:bodyPr/>
        <a:lstStyle/>
        <a:p>
          <a:endParaRPr kumimoji="1" lang="ja-JP" altLang="en-US"/>
        </a:p>
      </dgm:t>
    </dgm:pt>
    <dgm:pt modelId="{AF2FDB4C-373D-4CD2-AE1B-892DB77B621C}" type="pres">
      <dgm:prSet presAssocID="{0BB87B6D-0565-4E58-B8C7-55EFA414F9CA}" presName="item3" presStyleLbl="node1" presStyleIdx="2" presStyleCnt="3">
        <dgm:presLayoutVars>
          <dgm:bulletEnabled val="1"/>
        </dgm:presLayoutVars>
      </dgm:prSet>
      <dgm:spPr/>
      <dgm:t>
        <a:bodyPr/>
        <a:lstStyle/>
        <a:p>
          <a:endParaRPr kumimoji="1" lang="ja-JP" altLang="en-US"/>
        </a:p>
      </dgm:t>
    </dgm:pt>
    <dgm:pt modelId="{99B5228A-8E40-42EE-B2A7-976AFE67150A}" type="pres">
      <dgm:prSet presAssocID="{F29B9176-E723-473C-8ABA-F71397E5CD8C}" presName="funnel" presStyleLbl="trAlignAcc1" presStyleIdx="0" presStyleCnt="1"/>
      <dgm:spPr/>
    </dgm:pt>
  </dgm:ptLst>
  <dgm:cxnLst>
    <dgm:cxn modelId="{A0FAF2E8-1CC1-40D7-9CF9-203E40DEB4FC}" type="presOf" srcId="{F29B9176-E723-473C-8ABA-F71397E5CD8C}" destId="{8BFCD8D6-FB5F-4BE3-8A06-ACF53F54EA32}" srcOrd="0" destOrd="0" presId="urn:microsoft.com/office/officeart/2005/8/layout/funnel1"/>
    <dgm:cxn modelId="{B49C5EAB-BA28-4CB0-83B7-91845ED9C7BF}" type="presOf" srcId="{E7BC3302-BF9E-4678-8E78-8F5EBC923C44}" destId="{AF2FDB4C-373D-4CD2-AE1B-892DB77B621C}" srcOrd="0" destOrd="0" presId="urn:microsoft.com/office/officeart/2005/8/layout/funnel1"/>
    <dgm:cxn modelId="{33368A0C-CC93-4353-B5FA-66415CDEAEC4}" srcId="{F29B9176-E723-473C-8ABA-F71397E5CD8C}" destId="{745B200E-A8C7-4AB2-B6A3-FCCE27016C69}" srcOrd="2" destOrd="0" parTransId="{0E76563B-8DBA-4E76-9D97-91206D51E8CB}" sibTransId="{BC424A46-B7E7-4DF0-A5FF-B7B3F7002E36}"/>
    <dgm:cxn modelId="{18CB7C7A-0443-4C20-A654-4B5C9BCB28C9}" type="presOf" srcId="{100309DE-BE64-443F-AF59-A77CDA6360E9}" destId="{C1838541-45DC-43E8-9B13-4DDE24BD0928}" srcOrd="0" destOrd="0" presId="urn:microsoft.com/office/officeart/2005/8/layout/funnel1"/>
    <dgm:cxn modelId="{088DB25B-309F-4FAD-B6EA-AC2ED426EE97}" type="presOf" srcId="{745B200E-A8C7-4AB2-B6A3-FCCE27016C69}" destId="{87273B09-BD83-425C-B4DC-AA0FB084F48F}" srcOrd="0" destOrd="0" presId="urn:microsoft.com/office/officeart/2005/8/layout/funnel1"/>
    <dgm:cxn modelId="{E48CB059-CA76-442E-9164-9C2929621472}" srcId="{F29B9176-E723-473C-8ABA-F71397E5CD8C}" destId="{100309DE-BE64-443F-AF59-A77CDA6360E9}" srcOrd="1" destOrd="0" parTransId="{11CB584C-A27E-4D8C-ACC6-1311E28E14A7}" sibTransId="{94D99DFD-A633-479B-8941-63D06E1D0567}"/>
    <dgm:cxn modelId="{0318F0F4-3F25-4F8B-82DC-B610525AD59B}" type="presOf" srcId="{0BB87B6D-0565-4E58-B8C7-55EFA414F9CA}" destId="{26EB2AF1-DA75-47FF-9393-D6C3CFE1BB45}" srcOrd="0" destOrd="0" presId="urn:microsoft.com/office/officeart/2005/8/layout/funnel1"/>
    <dgm:cxn modelId="{80C1098B-2C6A-4C44-92DE-3BAFE0521CC2}" srcId="{F29B9176-E723-473C-8ABA-F71397E5CD8C}" destId="{E7BC3302-BF9E-4678-8E78-8F5EBC923C44}" srcOrd="0" destOrd="0" parTransId="{FED0DFB5-094F-4E8F-A6CA-0012D5AD84D4}" sibTransId="{73006F11-28E4-4D49-B289-387C95E21A1A}"/>
    <dgm:cxn modelId="{57572187-7019-4CCB-9287-D3B2848CD6AE}" srcId="{F29B9176-E723-473C-8ABA-F71397E5CD8C}" destId="{0BB87B6D-0565-4E58-B8C7-55EFA414F9CA}" srcOrd="3" destOrd="0" parTransId="{B8C24FE8-7CFA-4F1B-B3A3-13649D8F7BDA}" sibTransId="{07640786-21E1-4247-A758-4896C832CEA8}"/>
    <dgm:cxn modelId="{15478921-590F-4D74-AA5E-045463FBBCCE}" type="presParOf" srcId="{8BFCD8D6-FB5F-4BE3-8A06-ACF53F54EA32}" destId="{1A545A30-B454-4D4D-B08D-550033CA7477}" srcOrd="0" destOrd="0" presId="urn:microsoft.com/office/officeart/2005/8/layout/funnel1"/>
    <dgm:cxn modelId="{E4B67D02-7BA1-4938-905B-8AEAD6D8D02B}" type="presParOf" srcId="{8BFCD8D6-FB5F-4BE3-8A06-ACF53F54EA32}" destId="{5C8C721D-C809-4BC6-B3FE-8F845CEF66A0}" srcOrd="1" destOrd="0" presId="urn:microsoft.com/office/officeart/2005/8/layout/funnel1"/>
    <dgm:cxn modelId="{76421521-4DE9-4C2F-BD06-2157EA3EECF6}" type="presParOf" srcId="{8BFCD8D6-FB5F-4BE3-8A06-ACF53F54EA32}" destId="{26EB2AF1-DA75-47FF-9393-D6C3CFE1BB45}" srcOrd="2" destOrd="0" presId="urn:microsoft.com/office/officeart/2005/8/layout/funnel1"/>
    <dgm:cxn modelId="{196B0BA8-7F13-4F50-B740-357E2F921B60}" type="presParOf" srcId="{8BFCD8D6-FB5F-4BE3-8A06-ACF53F54EA32}" destId="{87273B09-BD83-425C-B4DC-AA0FB084F48F}" srcOrd="3" destOrd="0" presId="urn:microsoft.com/office/officeart/2005/8/layout/funnel1"/>
    <dgm:cxn modelId="{DCE33EF1-BD67-4538-A746-5D8C28365BE2}" type="presParOf" srcId="{8BFCD8D6-FB5F-4BE3-8A06-ACF53F54EA32}" destId="{C1838541-45DC-43E8-9B13-4DDE24BD0928}" srcOrd="4" destOrd="0" presId="urn:microsoft.com/office/officeart/2005/8/layout/funnel1"/>
    <dgm:cxn modelId="{9F85DF09-C1B5-46E1-9897-9B9E716F536B}" type="presParOf" srcId="{8BFCD8D6-FB5F-4BE3-8A06-ACF53F54EA32}" destId="{AF2FDB4C-373D-4CD2-AE1B-892DB77B621C}" srcOrd="5" destOrd="0" presId="urn:microsoft.com/office/officeart/2005/8/layout/funnel1"/>
    <dgm:cxn modelId="{F202A80D-B999-4D4D-8096-82985DFDB2F5}" type="presParOf" srcId="{8BFCD8D6-FB5F-4BE3-8A06-ACF53F54EA32}" destId="{99B5228A-8E40-42EE-B2A7-976AFE67150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45A30-B454-4D4D-B08D-550033CA7477}">
      <dsp:nvSpPr>
        <dsp:cNvPr id="0" name=""/>
        <dsp:cNvSpPr/>
      </dsp:nvSpPr>
      <dsp:spPr>
        <a:xfrm>
          <a:off x="2257216" y="138558"/>
          <a:ext cx="2749847" cy="95498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C721D-C809-4BC6-B3FE-8F845CEF66A0}">
      <dsp:nvSpPr>
        <dsp:cNvPr id="0" name=""/>
        <dsp:cNvSpPr/>
      </dsp:nvSpPr>
      <dsp:spPr>
        <a:xfrm>
          <a:off x="3369945" y="2476994"/>
          <a:ext cx="532916" cy="341066"/>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B2AF1-DA75-47FF-9393-D6C3CFE1BB45}">
      <dsp:nvSpPr>
        <dsp:cNvPr id="0" name=""/>
        <dsp:cNvSpPr/>
      </dsp:nvSpPr>
      <dsp:spPr>
        <a:xfrm>
          <a:off x="2357405" y="2749847"/>
          <a:ext cx="2557998" cy="63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2357405" y="2749847"/>
        <a:ext cx="2557998" cy="639499"/>
      </dsp:txXfrm>
    </dsp:sp>
    <dsp:sp modelId="{87273B09-BD83-425C-B4DC-AA0FB084F48F}">
      <dsp:nvSpPr>
        <dsp:cNvPr id="0" name=""/>
        <dsp:cNvSpPr/>
      </dsp:nvSpPr>
      <dsp:spPr>
        <a:xfrm>
          <a:off x="3256967" y="1167299"/>
          <a:ext cx="959249" cy="959249"/>
        </a:xfrm>
        <a:prstGeom prst="ellipse">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出席管理</a:t>
          </a:r>
          <a:endParaRPr kumimoji="1" lang="ja-JP" altLang="en-US" sz="1800" kern="1200" dirty="0"/>
        </a:p>
      </dsp:txBody>
      <dsp:txXfrm>
        <a:off x="3397446" y="1307778"/>
        <a:ext cx="678291" cy="678291"/>
      </dsp:txXfrm>
    </dsp:sp>
    <dsp:sp modelId="{C1838541-45DC-43E8-9B13-4DDE24BD0928}">
      <dsp:nvSpPr>
        <dsp:cNvPr id="0" name=""/>
        <dsp:cNvSpPr/>
      </dsp:nvSpPr>
      <dsp:spPr>
        <a:xfrm>
          <a:off x="2570571" y="447649"/>
          <a:ext cx="959249" cy="959249"/>
        </a:xfrm>
        <a:prstGeom prst="ellipse">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レポート提出</a:t>
          </a:r>
          <a:endParaRPr kumimoji="1" lang="ja-JP" altLang="en-US" sz="1800" kern="1200" dirty="0"/>
        </a:p>
      </dsp:txBody>
      <dsp:txXfrm>
        <a:off x="2711050" y="588128"/>
        <a:ext cx="678291" cy="678291"/>
      </dsp:txXfrm>
    </dsp:sp>
    <dsp:sp modelId="{AF2FDB4C-373D-4CD2-AE1B-892DB77B621C}">
      <dsp:nvSpPr>
        <dsp:cNvPr id="0" name=""/>
        <dsp:cNvSpPr/>
      </dsp:nvSpPr>
      <dsp:spPr>
        <a:xfrm>
          <a:off x="3551137" y="215724"/>
          <a:ext cx="959249" cy="959249"/>
        </a:xfrm>
        <a:prstGeom prst="ellipse">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教材配布</a:t>
          </a:r>
          <a:endParaRPr kumimoji="1" lang="ja-JP" altLang="en-US" sz="1800" kern="1200" dirty="0"/>
        </a:p>
      </dsp:txBody>
      <dsp:txXfrm>
        <a:off x="3691616" y="356203"/>
        <a:ext cx="678291" cy="678291"/>
      </dsp:txXfrm>
    </dsp:sp>
    <dsp:sp modelId="{99B5228A-8E40-42EE-B2A7-976AFE67150A}">
      <dsp:nvSpPr>
        <dsp:cNvPr id="0" name=""/>
        <dsp:cNvSpPr/>
      </dsp:nvSpPr>
      <dsp:spPr>
        <a:xfrm>
          <a:off x="2144238" y="21316"/>
          <a:ext cx="2984331" cy="2387464"/>
        </a:xfrm>
        <a:prstGeom prst="funnel">
          <a:avLst/>
        </a:prstGeom>
        <a:solidFill>
          <a:schemeClr val="lt1">
            <a:alpha val="4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0A295-506D-4892-A047-A5DF8343CA15}"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AA7893-DDB2-4DB8-8B18-3ACD287193B7}" type="slidenum">
              <a:rPr kumimoji="1" lang="ja-JP" altLang="en-US" smtClean="0"/>
              <a:t>‹#›</a:t>
            </a:fld>
            <a:endParaRPr kumimoji="1" lang="ja-JP" altLang="en-US"/>
          </a:p>
        </p:txBody>
      </p:sp>
    </p:spTree>
    <p:extLst>
      <p:ext uri="{BB962C8B-B14F-4D97-AF65-F5344CB8AC3E}">
        <p14:creationId xmlns:p14="http://schemas.microsoft.com/office/powerpoint/2010/main" val="2852935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a:t>
            </a:fld>
            <a:endParaRPr kumimoji="1" lang="ja-JP" altLang="en-US"/>
          </a:p>
        </p:txBody>
      </p:sp>
    </p:spTree>
    <p:extLst>
      <p:ext uri="{BB962C8B-B14F-4D97-AF65-F5344CB8AC3E}">
        <p14:creationId xmlns:p14="http://schemas.microsoft.com/office/powerpoint/2010/main" val="99684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近年，インターネットの普及により，パソコンや携帯端末などの</a:t>
            </a:r>
            <a:r>
              <a:rPr kumimoji="1" lang="ja-JP" altLang="ja-JP" sz="1200" kern="1200" dirty="0" smtClean="0">
                <a:solidFill>
                  <a:schemeClr val="tx1"/>
                </a:solidFill>
                <a:effectLst/>
                <a:latin typeface="+mn-lt"/>
                <a:ea typeface="+mn-ea"/>
                <a:cs typeface="+mn-cs"/>
              </a:rPr>
              <a:t>情報技術を用いて行う学習方法</a:t>
            </a:r>
            <a:r>
              <a:rPr kumimoji="1" lang="ja-JP" altLang="en-US" sz="1200" kern="1200" dirty="0" smtClean="0">
                <a:solidFill>
                  <a:schemeClr val="tx1"/>
                </a:solidFill>
                <a:effectLst/>
                <a:latin typeface="+mn-lt"/>
                <a:ea typeface="+mn-ea"/>
                <a:cs typeface="+mn-cs"/>
              </a:rPr>
              <a:t>である</a:t>
            </a:r>
            <a:r>
              <a:rPr kumimoji="1" lang="en-US" altLang="ja-JP" sz="1200" kern="1200" dirty="0" smtClean="0">
                <a:solidFill>
                  <a:schemeClr val="tx1"/>
                </a:solidFill>
                <a:effectLst/>
                <a:latin typeface="+mn-lt"/>
                <a:ea typeface="+mn-ea"/>
                <a:cs typeface="+mn-cs"/>
              </a:rPr>
              <a:t>e</a:t>
            </a:r>
            <a:r>
              <a:rPr kumimoji="1" lang="ja-JP" altLang="en-US" sz="1200" kern="1200" dirty="0" smtClean="0">
                <a:solidFill>
                  <a:schemeClr val="tx1"/>
                </a:solidFill>
                <a:effectLst/>
                <a:latin typeface="+mn-lt"/>
                <a:ea typeface="+mn-ea"/>
                <a:cs typeface="+mn-cs"/>
              </a:rPr>
              <a:t>ラーニングが増えてきている．</a:t>
            </a:r>
            <a:endParaRPr kumimoji="1" lang="en-US" altLang="ja-JP" sz="1200" kern="1200" dirty="0" smtClean="0">
              <a:solidFill>
                <a:schemeClr val="tx1"/>
              </a:solidFill>
              <a:effectLst/>
              <a:latin typeface="+mn-lt"/>
              <a:ea typeface="+mn-ea"/>
              <a:cs typeface="+mn-cs"/>
            </a:endParaRPr>
          </a:p>
          <a:p>
            <a:r>
              <a:rPr kumimoji="1" lang="en-US" altLang="ja-JP" dirty="0" smtClean="0"/>
              <a:t>e</a:t>
            </a:r>
            <a:r>
              <a:rPr kumimoji="1" lang="ja-JP" altLang="en-US" dirty="0" smtClean="0"/>
              <a:t>ラーニングとは，教材配布やレポート提出，出席管理などネットを介して行うことの総称であるため幅広く利用されている言葉である．</a:t>
            </a:r>
            <a:endParaRPr kumimoji="1" lang="en-US" altLang="ja-JP" dirty="0" smtClean="0"/>
          </a:p>
          <a:p>
            <a:r>
              <a:rPr kumimoji="1" lang="ja-JP" altLang="en-US" dirty="0" smtClean="0"/>
              <a:t>中でも，授業で利用するツールをまとめたシステムを</a:t>
            </a:r>
            <a:r>
              <a:rPr kumimoji="1" lang="en-US" altLang="ja-JP" dirty="0" smtClean="0"/>
              <a:t>LMS</a:t>
            </a:r>
            <a:r>
              <a:rPr kumimoji="1" lang="ja-JP" altLang="en-US" dirty="0" smtClean="0"/>
              <a:t>といい，教育現場で</a:t>
            </a:r>
            <a:r>
              <a:rPr kumimoji="1" lang="ja-JP" altLang="en-US" dirty="0" err="1"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3</a:t>
            </a:fld>
            <a:endParaRPr kumimoji="1" lang="ja-JP" altLang="en-US"/>
          </a:p>
        </p:txBody>
      </p:sp>
    </p:spTree>
    <p:extLst>
      <p:ext uri="{BB962C8B-B14F-4D97-AF65-F5344CB8AC3E}">
        <p14:creationId xmlns:p14="http://schemas.microsoft.com/office/powerpoint/2010/main" val="4728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を教育現場で利用すると，学習者と教師ではなくなり，学習者とパソコンになってしまうため，学習者の行動が把握しにくいというデメリットがある．</a:t>
            </a:r>
            <a:endParaRPr kumimoji="1" lang="en-US" altLang="ja-JP" dirty="0" smtClean="0"/>
          </a:p>
          <a:p>
            <a:r>
              <a:rPr kumimoji="1" lang="ja-JP" altLang="en-US" dirty="0" smtClean="0"/>
              <a:t>しかし，その一方，時間や場所に縛られなく学習することが可能であり，その中での行動が把握することができるといったメリットがあります．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5</a:t>
            </a:fld>
            <a:endParaRPr kumimoji="1" lang="ja-JP" altLang="en-US"/>
          </a:p>
        </p:txBody>
      </p:sp>
    </p:spTree>
    <p:extLst>
      <p:ext uri="{BB962C8B-B14F-4D97-AF65-F5344CB8AC3E}">
        <p14:creationId xmlns:p14="http://schemas.microsoft.com/office/powerpoint/2010/main" val="298460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6</a:t>
            </a:fld>
            <a:endParaRPr kumimoji="1" lang="ja-JP" altLang="en-US"/>
          </a:p>
        </p:txBody>
      </p:sp>
    </p:spTree>
    <p:extLst>
      <p:ext uri="{BB962C8B-B14F-4D97-AF65-F5344CB8AC3E}">
        <p14:creationId xmlns:p14="http://schemas.microsoft.com/office/powerpoint/2010/main" val="325273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7</a:t>
            </a:fld>
            <a:endParaRPr kumimoji="1" lang="ja-JP" altLang="en-US"/>
          </a:p>
        </p:txBody>
      </p:sp>
    </p:spTree>
    <p:extLst>
      <p:ext uri="{BB962C8B-B14F-4D97-AF65-F5344CB8AC3E}">
        <p14:creationId xmlns:p14="http://schemas.microsoft.com/office/powerpoint/2010/main" val="406055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a:t>
            </a:r>
            <a:r>
              <a:rPr kumimoji="1" lang="en-US" altLang="ja-JP" dirty="0" smtClean="0"/>
              <a:t>GitHub</a:t>
            </a:r>
            <a:r>
              <a:rPr kumimoji="1" lang="ja-JP" altLang="en-US" dirty="0" smtClean="0"/>
              <a:t>上のログはこのように表示され確認することができますが，</a:t>
            </a:r>
            <a:endParaRPr kumimoji="1" lang="en-US" altLang="ja-JP" dirty="0" smtClean="0"/>
          </a:p>
          <a:p>
            <a:r>
              <a:rPr kumimoji="1" lang="ja-JP" altLang="en-US" dirty="0" smtClean="0"/>
              <a:t>その人の</a:t>
            </a:r>
            <a:r>
              <a:rPr kumimoji="1" lang="en-US" altLang="ja-JP" dirty="0" smtClean="0"/>
              <a:t>GitHub</a:t>
            </a:r>
            <a:r>
              <a:rPr kumimoji="1" lang="ja-JP" altLang="en-US" dirty="0" smtClean="0"/>
              <a:t>上にいかないと見れません．</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11</a:t>
            </a:fld>
            <a:endParaRPr kumimoji="1" lang="ja-JP" altLang="en-US"/>
          </a:p>
        </p:txBody>
      </p:sp>
    </p:spTree>
    <p:extLst>
      <p:ext uri="{BB962C8B-B14F-4D97-AF65-F5344CB8AC3E}">
        <p14:creationId xmlns:p14="http://schemas.microsoft.com/office/powerpoint/2010/main" val="210663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a:t>
            </a:r>
            <a:r>
              <a:rPr kumimoji="1" lang="en-US" altLang="ja-JP" dirty="0" smtClean="0"/>
              <a:t>LMS</a:t>
            </a:r>
            <a:r>
              <a:rPr kumimoji="1" lang="ja-JP" altLang="en-US" dirty="0" smtClean="0"/>
              <a:t>システムである</a:t>
            </a:r>
            <a:r>
              <a:rPr kumimoji="1" lang="en-US" altLang="ja-JP" dirty="0" smtClean="0"/>
              <a:t>Moodle</a:t>
            </a:r>
            <a:r>
              <a:rPr kumimoji="1" lang="ja-JP" altLang="en-US" dirty="0" smtClean="0"/>
              <a:t>と外部サービスである</a:t>
            </a:r>
            <a:r>
              <a:rPr kumimoji="1" lang="en-US" altLang="ja-JP" dirty="0" smtClean="0"/>
              <a:t>GitHub</a:t>
            </a:r>
            <a:r>
              <a:rPr kumimoji="1" lang="ja-JP" altLang="en-US" dirty="0" smtClean="0"/>
              <a:t>を連携させ，ログ表示を目的とする．</a:t>
            </a:r>
            <a:endParaRPr kumimoji="1" lang="en-US" altLang="ja-JP" dirty="0" smtClean="0"/>
          </a:p>
          <a:p>
            <a:r>
              <a:rPr kumimoji="1" lang="en-US" altLang="ja-JP" dirty="0" smtClean="0"/>
              <a:t>LMS</a:t>
            </a:r>
            <a:r>
              <a:rPr kumimoji="1" lang="ja-JP" altLang="en-US" dirty="0" smtClean="0"/>
              <a:t>で足りない部分を外部サービスで補い，</a:t>
            </a:r>
            <a:r>
              <a:rPr kumimoji="1" lang="en-US" altLang="ja-JP" dirty="0" smtClean="0"/>
              <a:t>LMS</a:t>
            </a:r>
            <a:r>
              <a:rPr kumimoji="1" lang="ja-JP" altLang="en-US" dirty="0" smtClean="0"/>
              <a:t>のメリットであるログ生かすために，</a:t>
            </a:r>
            <a:r>
              <a:rPr kumimoji="1" lang="en-US" altLang="ja-JP" dirty="0" smtClean="0"/>
              <a:t>GitHub</a:t>
            </a:r>
            <a:r>
              <a:rPr kumimoji="1" lang="ja-JP" altLang="en-US" dirty="0" smtClean="0"/>
              <a:t>のログも一か所で見れるように行います．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12</a:t>
            </a:fld>
            <a:endParaRPr kumimoji="1" lang="ja-JP" altLang="en-US"/>
          </a:p>
        </p:txBody>
      </p:sp>
    </p:spTree>
    <p:extLst>
      <p:ext uri="{BB962C8B-B14F-4D97-AF65-F5344CB8AC3E}">
        <p14:creationId xmlns:p14="http://schemas.microsoft.com/office/powerpoint/2010/main" val="217765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方法は</a:t>
            </a:r>
            <a:r>
              <a:rPr kumimoji="1" lang="en-US" altLang="ja-JP" dirty="0" smtClean="0"/>
              <a:t>GitHub</a:t>
            </a:r>
            <a:r>
              <a:rPr kumimoji="1" lang="ja-JP" altLang="en-US" dirty="0" smtClean="0"/>
              <a:t>と</a:t>
            </a:r>
            <a:r>
              <a:rPr kumimoji="1" lang="en-US" altLang="ja-JP" dirty="0" smtClean="0"/>
              <a:t>Moodle</a:t>
            </a:r>
            <a:r>
              <a:rPr kumimoji="1" lang="ja-JP" altLang="en-US" dirty="0" smtClean="0"/>
              <a:t>のアカウントと繋げる．次にデータを取得するために</a:t>
            </a:r>
            <a:r>
              <a:rPr kumimoji="1" lang="en-US" altLang="ja-JP" dirty="0" smtClean="0"/>
              <a:t>API</a:t>
            </a:r>
            <a:r>
              <a:rPr kumimoji="1" lang="ja-JP" altLang="en-US" dirty="0" smtClean="0"/>
              <a:t>を利用し，最後に</a:t>
            </a:r>
            <a:r>
              <a:rPr kumimoji="1" lang="en-US" altLang="ja-JP" dirty="0" smtClean="0"/>
              <a:t>LMS</a:t>
            </a:r>
            <a:r>
              <a:rPr kumimoji="1" lang="ja-JP" altLang="en-US" dirty="0" smtClean="0"/>
              <a:t>に表示を行います．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13</a:t>
            </a:fld>
            <a:endParaRPr kumimoji="1" lang="ja-JP" altLang="en-US"/>
          </a:p>
        </p:txBody>
      </p:sp>
    </p:spTree>
    <p:extLst>
      <p:ext uri="{BB962C8B-B14F-4D97-AF65-F5344CB8AC3E}">
        <p14:creationId xmlns:p14="http://schemas.microsoft.com/office/powerpoint/2010/main" val="280153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14</a:t>
            </a:fld>
            <a:endParaRPr kumimoji="1" lang="ja-JP" altLang="en-US"/>
          </a:p>
        </p:txBody>
      </p:sp>
    </p:spTree>
    <p:extLst>
      <p:ext uri="{BB962C8B-B14F-4D97-AF65-F5344CB8AC3E}">
        <p14:creationId xmlns:p14="http://schemas.microsoft.com/office/powerpoint/2010/main" val="56448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250825" y="3573463"/>
            <a:ext cx="8642350" cy="71437"/>
          </a:xfrm>
          <a:prstGeom prst="rect">
            <a:avLst/>
          </a:prstGeom>
          <a:solidFill>
            <a:srgbClr val="883A3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userDrawn="1"/>
        </p:nvSpPr>
        <p:spPr bwMode="auto">
          <a:xfrm>
            <a:off x="468313" y="3429000"/>
            <a:ext cx="1366837" cy="144463"/>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userDrawn="1"/>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endParaRPr lang="en-US" altLang="ja-JP"/>
          </a:p>
        </p:txBody>
      </p:sp>
      <p:sp>
        <p:nvSpPr>
          <p:cNvPr id="3080" name="Rectangle 8"/>
          <p:cNvSpPr>
            <a:spLocks noGrp="1" noChangeArrowheads="1"/>
          </p:cNvSpPr>
          <p:nvPr>
            <p:ph type="ftr" sz="quarter" idx="3"/>
          </p:nvPr>
        </p:nvSpPr>
        <p:spPr/>
        <p:txBody>
          <a:bodyPr/>
          <a:lstStyle>
            <a:lvl1pPr>
              <a:defRPr/>
            </a:lvl1pPr>
          </a:lstStyle>
          <a:p>
            <a:endParaRPr lang="en-US" altLang="ja-JP"/>
          </a:p>
        </p:txBody>
      </p:sp>
      <p:sp>
        <p:nvSpPr>
          <p:cNvPr id="3081" name="Rectangle 9"/>
          <p:cNvSpPr>
            <a:spLocks noGrp="1" noChangeArrowheads="1"/>
          </p:cNvSpPr>
          <p:nvPr>
            <p:ph type="sldNum" sz="quarter" idx="4"/>
          </p:nvPr>
        </p:nvSpPr>
        <p:spPr/>
        <p:txBody>
          <a:bodyPr/>
          <a:lstStyle>
            <a:lvl1pPr>
              <a:defRPr/>
            </a:lvl1pPr>
          </a:lstStyle>
          <a:p>
            <a:fld id="{2D2179E9-425E-40F9-8B07-8FC9C263FC62}" type="slidenum">
              <a:rPr lang="en-US" altLang="ja-JP"/>
              <a:pPr/>
              <a:t>‹#›</a:t>
            </a:fld>
            <a:endParaRPr lang="en-US" altLang="ja-JP"/>
          </a:p>
        </p:txBody>
      </p:sp>
      <p:sp>
        <p:nvSpPr>
          <p:cNvPr id="3082" name="Rectangle 10"/>
          <p:cNvSpPr>
            <a:spLocks noChangeArrowheads="1"/>
          </p:cNvSpPr>
          <p:nvPr userDrawn="1"/>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userDrawn="1"/>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userDrawn="1"/>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userDrawn="1"/>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D32D375-7E17-4807-BD48-9097D1A691AC}" type="slidenum">
              <a:rPr lang="en-US" altLang="ja-JP"/>
              <a:pPr/>
              <a:t>‹#›</a:t>
            </a:fld>
            <a:endParaRPr lang="en-US" altLang="ja-JP"/>
          </a:p>
        </p:txBody>
      </p:sp>
    </p:spTree>
    <p:extLst>
      <p:ext uri="{BB962C8B-B14F-4D97-AF65-F5344CB8AC3E}">
        <p14:creationId xmlns:p14="http://schemas.microsoft.com/office/powerpoint/2010/main" val="269417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9F45C49-F96D-43D6-9506-02A225ECEA21}" type="slidenum">
              <a:rPr lang="en-US" altLang="ja-JP"/>
              <a:pPr/>
              <a:t>‹#›</a:t>
            </a:fld>
            <a:endParaRPr lang="en-US" altLang="ja-JP"/>
          </a:p>
        </p:txBody>
      </p:sp>
    </p:spTree>
    <p:extLst>
      <p:ext uri="{BB962C8B-B14F-4D97-AF65-F5344CB8AC3E}">
        <p14:creationId xmlns:p14="http://schemas.microsoft.com/office/powerpoint/2010/main" val="252027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3EB2D0A-B747-4CE5-865B-E5367722D1F0}" type="slidenum">
              <a:rPr lang="en-US" altLang="ja-JP"/>
              <a:pPr/>
              <a:t>‹#›</a:t>
            </a:fld>
            <a:endParaRPr lang="en-US" altLang="ja-JP"/>
          </a:p>
        </p:txBody>
      </p:sp>
    </p:spTree>
    <p:extLst>
      <p:ext uri="{BB962C8B-B14F-4D97-AF65-F5344CB8AC3E}">
        <p14:creationId xmlns:p14="http://schemas.microsoft.com/office/powerpoint/2010/main" val="300786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FD6042C-8342-4105-BE19-8F5F7CDA3F6B}" type="slidenum">
              <a:rPr lang="en-US" altLang="ja-JP"/>
              <a:pPr/>
              <a:t>‹#›</a:t>
            </a:fld>
            <a:endParaRPr lang="en-US" altLang="ja-JP"/>
          </a:p>
        </p:txBody>
      </p:sp>
    </p:spTree>
    <p:extLst>
      <p:ext uri="{BB962C8B-B14F-4D97-AF65-F5344CB8AC3E}">
        <p14:creationId xmlns:p14="http://schemas.microsoft.com/office/powerpoint/2010/main" val="423136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3A4A445E-117F-4ED4-BC9C-2455F7B58080}" type="slidenum">
              <a:rPr lang="en-US" altLang="ja-JP"/>
              <a:pPr/>
              <a:t>‹#›</a:t>
            </a:fld>
            <a:endParaRPr lang="en-US" altLang="ja-JP"/>
          </a:p>
        </p:txBody>
      </p:sp>
    </p:spTree>
    <p:extLst>
      <p:ext uri="{BB962C8B-B14F-4D97-AF65-F5344CB8AC3E}">
        <p14:creationId xmlns:p14="http://schemas.microsoft.com/office/powerpoint/2010/main" val="9217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79A458D-12FA-4379-AB6F-904F11D081FF}" type="slidenum">
              <a:rPr lang="en-US" altLang="ja-JP"/>
              <a:pPr/>
              <a:t>‹#›</a:t>
            </a:fld>
            <a:endParaRPr lang="en-US" altLang="ja-JP"/>
          </a:p>
        </p:txBody>
      </p:sp>
    </p:spTree>
    <p:extLst>
      <p:ext uri="{BB962C8B-B14F-4D97-AF65-F5344CB8AC3E}">
        <p14:creationId xmlns:p14="http://schemas.microsoft.com/office/powerpoint/2010/main" val="22999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B8888E36-0EC5-4931-882C-7E8F254DEFE1}" type="slidenum">
              <a:rPr lang="en-US" altLang="ja-JP"/>
              <a:pPr/>
              <a:t>‹#›</a:t>
            </a:fld>
            <a:endParaRPr lang="en-US" altLang="ja-JP"/>
          </a:p>
        </p:txBody>
      </p:sp>
    </p:spTree>
    <p:extLst>
      <p:ext uri="{BB962C8B-B14F-4D97-AF65-F5344CB8AC3E}">
        <p14:creationId xmlns:p14="http://schemas.microsoft.com/office/powerpoint/2010/main" val="10556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B00D3F2E-DE63-47B2-B880-D31FF3972C3E}" type="slidenum">
              <a:rPr lang="en-US" altLang="ja-JP"/>
              <a:pPr/>
              <a:t>‹#›</a:t>
            </a:fld>
            <a:endParaRPr lang="en-US" altLang="ja-JP"/>
          </a:p>
        </p:txBody>
      </p:sp>
    </p:spTree>
    <p:extLst>
      <p:ext uri="{BB962C8B-B14F-4D97-AF65-F5344CB8AC3E}">
        <p14:creationId xmlns:p14="http://schemas.microsoft.com/office/powerpoint/2010/main" val="3488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5CA06F9-0EC1-4048-A4E3-3A8B01750549}" type="slidenum">
              <a:rPr lang="en-US" altLang="ja-JP"/>
              <a:pPr/>
              <a:t>‹#›</a:t>
            </a:fld>
            <a:endParaRPr lang="en-US" altLang="ja-JP"/>
          </a:p>
        </p:txBody>
      </p:sp>
    </p:spTree>
    <p:extLst>
      <p:ext uri="{BB962C8B-B14F-4D97-AF65-F5344CB8AC3E}">
        <p14:creationId xmlns:p14="http://schemas.microsoft.com/office/powerpoint/2010/main" val="3880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F36D8F9-5216-4A4B-8BA2-E5241C40D79A}" type="slidenum">
              <a:rPr lang="en-US" altLang="ja-JP"/>
              <a:pPr/>
              <a:t>‹#›</a:t>
            </a:fld>
            <a:endParaRPr lang="en-US" altLang="ja-JP"/>
          </a:p>
        </p:txBody>
      </p:sp>
    </p:spTree>
    <p:extLst>
      <p:ext uri="{BB962C8B-B14F-4D97-AF65-F5344CB8AC3E}">
        <p14:creationId xmlns:p14="http://schemas.microsoft.com/office/powerpoint/2010/main" val="6481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883A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66D756-FE35-4A0F-B083-B3EFC40B70F9}" type="slidenum">
              <a:rPr lang="en-US" altLang="ja-JP"/>
              <a:pPr/>
              <a:t>‹#›</a:t>
            </a:fld>
            <a:endParaRPr lang="en-US" altLang="ja-JP"/>
          </a:p>
        </p:txBody>
      </p:sp>
      <p:sp>
        <p:nvSpPr>
          <p:cNvPr id="1035" name="Rectangle 11"/>
          <p:cNvSpPr>
            <a:spLocks noChangeArrowheads="1"/>
          </p:cNvSpPr>
          <p:nvPr/>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883A3A"/>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883A3A"/>
        </a:buClr>
        <a:buFont typeface="Arial"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883A3A"/>
        </a:buClr>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0425"/>
            <a:ext cx="8206680" cy="1470025"/>
          </a:xfrm>
        </p:spPr>
        <p:txBody>
          <a:bodyPr/>
          <a:lstStyle/>
          <a:p>
            <a:r>
              <a:rPr lang="ja-JP" altLang="en-US" sz="3600" dirty="0"/>
              <a:t>バージョン</a:t>
            </a:r>
            <a:r>
              <a:rPr lang="ja-JP" altLang="en-US" sz="3600" dirty="0" smtClean="0"/>
              <a:t>管理ホスティングサービスと</a:t>
            </a:r>
            <a:r>
              <a:rPr lang="en-US" altLang="ja-JP" sz="3600" dirty="0" smtClean="0"/>
              <a:t/>
            </a:r>
            <a:br>
              <a:rPr lang="en-US" altLang="ja-JP" sz="3600" dirty="0" smtClean="0"/>
            </a:br>
            <a:r>
              <a:rPr lang="ja-JP" altLang="en-US" sz="3600" dirty="0" smtClean="0"/>
              <a:t>連携するコース管理システムの開発</a:t>
            </a:r>
            <a:endParaRPr lang="en-US" altLang="ja-JP" sz="3600" dirty="0"/>
          </a:p>
        </p:txBody>
      </p:sp>
      <p:sp>
        <p:nvSpPr>
          <p:cNvPr id="6147" name="Rectangle 3"/>
          <p:cNvSpPr>
            <a:spLocks noGrp="1" noChangeArrowheads="1"/>
          </p:cNvSpPr>
          <p:nvPr>
            <p:ph type="subTitle" idx="1"/>
          </p:nvPr>
        </p:nvSpPr>
        <p:spPr/>
        <p:txBody>
          <a:bodyPr/>
          <a:lstStyle/>
          <a:p>
            <a:r>
              <a:rPr lang="ja-JP" altLang="en-US" sz="2400" dirty="0" smtClean="0"/>
              <a:t>プロジェクトマネジメント学科</a:t>
            </a:r>
            <a:endParaRPr lang="en-US" altLang="ja-JP" sz="2400" dirty="0" smtClean="0"/>
          </a:p>
          <a:p>
            <a:r>
              <a:rPr lang="ja-JP" altLang="en-US" sz="2400" dirty="0" smtClean="0"/>
              <a:t>矢吹研究室</a:t>
            </a:r>
            <a:endParaRPr lang="en-US" altLang="ja-JP" sz="2400" dirty="0" smtClean="0"/>
          </a:p>
          <a:p>
            <a:r>
              <a:rPr lang="en-US" altLang="ja-JP" sz="2400" dirty="0" smtClean="0"/>
              <a:t>1042098 </a:t>
            </a:r>
            <a:r>
              <a:rPr lang="ja-JP" altLang="en-US" sz="2400" dirty="0" smtClean="0"/>
              <a:t>野口杏子</a:t>
            </a:r>
            <a:endParaRPr lang="en-US" altLang="ja-JP" sz="2400" dirty="0"/>
          </a:p>
        </p:txBody>
      </p:sp>
    </p:spTree>
  </p:cSld>
  <p:clrMapOvr>
    <a:masterClrMapping/>
  </p:clrMapOvr>
  <mc:AlternateContent xmlns:mc="http://schemas.openxmlformats.org/markup-compatibility/2006" xmlns:p14="http://schemas.microsoft.com/office/powerpoint/2010/main">
    <mc:Choice Requires="p14">
      <p:transition spd="slow" p14:dur="2000" advTm="2898"/>
    </mc:Choice>
    <mc:Fallback xmlns="">
      <p:transition spd="slow" advTm="28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Moodle</a:t>
            </a:r>
            <a:r>
              <a:rPr lang="ja-JP" altLang="en-US" sz="4000" dirty="0" smtClean="0"/>
              <a:t>のログ表示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10</a:t>
            </a:fld>
            <a:endParaRPr lang="en-US" altLang="ja-JP"/>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5904656" cy="4844851"/>
          </a:xfrm>
          <a:prstGeom prst="rect">
            <a:avLst/>
          </a:prstGeom>
        </p:spPr>
      </p:pic>
      <p:sp>
        <p:nvSpPr>
          <p:cNvPr id="6" name="左矢印吹き出し 5"/>
          <p:cNvSpPr/>
          <p:nvPr/>
        </p:nvSpPr>
        <p:spPr>
          <a:xfrm>
            <a:off x="5436096" y="3789040"/>
            <a:ext cx="3471192" cy="2232248"/>
          </a:xfrm>
          <a:prstGeom prst="leftArrowCallout">
            <a:avLst>
              <a:gd name="adj1" fmla="val 13861"/>
              <a:gd name="adj2" fmla="val 25000"/>
              <a:gd name="adj3" fmla="val 25000"/>
              <a:gd name="adj4" fmla="val 61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000" dirty="0" smtClean="0"/>
              <a:t>Moodle</a:t>
            </a:r>
            <a:r>
              <a:rPr kumimoji="1" lang="ja-JP" altLang="en-US" sz="2000" dirty="0" smtClean="0"/>
              <a:t>のログは</a:t>
            </a:r>
            <a:endParaRPr kumimoji="1" lang="en-US" altLang="ja-JP" sz="2000" dirty="0" smtClean="0"/>
          </a:p>
          <a:p>
            <a:pPr algn="ctr"/>
            <a:r>
              <a:rPr lang="ja-JP" altLang="en-US" sz="2000" dirty="0"/>
              <a:t>このよう</a:t>
            </a:r>
            <a:r>
              <a:rPr lang="ja-JP" altLang="en-US" sz="2000" dirty="0" smtClean="0"/>
              <a:t>に</a:t>
            </a:r>
            <a:endParaRPr lang="en-US" altLang="ja-JP" sz="2000" dirty="0" smtClean="0"/>
          </a:p>
          <a:p>
            <a:pPr algn="ctr"/>
            <a:r>
              <a:rPr lang="ja-JP" altLang="en-US" sz="2000" dirty="0" smtClean="0"/>
              <a:t>表示される</a:t>
            </a:r>
            <a:endParaRPr lang="en-US" altLang="ja-JP" sz="2000" dirty="0" smtClean="0"/>
          </a:p>
        </p:txBody>
      </p:sp>
    </p:spTree>
    <p:extLst>
      <p:ext uri="{BB962C8B-B14F-4D97-AF65-F5344CB8AC3E}">
        <p14:creationId xmlns:p14="http://schemas.microsoft.com/office/powerpoint/2010/main" val="642538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GitHub</a:t>
            </a:r>
            <a:r>
              <a:rPr lang="ja-JP" altLang="en-US" sz="4000" dirty="0" smtClean="0"/>
              <a:t>のログ表示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11</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15864"/>
            <a:ext cx="3804906" cy="5112568"/>
          </a:xfrm>
          <a:prstGeom prst="rect">
            <a:avLst/>
          </a:prstGeom>
        </p:spPr>
      </p:pic>
      <p:sp>
        <p:nvSpPr>
          <p:cNvPr id="8" name="左矢印吹き出し 7"/>
          <p:cNvSpPr/>
          <p:nvPr/>
        </p:nvSpPr>
        <p:spPr>
          <a:xfrm>
            <a:off x="4499992" y="2492896"/>
            <a:ext cx="4248472" cy="2736304"/>
          </a:xfrm>
          <a:prstGeom prst="leftArrowCallout">
            <a:avLst>
              <a:gd name="adj1" fmla="val 13861"/>
              <a:gd name="adj2" fmla="val 25000"/>
              <a:gd name="adj3" fmla="val 25000"/>
              <a:gd name="adj4" fmla="val 700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dirty="0" smtClean="0"/>
              <a:t>GitHub</a:t>
            </a:r>
            <a:r>
              <a:rPr kumimoji="1" lang="ja-JP" altLang="en-US" sz="2400" dirty="0" smtClean="0"/>
              <a:t>上のログは</a:t>
            </a:r>
            <a:endParaRPr kumimoji="1" lang="en-US" altLang="ja-JP" sz="2400" dirty="0" smtClean="0"/>
          </a:p>
          <a:p>
            <a:pPr algn="ctr"/>
            <a:r>
              <a:rPr lang="ja-JP" altLang="en-US" sz="2400" dirty="0"/>
              <a:t>このよう</a:t>
            </a:r>
            <a:r>
              <a:rPr lang="ja-JP" altLang="en-US" sz="2400" dirty="0" smtClean="0"/>
              <a:t>に表示され</a:t>
            </a:r>
            <a:endParaRPr lang="en-US" altLang="ja-JP" sz="2400" dirty="0" smtClean="0"/>
          </a:p>
          <a:p>
            <a:pPr algn="ctr"/>
            <a:r>
              <a:rPr kumimoji="1" lang="ja-JP" altLang="en-US" sz="2400" dirty="0" smtClean="0"/>
              <a:t>確認</a:t>
            </a:r>
            <a:r>
              <a:rPr kumimoji="1" lang="ja-JP" altLang="en-US" sz="2400" dirty="0"/>
              <a:t>すること</a:t>
            </a:r>
            <a:r>
              <a:rPr kumimoji="1" lang="ja-JP" altLang="en-US" sz="2400" dirty="0" smtClean="0"/>
              <a:t>ができる</a:t>
            </a:r>
            <a:endParaRPr kumimoji="1" lang="ja-JP" altLang="en-US" sz="2400" dirty="0"/>
          </a:p>
        </p:txBody>
      </p:sp>
    </p:spTree>
    <p:extLst>
      <p:ext uri="{BB962C8B-B14F-4D97-AF65-F5344CB8AC3E}">
        <p14:creationId xmlns:p14="http://schemas.microsoft.com/office/powerpoint/2010/main" val="1627996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開発するもの</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12</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8" name="角丸四角形 7"/>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19" name="左矢印 18"/>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sp>
        <p:nvSpPr>
          <p:cNvPr id="17" name="左右矢印 16"/>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5550" y="2680608"/>
            <a:ext cx="1063112" cy="369332"/>
          </a:xfrm>
          <a:prstGeom prst="rect">
            <a:avLst/>
          </a:prstGeom>
          <a:noFill/>
        </p:spPr>
        <p:txBody>
          <a:bodyPr wrap="none" rtlCol="0">
            <a:spAutoFit/>
          </a:bodyPr>
          <a:lstStyle/>
          <a:p>
            <a:r>
              <a:rPr kumimoji="1" lang="ja-JP" altLang="en-US" dirty="0" smtClean="0"/>
              <a:t>ログ表示</a:t>
            </a:r>
            <a:endParaRPr kumimoji="1" lang="ja-JP" altLang="en-US" dirty="0"/>
          </a:p>
        </p:txBody>
      </p:sp>
    </p:spTree>
    <p:extLst>
      <p:ext uri="{BB962C8B-B14F-4D97-AF65-F5344CB8AC3E}">
        <p14:creationId xmlns:p14="http://schemas.microsoft.com/office/powerpoint/2010/main" val="227921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方法</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13</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角丸四角形 5"/>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7" name="左矢印 6"/>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右矢印 7"/>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12" name="左矢印 11"/>
          <p:cNvSpPr/>
          <p:nvPr/>
        </p:nvSpPr>
        <p:spPr>
          <a:xfrm rot="2645161">
            <a:off x="2332569" y="4892873"/>
            <a:ext cx="86409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5526" y="2771636"/>
            <a:ext cx="787395" cy="369332"/>
          </a:xfrm>
          <a:prstGeom prst="rect">
            <a:avLst/>
          </a:prstGeom>
          <a:noFill/>
        </p:spPr>
        <p:txBody>
          <a:bodyPr wrap="none" rtlCol="0">
            <a:spAutoFit/>
          </a:bodyPr>
          <a:lstStyle/>
          <a:p>
            <a:r>
              <a:rPr kumimoji="1" lang="ja-JP" altLang="en-US" dirty="0" smtClean="0"/>
              <a:t>②</a:t>
            </a:r>
            <a:r>
              <a:rPr kumimoji="1" lang="en-US" altLang="ja-JP" dirty="0" smtClean="0"/>
              <a:t>API</a:t>
            </a:r>
            <a:endParaRPr kumimoji="1" lang="ja-JP" altLang="en-US" dirty="0"/>
          </a:p>
        </p:txBody>
      </p:sp>
      <p:sp>
        <p:nvSpPr>
          <p:cNvPr id="14" name="テキスト ボックス 13"/>
          <p:cNvSpPr txBox="1"/>
          <p:nvPr/>
        </p:nvSpPr>
        <p:spPr>
          <a:xfrm>
            <a:off x="1432426" y="2084764"/>
            <a:ext cx="877163" cy="369332"/>
          </a:xfrm>
          <a:prstGeom prst="rect">
            <a:avLst/>
          </a:prstGeom>
          <a:noFill/>
        </p:spPr>
        <p:txBody>
          <a:bodyPr wrap="none" rtlCol="0">
            <a:spAutoFit/>
          </a:bodyPr>
          <a:lstStyle/>
          <a:p>
            <a:r>
              <a:rPr kumimoji="1" lang="ja-JP" altLang="en-US" dirty="0" smtClean="0"/>
              <a:t>③表示</a:t>
            </a:r>
            <a:endParaRPr kumimoji="1" lang="ja-JP" altLang="en-US" dirty="0"/>
          </a:p>
        </p:txBody>
      </p:sp>
      <p:sp>
        <p:nvSpPr>
          <p:cNvPr id="15" name="テキスト ボックス 14"/>
          <p:cNvSpPr txBox="1"/>
          <p:nvPr/>
        </p:nvSpPr>
        <p:spPr>
          <a:xfrm>
            <a:off x="1259632" y="5266446"/>
            <a:ext cx="1763624" cy="646331"/>
          </a:xfrm>
          <a:prstGeom prst="rect">
            <a:avLst/>
          </a:prstGeom>
          <a:noFill/>
        </p:spPr>
        <p:txBody>
          <a:bodyPr wrap="none" rtlCol="0">
            <a:spAutoFit/>
          </a:bodyPr>
          <a:lstStyle/>
          <a:p>
            <a:r>
              <a:rPr kumimoji="1" lang="ja-JP" altLang="en-US" dirty="0" smtClean="0"/>
              <a:t>①</a:t>
            </a:r>
            <a:r>
              <a:rPr kumimoji="1" lang="en-US" altLang="ja-JP" dirty="0" smtClean="0"/>
              <a:t>GitHub</a:t>
            </a:r>
            <a:r>
              <a:rPr kumimoji="1" lang="ja-JP" altLang="en-US" dirty="0" smtClean="0"/>
              <a:t>の</a:t>
            </a:r>
            <a:endParaRPr kumimoji="1" lang="en-US" altLang="ja-JP" dirty="0" smtClean="0"/>
          </a:p>
          <a:p>
            <a:r>
              <a:rPr lang="ja-JP" altLang="en-US" dirty="0"/>
              <a:t>　</a:t>
            </a:r>
            <a:r>
              <a:rPr kumimoji="1" lang="ja-JP" altLang="en-US" dirty="0" smtClean="0"/>
              <a:t>アカウント登録</a:t>
            </a:r>
            <a:endParaRPr kumimoji="1" lang="ja-JP" altLang="en-US" dirty="0"/>
          </a:p>
        </p:txBody>
      </p:sp>
    </p:spTree>
    <p:extLst>
      <p:ext uri="{BB962C8B-B14F-4D97-AF65-F5344CB8AC3E}">
        <p14:creationId xmlns:p14="http://schemas.microsoft.com/office/powerpoint/2010/main" val="3508693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smtClean="0"/>
              <a:t>①アカウント</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z="2800" dirty="0" smtClean="0"/>
              <a:t>LMS</a:t>
            </a:r>
            <a:r>
              <a:rPr kumimoji="1" lang="ja-JP" altLang="en-US" sz="2800" dirty="0" smtClean="0"/>
              <a:t>と</a:t>
            </a:r>
            <a:r>
              <a:rPr kumimoji="1" lang="en-US" altLang="ja-JP" sz="2800" dirty="0" smtClean="0"/>
              <a:t>GitHub</a:t>
            </a:r>
            <a:r>
              <a:rPr kumimoji="1" lang="ja-JP" altLang="en-US" sz="2800" dirty="0" smtClean="0"/>
              <a:t>のアカウント名が異なるため</a:t>
            </a:r>
            <a:r>
              <a:rPr kumimoji="1" lang="ja-JP" altLang="en-US" sz="2800" dirty="0" smtClean="0"/>
              <a:t>，紐付けが</a:t>
            </a:r>
            <a:r>
              <a:rPr kumimoji="1" lang="ja-JP" altLang="en-US" sz="2800" dirty="0" smtClean="0"/>
              <a:t>必要．</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14</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923210" cy="3456384"/>
          </a:xfrm>
          <a:prstGeom prst="rect">
            <a:avLst/>
          </a:prstGeom>
        </p:spPr>
      </p:pic>
    </p:spTree>
    <p:extLst>
      <p:ext uri="{BB962C8B-B14F-4D97-AF65-F5344CB8AC3E}">
        <p14:creationId xmlns:p14="http://schemas.microsoft.com/office/powerpoint/2010/main" val="62137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②</a:t>
            </a:r>
            <a:r>
              <a:rPr kumimoji="1" lang="en-US" altLang="ja-JP" sz="4000" dirty="0" smtClean="0"/>
              <a:t>API</a:t>
            </a:r>
            <a:endParaRPr kumimoji="1" lang="ja-JP" altLang="en-US" sz="4000" dirty="0"/>
          </a:p>
        </p:txBody>
      </p:sp>
      <p:sp>
        <p:nvSpPr>
          <p:cNvPr id="3" name="コンテンツ プレースホルダー 2"/>
          <p:cNvSpPr>
            <a:spLocks noGrp="1"/>
          </p:cNvSpPr>
          <p:nvPr>
            <p:ph idx="1"/>
          </p:nvPr>
        </p:nvSpPr>
        <p:spPr>
          <a:xfrm>
            <a:off x="288944" y="1556792"/>
            <a:ext cx="8229600" cy="4525963"/>
          </a:xfrm>
        </p:spPr>
        <p:txBody>
          <a:bodyPr/>
          <a:lstStyle/>
          <a:p>
            <a:r>
              <a:rPr kumimoji="1" lang="ja-JP" altLang="en-US" sz="2800" dirty="0" smtClean="0"/>
              <a:t>プログラムから</a:t>
            </a:r>
            <a:r>
              <a:rPr kumimoji="1" lang="en-US" altLang="ja-JP" sz="2800" dirty="0" smtClean="0"/>
              <a:t>GitHub</a:t>
            </a:r>
            <a:r>
              <a:rPr kumimoji="1" lang="ja-JP" altLang="en-US" sz="2800" dirty="0" smtClean="0"/>
              <a:t>にアクセスするもの</a:t>
            </a:r>
            <a:endParaRPr kumimoji="1" lang="en-US" altLang="ja-JP" sz="2800" dirty="0" smtClean="0"/>
          </a:p>
          <a:p>
            <a:r>
              <a:rPr lang="en-US" altLang="ja-JP" sz="2800" dirty="0" smtClean="0"/>
              <a:t>Issue</a:t>
            </a:r>
            <a:r>
              <a:rPr lang="ja-JP" altLang="en-US" sz="2800" dirty="0" err="1" smtClean="0"/>
              <a:t>，</a:t>
            </a:r>
            <a:r>
              <a:rPr lang="en-US" altLang="ja-JP" sz="2800" dirty="0" smtClean="0"/>
              <a:t>commit</a:t>
            </a:r>
            <a:r>
              <a:rPr lang="ja-JP" altLang="en-US" sz="2800" dirty="0" smtClean="0"/>
              <a:t>など機能によってたくさんある</a:t>
            </a:r>
            <a:endParaRPr lang="en-US" altLang="ja-JP" sz="2800" dirty="0" smtClean="0"/>
          </a:p>
          <a:p>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15</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8137859"/>
              </p:ext>
            </p:extLst>
          </p:nvPr>
        </p:nvGraphicFramePr>
        <p:xfrm>
          <a:off x="440963" y="2780925"/>
          <a:ext cx="7933565" cy="3561639"/>
        </p:xfrm>
        <a:graphic>
          <a:graphicData uri="http://schemas.openxmlformats.org/drawingml/2006/table">
            <a:tbl>
              <a:tblPr firstRow="1" firstCol="1" bandRow="1">
                <a:tableStyleId>{5DA37D80-6434-44D0-A028-1B22A696006F}</a:tableStyleId>
              </a:tblPr>
              <a:tblGrid>
                <a:gridCol w="656642"/>
                <a:gridCol w="2772487"/>
                <a:gridCol w="4504436"/>
              </a:tblGrid>
              <a:tr h="432051">
                <a:tc>
                  <a:txBody>
                    <a:bodyPr/>
                    <a:lstStyle/>
                    <a:p>
                      <a:pPr algn="ctr">
                        <a:spcAft>
                          <a:spcPts val="0"/>
                        </a:spcAft>
                      </a:pPr>
                      <a:r>
                        <a:rPr lang="en-US" sz="1050" kern="100" dirty="0">
                          <a:effectLst/>
                        </a:rPr>
                        <a:t>API</a:t>
                      </a:r>
                      <a:r>
                        <a:rPr lang="ja-JP" sz="1050" kern="100" dirty="0" smtClean="0">
                          <a:effectLst/>
                        </a:rPr>
                        <a:t>の</a:t>
                      </a:r>
                      <a:endParaRPr lang="en-US" altLang="ja-JP" sz="1050" kern="100" dirty="0" smtClean="0">
                        <a:effectLst/>
                      </a:endParaRPr>
                    </a:p>
                    <a:p>
                      <a:pPr algn="ctr">
                        <a:spcAft>
                          <a:spcPts val="0"/>
                        </a:spcAft>
                      </a:pPr>
                      <a:r>
                        <a:rPr lang="ja-JP" sz="1050" kern="100" dirty="0" smtClean="0">
                          <a:effectLst/>
                        </a:rPr>
                        <a:t>種類</a:t>
                      </a:r>
                      <a:endParaRPr lang="en-US" altLang="ja-JP" sz="1050" kern="100" dirty="0" smtClean="0">
                        <a:effectLst/>
                      </a:endParaRPr>
                    </a:p>
                  </a:txBody>
                  <a:tcPr marL="68580" marR="68580" marT="0" marB="0"/>
                </a:tc>
                <a:tc>
                  <a:txBody>
                    <a:bodyPr/>
                    <a:lstStyle/>
                    <a:p>
                      <a:pPr algn="ctr">
                        <a:spcAft>
                          <a:spcPts val="0"/>
                        </a:spcAft>
                      </a:pPr>
                      <a:r>
                        <a:rPr lang="en-US" sz="1050" kern="100" dirty="0">
                          <a:effectLst/>
                        </a:rPr>
                        <a:t>API</a:t>
                      </a:r>
                      <a:endParaRPr lang="ja-JP" sz="1050" kern="100" dirty="0">
                        <a:effectLst/>
                        <a:latin typeface="Century"/>
                        <a:ea typeface="ＭＳ 明朝"/>
                        <a:cs typeface="Times New Roman"/>
                      </a:endParaRPr>
                    </a:p>
                  </a:txBody>
                  <a:tcPr marL="68580" marR="68580" marT="0" marB="0" anchor="ctr"/>
                </a:tc>
                <a:tc>
                  <a:txBody>
                    <a:bodyPr/>
                    <a:lstStyle/>
                    <a:p>
                      <a:pPr algn="ctr">
                        <a:spcAft>
                          <a:spcPts val="0"/>
                        </a:spcAft>
                      </a:pPr>
                      <a:r>
                        <a:rPr lang="ja-JP" sz="1050" kern="100" dirty="0">
                          <a:effectLst/>
                        </a:rPr>
                        <a:t>意味</a:t>
                      </a:r>
                      <a:endParaRPr lang="ja-JP" sz="1050" kern="100" dirty="0">
                        <a:effectLst/>
                        <a:latin typeface="Century"/>
                        <a:ea typeface="ＭＳ 明朝"/>
                        <a:cs typeface="Times New Roman"/>
                      </a:endParaRPr>
                    </a:p>
                  </a:txBody>
                  <a:tcPr marL="68580" marR="68580" marT="0" marB="0" anchor="ctr"/>
                </a:tc>
              </a:tr>
              <a:tr h="280110">
                <a:tc>
                  <a:txBody>
                    <a:bodyPr/>
                    <a:lstStyle/>
                    <a:p>
                      <a:pPr algn="just">
                        <a:spcAft>
                          <a:spcPts val="0"/>
                        </a:spcAft>
                      </a:pPr>
                      <a:r>
                        <a:rPr lang="en-US" sz="1800" kern="100" dirty="0">
                          <a:effectLst/>
                        </a:rPr>
                        <a:t>GET</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800" kern="100" dirty="0">
                          <a:effectLst/>
                        </a:rPr>
                        <a:t>/users/{</a:t>
                      </a:r>
                      <a:r>
                        <a:rPr lang="en-US" sz="1800" kern="100" dirty="0" err="1">
                          <a:effectLst/>
                        </a:rPr>
                        <a:t>sername</a:t>
                      </a:r>
                      <a:r>
                        <a:rPr lang="en-US" sz="1800" kern="100" dirty="0">
                          <a:effectLst/>
                        </a:rPr>
                        <a:t>}/events</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800" kern="100" dirty="0">
                          <a:effectLst/>
                        </a:rPr>
                        <a:t>ユーザが実行したイベントの一覧を取得する．</a:t>
                      </a:r>
                      <a:endParaRPr lang="ja-JP" sz="1800" kern="100" dirty="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/networks/{</a:t>
                      </a:r>
                      <a:r>
                        <a:rPr lang="en-US" sz="1050" kern="100" dirty="0" err="1">
                          <a:effectLst/>
                        </a:rPr>
                        <a:t>sername</a:t>
                      </a:r>
                      <a:r>
                        <a:rPr lang="en-US" sz="1050" kern="100" dirty="0">
                          <a:effectLst/>
                        </a:rPr>
                        <a:t>}/{</a:t>
                      </a:r>
                      <a:r>
                        <a:rPr lang="en-US" sz="1050" kern="100" dirty="0" err="1">
                          <a:effectLst/>
                        </a:rPr>
                        <a:t>repoName</a:t>
                      </a:r>
                      <a:r>
                        <a:rPr lang="en-US" sz="1050" kern="100" dirty="0">
                          <a:effectLst/>
                        </a:rPr>
                        <a:t>}/events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endParaRPr lang="en-US" altLang="ja-JP" sz="1050" kern="100" dirty="0" smtClean="0">
                        <a:effectLst/>
                      </a:endParaRPr>
                    </a:p>
                    <a:p>
                      <a:pPr algn="just">
                        <a:spcAft>
                          <a:spcPts val="0"/>
                        </a:spcAft>
                      </a:pPr>
                      <a:r>
                        <a:rPr lang="ja-JP" sz="1050" kern="100" dirty="0" smtClean="0">
                          <a:effectLst/>
                        </a:rPr>
                        <a:t>ネットワーク内</a:t>
                      </a:r>
                      <a:r>
                        <a:rPr lang="ja-JP" sz="1050" kern="100" dirty="0">
                          <a:effectLst/>
                        </a:rPr>
                        <a:t>でユーザが実行したリポジトリの共有イベントの一覧を取得する．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/orgs/{org}/events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組織の共有イベントの一覧を取得する．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ユーザが実行したリポジトリのイベントを取得する．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共有イベント名を取得する．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/users/{sername}/events/orgs/{org}</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/repos/{sername}/{repoName}/issues/events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リポジトリでユーザが実行したイベントの一覧を取得する．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/users/{sername}/received_events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ユーザが受信したイベントの一覧を取得する．</a:t>
                      </a:r>
                      <a:endParaRPr lang="ja-JP" sz="1050" kern="10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/users/{sername}/events/public</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ユーザの共有イベント名の一覧を取得する．</a:t>
                      </a:r>
                      <a:endParaRPr lang="ja-JP" sz="105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323528" y="3171448"/>
            <a:ext cx="8195016" cy="36004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0705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③表示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16</a:t>
            </a:fld>
            <a:endParaRPr lang="en-US" altLang="ja-JP"/>
          </a:p>
        </p:txBody>
      </p:sp>
      <p:sp>
        <p:nvSpPr>
          <p:cNvPr id="10" name="角丸四角形 9"/>
          <p:cNvSpPr/>
          <p:nvPr/>
        </p:nvSpPr>
        <p:spPr>
          <a:xfrm>
            <a:off x="539552"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2" name="正方形/長方形 11"/>
          <p:cNvSpPr/>
          <p:nvPr/>
        </p:nvSpPr>
        <p:spPr>
          <a:xfrm>
            <a:off x="1007604" y="2690918"/>
            <a:ext cx="2520280" cy="22682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学習者の行動</a:t>
            </a:r>
            <a:endParaRPr kumimoji="1" lang="ja-JP" altLang="en-US" dirty="0"/>
          </a:p>
        </p:txBody>
      </p:sp>
      <p:sp>
        <p:nvSpPr>
          <p:cNvPr id="13" name="右矢印 12"/>
          <p:cNvSpPr/>
          <p:nvPr/>
        </p:nvSpPr>
        <p:spPr>
          <a:xfrm>
            <a:off x="4211960" y="3530306"/>
            <a:ext cx="936104" cy="576064"/>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364088"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6" name="正方形/長方形 15"/>
          <p:cNvSpPr/>
          <p:nvPr/>
        </p:nvSpPr>
        <p:spPr>
          <a:xfrm>
            <a:off x="5832140" y="2492896"/>
            <a:ext cx="2520280" cy="142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GitHub</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
        <p:nvSpPr>
          <p:cNvPr id="17" name="正方形/長方形 16"/>
          <p:cNvSpPr/>
          <p:nvPr/>
        </p:nvSpPr>
        <p:spPr>
          <a:xfrm>
            <a:off x="5832140" y="4113076"/>
            <a:ext cx="2520280" cy="142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Moodle</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Tree>
    <p:extLst>
      <p:ext uri="{BB962C8B-B14F-4D97-AF65-F5344CB8AC3E}">
        <p14:creationId xmlns:p14="http://schemas.microsoft.com/office/powerpoint/2010/main" val="3925074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結果</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17</a:t>
            </a:fld>
            <a:endParaRPr lang="en-US" altLang="ja-JP"/>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15473"/>
            <a:ext cx="3484701" cy="31683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574" y="1628800"/>
            <a:ext cx="4201855" cy="453650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12" name="右矢印 11"/>
          <p:cNvSpPr/>
          <p:nvPr/>
        </p:nvSpPr>
        <p:spPr>
          <a:xfrm>
            <a:off x="3923928" y="3645024"/>
            <a:ext cx="720080" cy="504056"/>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08228" y="3275692"/>
            <a:ext cx="877163" cy="369332"/>
          </a:xfrm>
          <a:prstGeom prst="rect">
            <a:avLst/>
          </a:prstGeom>
          <a:noFill/>
        </p:spPr>
        <p:txBody>
          <a:bodyPr wrap="none" rtlCol="0">
            <a:spAutoFit/>
          </a:bodyPr>
          <a:lstStyle/>
          <a:p>
            <a:r>
              <a:rPr kumimoji="1" lang="ja-JP" altLang="en-US" dirty="0" smtClean="0"/>
              <a:t>変更後</a:t>
            </a:r>
            <a:endParaRPr kumimoji="1" lang="ja-JP" altLang="en-US" dirty="0"/>
          </a:p>
        </p:txBody>
      </p:sp>
    </p:spTree>
    <p:extLst>
      <p:ext uri="{BB962C8B-B14F-4D97-AF65-F5344CB8AC3E}">
        <p14:creationId xmlns:p14="http://schemas.microsoft.com/office/powerpoint/2010/main" val="1812723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展望</a:t>
            </a:r>
            <a:endParaRPr kumimoji="1" lang="ja-JP" altLang="en-US" sz="4000" dirty="0"/>
          </a:p>
        </p:txBody>
      </p:sp>
      <p:sp>
        <p:nvSpPr>
          <p:cNvPr id="3" name="コンテンツ プレースホルダー 2"/>
          <p:cNvSpPr>
            <a:spLocks noGrp="1"/>
          </p:cNvSpPr>
          <p:nvPr>
            <p:ph idx="1"/>
          </p:nvPr>
        </p:nvSpPr>
        <p:spPr/>
        <p:txBody>
          <a:bodyPr/>
          <a:lstStyle/>
          <a:p>
            <a:r>
              <a:rPr lang="ja-JP" altLang="en-US" sz="2800" dirty="0"/>
              <a:t>本手法を応用すれば，教育の現場に</a:t>
            </a:r>
            <a:r>
              <a:rPr lang="en-US" altLang="ja-JP" sz="2800" dirty="0"/>
              <a:t>GitHub</a:t>
            </a:r>
            <a:r>
              <a:rPr lang="ja-JP" altLang="en-US" sz="2800" dirty="0"/>
              <a:t>以外のサービスを導入しても，学習者の学習状況を，教師は詳細に把握できるように</a:t>
            </a:r>
            <a:r>
              <a:rPr lang="ja-JP" altLang="en-US" sz="2800" dirty="0" smtClean="0"/>
              <a:t>なると考えられる．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18</a:t>
            </a:fld>
            <a:endParaRPr lang="en-US" altLang="ja-JP"/>
          </a:p>
        </p:txBody>
      </p:sp>
      <p:sp>
        <p:nvSpPr>
          <p:cNvPr id="5" name="角丸四角形 4"/>
          <p:cNvSpPr/>
          <p:nvPr/>
        </p:nvSpPr>
        <p:spPr>
          <a:xfrm>
            <a:off x="935308" y="3522186"/>
            <a:ext cx="2160241" cy="247877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左右矢印 5"/>
          <p:cNvSpPr/>
          <p:nvPr/>
        </p:nvSpPr>
        <p:spPr>
          <a:xfrm>
            <a:off x="3226336" y="4509120"/>
            <a:ext cx="1944216"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67" y="3958062"/>
            <a:ext cx="1656184" cy="1102115"/>
          </a:xfrm>
          <a:prstGeom prst="rect">
            <a:avLst/>
          </a:prstGeom>
        </p:spPr>
      </p:pic>
      <p:sp>
        <p:nvSpPr>
          <p:cNvPr id="8" name="角丸四角形 7"/>
          <p:cNvSpPr/>
          <p:nvPr/>
        </p:nvSpPr>
        <p:spPr>
          <a:xfrm>
            <a:off x="5508104" y="3521762"/>
            <a:ext cx="2232248" cy="24787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94" y="4509120"/>
            <a:ext cx="1801467" cy="740469"/>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228" y="4681394"/>
            <a:ext cx="946991" cy="1136389"/>
          </a:xfrm>
          <a:prstGeom prst="rect">
            <a:avLst/>
          </a:prstGeom>
        </p:spPr>
      </p:pic>
    </p:spTree>
    <p:extLst>
      <p:ext uri="{BB962C8B-B14F-4D97-AF65-F5344CB8AC3E}">
        <p14:creationId xmlns:p14="http://schemas.microsoft.com/office/powerpoint/2010/main" val="3478883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まとめ</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z="2800" dirty="0" smtClean="0"/>
              <a:t>API</a:t>
            </a:r>
            <a:r>
              <a:rPr kumimoji="1" lang="ja-JP" altLang="en-US" sz="2800" dirty="0" smtClean="0"/>
              <a:t>を利用して，</a:t>
            </a:r>
            <a:r>
              <a:rPr kumimoji="1" lang="en-US" altLang="ja-JP" sz="2800" dirty="0" smtClean="0"/>
              <a:t>LMS</a:t>
            </a:r>
            <a:r>
              <a:rPr lang="ja-JP" altLang="en-US" sz="2800" dirty="0" smtClean="0"/>
              <a:t>と外部サービスの連携</a:t>
            </a:r>
            <a:endParaRPr lang="en-US" altLang="ja-JP" sz="2800" dirty="0"/>
          </a:p>
          <a:p>
            <a:pPr lvl="1"/>
            <a:r>
              <a:rPr lang="ja-JP" altLang="en-US" sz="2400" dirty="0" smtClean="0"/>
              <a:t>教師の負担軽減</a:t>
            </a:r>
            <a:endParaRPr lang="en-US" altLang="ja-JP" sz="2400" dirty="0" smtClean="0"/>
          </a:p>
          <a:p>
            <a:pPr lvl="1"/>
            <a:endParaRPr lang="en-US" altLang="ja-JP" sz="2400" dirty="0"/>
          </a:p>
          <a:p>
            <a:r>
              <a:rPr lang="en-US" altLang="ja-JP" sz="2800" dirty="0" smtClean="0"/>
              <a:t>Moodle</a:t>
            </a:r>
            <a:r>
              <a:rPr lang="ja-JP" altLang="en-US" sz="2800" dirty="0" smtClean="0"/>
              <a:t>と</a:t>
            </a:r>
            <a:r>
              <a:rPr lang="en-US" altLang="ja-JP" sz="2800" dirty="0" smtClean="0"/>
              <a:t>GitHub</a:t>
            </a:r>
            <a:r>
              <a:rPr lang="ja-JP" altLang="en-US" sz="2800" dirty="0" smtClean="0"/>
              <a:t>の結合</a:t>
            </a:r>
            <a:endParaRPr lang="en-US" altLang="ja-JP" sz="2800" dirty="0" smtClean="0"/>
          </a:p>
          <a:p>
            <a:pPr lvl="1"/>
            <a:r>
              <a:rPr lang="ja-JP" altLang="en-US" sz="2400" dirty="0" smtClean="0"/>
              <a:t>ソフトウェア開発の教育で利用</a:t>
            </a:r>
            <a:endParaRPr lang="en-US" altLang="ja-JP" sz="2400" dirty="0" smtClean="0"/>
          </a:p>
          <a:p>
            <a:pPr lvl="1"/>
            <a:r>
              <a:rPr lang="ja-JP" altLang="en-US" sz="2400" dirty="0"/>
              <a:t>外部</a:t>
            </a:r>
            <a:r>
              <a:rPr lang="ja-JP" altLang="en-US" sz="2400" dirty="0" smtClean="0"/>
              <a:t>サービスでも学習者の行動を把握</a:t>
            </a:r>
            <a:endParaRPr lang="en-US" altLang="ja-JP" sz="24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19</a:t>
            </a:fld>
            <a:endParaRPr lang="en-US" altLang="ja-JP"/>
          </a:p>
        </p:txBody>
      </p:sp>
    </p:spTree>
    <p:extLst>
      <p:ext uri="{BB962C8B-B14F-4D97-AF65-F5344CB8AC3E}">
        <p14:creationId xmlns:p14="http://schemas.microsoft.com/office/powerpoint/2010/main" val="2228062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目次</a:t>
            </a:r>
            <a:endParaRPr kumimoji="1" lang="ja-JP" altLang="en-US" sz="4000" dirty="0"/>
          </a:p>
        </p:txBody>
      </p:sp>
      <p:sp>
        <p:nvSpPr>
          <p:cNvPr id="3" name="コンテンツ プレースホルダー 2"/>
          <p:cNvSpPr>
            <a:spLocks noGrp="1"/>
          </p:cNvSpPr>
          <p:nvPr>
            <p:ph idx="1"/>
          </p:nvPr>
        </p:nvSpPr>
        <p:spPr/>
        <p:txBody>
          <a:bodyPr/>
          <a:lstStyle/>
          <a:p>
            <a:r>
              <a:rPr kumimoji="1" lang="ja-JP" altLang="en-US" sz="2800" dirty="0" smtClean="0"/>
              <a:t>背景</a:t>
            </a:r>
            <a:endParaRPr lang="en-US" altLang="ja-JP" sz="2800" dirty="0"/>
          </a:p>
          <a:p>
            <a:pPr lvl="1"/>
            <a:r>
              <a:rPr lang="en-US" altLang="ja-JP" sz="2400" dirty="0"/>
              <a:t>e</a:t>
            </a:r>
            <a:r>
              <a:rPr kumimoji="1" lang="ja-JP" altLang="en-US" sz="2400" dirty="0" smtClean="0"/>
              <a:t>ラーニング</a:t>
            </a:r>
            <a:endParaRPr kumimoji="1" lang="en-US" altLang="ja-JP" sz="2400" dirty="0" smtClean="0"/>
          </a:p>
          <a:p>
            <a:pPr lvl="1"/>
            <a:r>
              <a:rPr lang="en-US" altLang="ja-JP" sz="2400" dirty="0" smtClean="0"/>
              <a:t>LMS</a:t>
            </a:r>
          </a:p>
          <a:p>
            <a:pPr lvl="1"/>
            <a:r>
              <a:rPr lang="ja-JP" altLang="en-US" sz="2400" dirty="0" smtClean="0"/>
              <a:t>現状</a:t>
            </a:r>
            <a:endParaRPr lang="en-US" altLang="ja-JP" sz="2400" dirty="0" smtClean="0"/>
          </a:p>
          <a:p>
            <a:r>
              <a:rPr kumimoji="1" lang="ja-JP" altLang="en-US" sz="2800" dirty="0" smtClean="0"/>
              <a:t>目的</a:t>
            </a:r>
            <a:endParaRPr kumimoji="1" lang="en-US" altLang="ja-JP" sz="2400" dirty="0" smtClean="0"/>
          </a:p>
          <a:p>
            <a:r>
              <a:rPr kumimoji="1" lang="ja-JP" altLang="en-US" sz="2800" dirty="0" smtClean="0"/>
              <a:t>開発するもの</a:t>
            </a:r>
            <a:endParaRPr kumimoji="1" lang="en-US" altLang="ja-JP" sz="2800" dirty="0" smtClean="0"/>
          </a:p>
          <a:p>
            <a:r>
              <a:rPr lang="ja-JP" altLang="en-US" sz="2800" dirty="0"/>
              <a:t>方法</a:t>
            </a:r>
            <a:endParaRPr kumimoji="1" lang="en-US" altLang="ja-JP" sz="2800" dirty="0" smtClean="0"/>
          </a:p>
          <a:p>
            <a:r>
              <a:rPr lang="ja-JP" altLang="en-US" sz="2800" dirty="0"/>
              <a:t>展望</a:t>
            </a:r>
            <a:endParaRPr kumimoji="1" lang="en-US" altLang="ja-JP" sz="2800" dirty="0" smtClean="0"/>
          </a:p>
          <a:p>
            <a:r>
              <a:rPr lang="ja-JP" altLang="en-US" sz="2800" dirty="0"/>
              <a:t>まとめ</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a:t>
            </a:fld>
            <a:endParaRPr lang="en-US" altLang="ja-JP"/>
          </a:p>
        </p:txBody>
      </p:sp>
    </p:spTree>
    <p:extLst>
      <p:ext uri="{BB962C8B-B14F-4D97-AF65-F5344CB8AC3E}">
        <p14:creationId xmlns:p14="http://schemas.microsoft.com/office/powerpoint/2010/main" val="23184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プログラム</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20</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43" y="1493256"/>
            <a:ext cx="5574378" cy="5176103"/>
          </a:xfrm>
          <a:prstGeom prst="rect">
            <a:avLst/>
          </a:prstGeom>
        </p:spPr>
      </p:pic>
    </p:spTree>
    <p:extLst>
      <p:ext uri="{BB962C8B-B14F-4D97-AF65-F5344CB8AC3E}">
        <p14:creationId xmlns:p14="http://schemas.microsoft.com/office/powerpoint/2010/main" val="599053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e</a:t>
            </a:r>
            <a:r>
              <a:rPr lang="ja-JP" altLang="en-US" sz="4000" dirty="0" smtClean="0"/>
              <a:t>ラーニング</a:t>
            </a:r>
            <a:endParaRPr kumimoji="1" lang="ja-JP" altLang="en-US" sz="4000" dirty="0"/>
          </a:p>
        </p:txBody>
      </p:sp>
      <p:sp>
        <p:nvSpPr>
          <p:cNvPr id="3" name="コンテンツ プレースホルダー 2"/>
          <p:cNvSpPr>
            <a:spLocks noGrp="1"/>
          </p:cNvSpPr>
          <p:nvPr>
            <p:ph idx="1"/>
          </p:nvPr>
        </p:nvSpPr>
        <p:spPr/>
        <p:txBody>
          <a:bodyPr/>
          <a:lstStyle/>
          <a:p>
            <a:pPr marL="0" indent="0">
              <a:buNone/>
            </a:pPr>
            <a:r>
              <a:rPr lang="ja-JP" altLang="en-US" sz="2800" dirty="0" smtClean="0"/>
              <a:t>　近年インターネットの</a:t>
            </a:r>
            <a:r>
              <a:rPr kumimoji="1" lang="ja-JP" altLang="en-US" sz="2800" dirty="0" smtClean="0"/>
              <a:t>普及により，パソコンを利用した学習である，</a:t>
            </a:r>
            <a:r>
              <a:rPr kumimoji="1" lang="en-US" altLang="ja-JP" sz="2800" dirty="0" smtClean="0"/>
              <a:t>e</a:t>
            </a:r>
            <a:r>
              <a:rPr kumimoji="1" lang="ja-JP" altLang="en-US" sz="2800" dirty="0" smtClean="0"/>
              <a:t>ラーニング増えてきている．</a:t>
            </a:r>
            <a:endParaRPr kumimoji="1" lang="en-US" altLang="ja-JP" sz="2800"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3</a:t>
            </a:fld>
            <a:endParaRPr lang="en-US" altLang="ja-JP"/>
          </a:p>
        </p:txBody>
      </p:sp>
      <p:graphicFrame>
        <p:nvGraphicFramePr>
          <p:cNvPr id="8" name="図表 7"/>
          <p:cNvGraphicFramePr/>
          <p:nvPr>
            <p:extLst>
              <p:ext uri="{D42A27DB-BD31-4B8C-83A1-F6EECF244321}">
                <p14:modId xmlns:p14="http://schemas.microsoft.com/office/powerpoint/2010/main" val="2903195894"/>
              </p:ext>
            </p:extLst>
          </p:nvPr>
        </p:nvGraphicFramePr>
        <p:xfrm>
          <a:off x="827584" y="3042672"/>
          <a:ext cx="7272808" cy="34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角丸四角形 8"/>
          <p:cNvSpPr/>
          <p:nvPr/>
        </p:nvSpPr>
        <p:spPr>
          <a:xfrm>
            <a:off x="3572768" y="2823984"/>
            <a:ext cx="1728192" cy="4320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e</a:t>
            </a:r>
            <a:r>
              <a:rPr kumimoji="1" lang="ja-JP" altLang="en-US" dirty="0" smtClean="0"/>
              <a:t>ラーニング</a:t>
            </a:r>
            <a:endParaRPr kumimoji="1" lang="ja-JP" altLang="en-US" dirty="0"/>
          </a:p>
        </p:txBody>
      </p:sp>
    </p:spTree>
    <p:extLst>
      <p:ext uri="{BB962C8B-B14F-4D97-AF65-F5344CB8AC3E}">
        <p14:creationId xmlns:p14="http://schemas.microsoft.com/office/powerpoint/2010/main" val="426014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4000" dirty="0" smtClean="0"/>
              <a:t>LMS</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4</a:t>
            </a:fld>
            <a:endParaRPr lang="en-US" altLang="ja-JP"/>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00808"/>
            <a:ext cx="2304256" cy="1107240"/>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4247916639"/>
              </p:ext>
            </p:extLst>
          </p:nvPr>
        </p:nvGraphicFramePr>
        <p:xfrm>
          <a:off x="5796136" y="1988840"/>
          <a:ext cx="2232248" cy="4320486"/>
        </p:xfrm>
        <a:graphic>
          <a:graphicData uri="http://schemas.openxmlformats.org/drawingml/2006/table">
            <a:tbl>
              <a:tblPr firstRow="1" firstCol="1" bandRow="1">
                <a:tableStyleId>{9DCAF9ED-07DC-4A11-8D7F-57B35C25682E}</a:tableStyleId>
              </a:tblPr>
              <a:tblGrid>
                <a:gridCol w="2232248"/>
              </a:tblGrid>
              <a:tr h="227394">
                <a:tc>
                  <a:txBody>
                    <a:bodyPr/>
                    <a:lstStyle/>
                    <a:p>
                      <a:pPr algn="l">
                        <a:spcAft>
                          <a:spcPts val="0"/>
                        </a:spcAft>
                      </a:pPr>
                      <a:r>
                        <a:rPr lang="ja-JP" sz="1400" kern="100" dirty="0">
                          <a:effectLst/>
                        </a:rPr>
                        <a:t>機能名</a:t>
                      </a:r>
                      <a:endParaRPr lang="ja-JP" sz="140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SCORM</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Wiki</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チャット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データベース</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フォーラム</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レッスン</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課題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ワークショップ</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外部ツール</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小テスト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調査</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投票</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用語集</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日誌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LAMS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Hot Potatoes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エクササイズ</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カレンダー</a:t>
                      </a:r>
                      <a:endParaRPr lang="ja-JP" sz="1400" b="0" kern="100" dirty="0">
                        <a:effectLst/>
                        <a:latin typeface="Century"/>
                        <a:ea typeface="ＭＳ 明朝"/>
                        <a:cs typeface="Times New Roman"/>
                      </a:endParaRPr>
                    </a:p>
                  </a:txBody>
                  <a:tcPr marL="68580" marR="68580" marT="0" marB="0"/>
                </a:tc>
              </a:tr>
            </a:tbl>
          </a:graphicData>
        </a:graphic>
      </p:graphicFrame>
      <p:sp>
        <p:nvSpPr>
          <p:cNvPr id="9" name="テキスト ボックス 8"/>
          <p:cNvSpPr txBox="1"/>
          <p:nvPr/>
        </p:nvSpPr>
        <p:spPr>
          <a:xfrm>
            <a:off x="899592" y="2681044"/>
            <a:ext cx="4608511" cy="184665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オープンソース</a:t>
            </a:r>
            <a:r>
              <a:rPr lang="ja-JP" altLang="en-US" sz="2400" dirty="0" smtClean="0"/>
              <a:t>の</a:t>
            </a:r>
            <a:r>
              <a:rPr lang="en-US" altLang="ja-JP" sz="2400" dirty="0" smtClean="0"/>
              <a:t>e</a:t>
            </a:r>
            <a:r>
              <a:rPr lang="ja-JP" altLang="en-US" sz="2400" dirty="0" smtClean="0"/>
              <a:t>ラーニング</a:t>
            </a:r>
            <a:endParaRPr lang="en-US" altLang="ja-JP" sz="2400" dirty="0" smtClean="0"/>
          </a:p>
          <a:p>
            <a:r>
              <a:rPr lang="ja-JP" altLang="en-US" sz="2400" dirty="0"/>
              <a:t>　</a:t>
            </a:r>
            <a:r>
              <a:rPr lang="ja-JP" altLang="en-US" sz="2400" dirty="0" smtClean="0"/>
              <a:t>　プラットフォーム．</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よく利用されている</a:t>
            </a:r>
            <a:r>
              <a:rPr lang="en-US" altLang="ja-JP" sz="2400" dirty="0" smtClean="0"/>
              <a:t>LMS</a:t>
            </a:r>
            <a:r>
              <a:rPr lang="ja-JP" altLang="en-US" sz="2400" dirty="0" smtClean="0"/>
              <a:t>である．</a:t>
            </a:r>
            <a:endParaRPr lang="en-US" altLang="ja-JP" sz="2400" dirty="0" smtClean="0"/>
          </a:p>
          <a:p>
            <a:endParaRPr kumimoji="1" lang="ja-JP" altLang="en-US" dirty="0"/>
          </a:p>
        </p:txBody>
      </p:sp>
    </p:spTree>
    <p:extLst>
      <p:ext uri="{BB962C8B-B14F-4D97-AF65-F5344CB8AC3E}">
        <p14:creationId xmlns:p14="http://schemas.microsoft.com/office/powerpoint/2010/main" val="61167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LMS</a:t>
            </a:r>
            <a:endParaRPr kumimoji="1" lang="ja-JP" altLang="en-US" sz="4000" dirty="0"/>
          </a:p>
        </p:txBody>
      </p:sp>
      <p:sp>
        <p:nvSpPr>
          <p:cNvPr id="3" name="コンテンツ プレースホルダー 2"/>
          <p:cNvSpPr>
            <a:spLocks noGrp="1"/>
          </p:cNvSpPr>
          <p:nvPr>
            <p:ph idx="1"/>
          </p:nvPr>
        </p:nvSpPr>
        <p:spPr>
          <a:xfrm>
            <a:off x="457200" y="1600200"/>
            <a:ext cx="8229600" cy="4709120"/>
          </a:xfrm>
        </p:spPr>
        <p:txBody>
          <a:bodyPr/>
          <a:lstStyle/>
          <a:p>
            <a:pPr marL="0" indent="0">
              <a:buNone/>
            </a:pPr>
            <a:r>
              <a:rPr lang="en-US" altLang="ja-JP" sz="2800" dirty="0" smtClean="0"/>
              <a:t>LMS</a:t>
            </a:r>
            <a:r>
              <a:rPr lang="ja-JP" altLang="en-US" sz="2800" dirty="0" smtClean="0"/>
              <a:t>を利用すると．．．</a:t>
            </a:r>
            <a:endParaRPr lang="en-US" altLang="ja-JP" sz="2800" dirty="0" smtClean="0"/>
          </a:p>
          <a:p>
            <a:pPr marL="0" indent="0">
              <a:buNone/>
            </a:pPr>
            <a:endParaRPr kumimoji="1" lang="en-US" altLang="ja-JP" sz="2800" dirty="0" smtClean="0"/>
          </a:p>
          <a:p>
            <a:r>
              <a:rPr kumimoji="1" lang="ja-JP" altLang="en-US" sz="2800" dirty="0" smtClean="0"/>
              <a:t>時間や場所に縛られない</a:t>
            </a:r>
            <a:endParaRPr kumimoji="1" lang="en-US" altLang="ja-JP" sz="2800" dirty="0" smtClean="0"/>
          </a:p>
          <a:p>
            <a:r>
              <a:rPr lang="ja-JP" altLang="en-US" sz="2800" dirty="0" smtClean="0"/>
              <a:t>簡単に行動の詳細が把握できる</a:t>
            </a:r>
            <a:endParaRPr lang="en-US" altLang="ja-JP" sz="2800" dirty="0" smtClean="0"/>
          </a:p>
          <a:p>
            <a:pPr marL="0" indent="0">
              <a:buNone/>
            </a:pPr>
            <a:r>
              <a:rPr kumimoji="1" lang="ja-JP" altLang="en-US" sz="2800" dirty="0" smtClean="0"/>
              <a:t>　</a:t>
            </a:r>
            <a:endParaRPr kumimoji="1" lang="en-US" altLang="ja-JP" sz="2800" dirty="0" smtClean="0"/>
          </a:p>
          <a:p>
            <a:r>
              <a:rPr kumimoji="1" lang="ja-JP" altLang="en-US" sz="2800" dirty="0" smtClean="0"/>
              <a:t>サーバに行動が記録される</a:t>
            </a:r>
            <a:endParaRPr kumimoji="1" lang="en-US" altLang="ja-JP" sz="2800" dirty="0" smtClean="0"/>
          </a:p>
          <a:p>
            <a:pPr marL="0" indent="0">
              <a:buNone/>
            </a:pPr>
            <a:endParaRPr lang="en-US" altLang="ja-JP" sz="2800" dirty="0"/>
          </a:p>
          <a:p>
            <a:pPr marL="0" indent="0">
              <a:buNone/>
            </a:pPr>
            <a:endParaRPr kumimoji="1" lang="en-US" altLang="ja-JP" sz="2800" dirty="0" smtClean="0"/>
          </a:p>
          <a:p>
            <a:pPr marL="0" indent="0">
              <a:buNone/>
            </a:pPr>
            <a:r>
              <a:rPr lang="ja-JP" altLang="en-US" sz="2800" dirty="0"/>
              <a:t>　</a:t>
            </a:r>
            <a:r>
              <a:rPr lang="ja-JP" altLang="en-US" sz="2800" dirty="0" smtClean="0"/>
              <a:t>ポートフォリオを作成することが可能</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5</a:t>
            </a:fld>
            <a:endParaRPr lang="en-US" altLang="ja-JP"/>
          </a:p>
        </p:txBody>
      </p:sp>
      <p:sp>
        <p:nvSpPr>
          <p:cNvPr id="5" name="下矢印 4"/>
          <p:cNvSpPr/>
          <p:nvPr/>
        </p:nvSpPr>
        <p:spPr>
          <a:xfrm>
            <a:off x="2447763" y="4941168"/>
            <a:ext cx="576066" cy="576062"/>
          </a:xfrm>
          <a:prstGeom prst="downArrow">
            <a:avLst>
              <a:gd name="adj1" fmla="val 50000"/>
              <a:gd name="adj2" fmla="val 48432"/>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833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LMS</a:t>
            </a:r>
            <a:r>
              <a:rPr lang="ja-JP" altLang="en-US" sz="4000" dirty="0" smtClean="0"/>
              <a:t>の万能性</a:t>
            </a:r>
            <a:endParaRPr kumimoji="1" lang="ja-JP" altLang="en-US" sz="4000"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r>
              <a:rPr kumimoji="1" lang="ja-JP" altLang="en-US" sz="2800" dirty="0" smtClean="0"/>
              <a:t>しかし，</a:t>
            </a:r>
            <a:r>
              <a:rPr kumimoji="1" lang="en-US" altLang="ja-JP" sz="2800" dirty="0" smtClean="0"/>
              <a:t>LMS</a:t>
            </a:r>
            <a:r>
              <a:rPr kumimoji="1" lang="ja-JP" altLang="en-US" sz="2800" dirty="0" smtClean="0"/>
              <a:t>は一般的なツールを集めたもので</a:t>
            </a:r>
            <a:endParaRPr kumimoji="1" lang="en-US" altLang="ja-JP" sz="2800" dirty="0" smtClean="0"/>
          </a:p>
          <a:p>
            <a:pPr marL="0" indent="0" algn="ctr">
              <a:buNone/>
            </a:pPr>
            <a:r>
              <a:rPr lang="ja-JP" altLang="en-US" sz="2800" dirty="0" smtClean="0"/>
              <a:t>特化しているわけではない！</a:t>
            </a:r>
            <a:endParaRPr lang="en-US" altLang="ja-JP" sz="2800" dirty="0" smtClean="0"/>
          </a:p>
          <a:p>
            <a:pPr marL="0" indent="0" algn="ctr">
              <a:buNone/>
            </a:pPr>
            <a:endParaRPr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lang="en-US" altLang="ja-JP" sz="2800" dirty="0"/>
          </a:p>
          <a:p>
            <a:pPr marL="0" indent="0" algn="ctr">
              <a:buNone/>
            </a:pPr>
            <a:endParaRPr kumimoji="1" lang="en-US" altLang="ja-JP" sz="2800" dirty="0"/>
          </a:p>
          <a:p>
            <a:pPr marL="0" indent="0" algn="ctr">
              <a:buNone/>
            </a:pPr>
            <a:r>
              <a:rPr lang="en-US" altLang="ja-JP" sz="2800" dirty="0" smtClean="0"/>
              <a:t>LMS</a:t>
            </a:r>
            <a:r>
              <a:rPr lang="ja-JP" altLang="en-US" sz="2800" dirty="0" smtClean="0"/>
              <a:t>は対応していない．</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6</a:t>
            </a:fld>
            <a:endParaRPr lang="en-US" altLang="ja-JP" dirty="0"/>
          </a:p>
        </p:txBody>
      </p:sp>
      <p:sp>
        <p:nvSpPr>
          <p:cNvPr id="5" name="角丸四角形 4"/>
          <p:cNvSpPr/>
          <p:nvPr/>
        </p:nvSpPr>
        <p:spPr>
          <a:xfrm>
            <a:off x="1691680" y="3501008"/>
            <a:ext cx="5828060"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ソフトウェア開発を学ぶ上で，</a:t>
            </a:r>
          </a:p>
          <a:p>
            <a:pPr algn="ctr"/>
            <a:r>
              <a:rPr lang="ja-JP" altLang="en-US" sz="2400" dirty="0"/>
              <a:t>さまざまな</a:t>
            </a:r>
            <a:r>
              <a:rPr lang="ja-JP" altLang="en-US" sz="2400" dirty="0" smtClean="0"/>
              <a:t>ツール（バージョン管理とか）を</a:t>
            </a:r>
            <a:endParaRPr lang="ja-JP" altLang="en-US" sz="2400" dirty="0"/>
          </a:p>
          <a:p>
            <a:pPr algn="ctr"/>
            <a:r>
              <a:rPr lang="ja-JP" altLang="en-US" sz="2400" dirty="0"/>
              <a:t>利用してみることが必要</a:t>
            </a:r>
          </a:p>
        </p:txBody>
      </p:sp>
    </p:spTree>
    <p:extLst>
      <p:ext uri="{BB962C8B-B14F-4D97-AF65-F5344CB8AC3E}">
        <p14:creationId xmlns:p14="http://schemas.microsoft.com/office/powerpoint/2010/main" val="1285074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1230779570"/>
              </p:ext>
            </p:extLst>
          </p:nvPr>
        </p:nvGraphicFramePr>
        <p:xfrm>
          <a:off x="395536" y="1309410"/>
          <a:ext cx="5040600" cy="4966922"/>
        </p:xfrm>
        <a:graphic>
          <a:graphicData uri="http://schemas.openxmlformats.org/drawingml/2006/table">
            <a:tbl>
              <a:tblPr firstRow="1" firstCol="1" bandRow="1">
                <a:tableStyleId>{5DA37D80-6434-44D0-A028-1B22A696006F}</a:tableStyleId>
              </a:tblPr>
              <a:tblGrid>
                <a:gridCol w="1639640"/>
                <a:gridCol w="3400960"/>
              </a:tblGrid>
              <a:tr h="193549">
                <a:tc>
                  <a:txBody>
                    <a:bodyPr/>
                    <a:lstStyle/>
                    <a:p>
                      <a:pPr algn="just">
                        <a:spcAft>
                          <a:spcPts val="0"/>
                        </a:spcAft>
                      </a:pPr>
                      <a:r>
                        <a:rPr lang="ja-JP" sz="1600" kern="0" dirty="0">
                          <a:effectLst/>
                        </a:rPr>
                        <a:t>ツール</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0" dirty="0">
                          <a:effectLst/>
                        </a:rPr>
                        <a:t>内容</a:t>
                      </a:r>
                      <a:endParaRPr lang="ja-JP" sz="16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ソースコード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ソースコードを開発し実行可能なモジュールに</a:t>
                      </a:r>
                      <a:r>
                        <a:rPr lang="ja-JP" sz="1200" kern="0" dirty="0" smtClean="0">
                          <a:effectLst/>
                        </a:rPr>
                        <a:t>変換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307810">
                <a:tc>
                  <a:txBody>
                    <a:bodyPr/>
                    <a:lstStyle/>
                    <a:p>
                      <a:pPr algn="just">
                        <a:spcAft>
                          <a:spcPts val="0"/>
                        </a:spcAft>
                      </a:pPr>
                      <a:r>
                        <a:rPr lang="ja-JP" sz="1600" kern="0" dirty="0" smtClean="0">
                          <a:effectLst/>
                        </a:rPr>
                        <a:t>コード</a:t>
                      </a:r>
                      <a:endParaRPr lang="en-US" altLang="ja-JP" sz="1600" kern="0" dirty="0" smtClean="0">
                        <a:effectLst/>
                      </a:endParaRPr>
                    </a:p>
                    <a:p>
                      <a:pPr algn="just">
                        <a:spcAft>
                          <a:spcPts val="0"/>
                        </a:spcAft>
                      </a:pPr>
                      <a:r>
                        <a:rPr lang="ja-JP" sz="1600" kern="0" dirty="0" smtClean="0">
                          <a:effectLst/>
                        </a:rPr>
                        <a:t>インスペクション</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開発されたソースコードが，コーディング等に則しているか</a:t>
                      </a:r>
                      <a:r>
                        <a:rPr lang="ja-JP" sz="1200" kern="0" dirty="0" smtClean="0">
                          <a:effectLst/>
                        </a:rPr>
                        <a:t>検査</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タスクボード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未作業・作業中・作業済が一目でわかる</a:t>
                      </a:r>
                      <a:r>
                        <a:rPr lang="ja-JP" sz="1200" kern="0" dirty="0" smtClean="0">
                          <a:effectLst/>
                        </a:rPr>
                        <a:t>ボード</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smtClean="0">
                          <a:effectLst/>
                        </a:rPr>
                        <a:t>バーン</a:t>
                      </a:r>
                      <a:endParaRPr lang="en-US" altLang="ja-JP" sz="1600" kern="0" dirty="0" smtClean="0">
                        <a:effectLst/>
                      </a:endParaRPr>
                    </a:p>
                    <a:p>
                      <a:pPr algn="just">
                        <a:spcAft>
                          <a:spcPts val="0"/>
                        </a:spcAft>
                      </a:pPr>
                      <a:r>
                        <a:rPr lang="ja-JP" sz="1600" kern="0" dirty="0" smtClean="0">
                          <a:effectLst/>
                        </a:rPr>
                        <a:t>ダウンチャート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縦軸に残作業，横軸に時間を表したチャート．これにより，どれだけ作業が行ったか，どれだけ作業が残っているかが</a:t>
                      </a:r>
                      <a:r>
                        <a:rPr lang="ja-JP" sz="1200" kern="0" dirty="0" smtClean="0">
                          <a:effectLst/>
                        </a:rPr>
                        <a:t>わかる</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ビルド</a:t>
                      </a:r>
                      <a:r>
                        <a:rPr lang="ja-JP" sz="1600" kern="0" dirty="0" smtClean="0">
                          <a:effectLst/>
                        </a:rPr>
                        <a:t>，</a:t>
                      </a:r>
                      <a:endParaRPr lang="en-US" altLang="ja-JP" sz="1600" kern="0" dirty="0" smtClean="0">
                        <a:effectLst/>
                      </a:endParaRPr>
                    </a:p>
                    <a:p>
                      <a:pPr algn="just">
                        <a:spcAft>
                          <a:spcPts val="0"/>
                        </a:spcAft>
                      </a:pPr>
                      <a:r>
                        <a:rPr lang="ja-JP" sz="1600" kern="0" dirty="0" smtClean="0">
                          <a:effectLst/>
                        </a:rPr>
                        <a:t>デプロイ</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実行可能なファイルやリソースファイルをひとまとめにパッケージングし，実行環境（検証環境や本番環境）に</a:t>
                      </a:r>
                      <a:r>
                        <a:rPr lang="ja-JP" sz="1200" kern="0" dirty="0" smtClean="0">
                          <a:effectLst/>
                        </a:rPr>
                        <a:t>デプロイ</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テスト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開発したモジュールが正しく動作するか確認する作業（テスト）をサポート．特に，繰り返しテストをする場合の作業負荷を</a:t>
                      </a:r>
                      <a:r>
                        <a:rPr lang="ja-JP" sz="1200" kern="0" dirty="0" smtClean="0">
                          <a:effectLst/>
                        </a:rPr>
                        <a:t>軽減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常時結合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バージョン管理ツールやビルド，テストツールと連携し，開発したアプリケーションのビルド・テストを常に動かすための仕組みを</a:t>
                      </a:r>
                      <a:r>
                        <a:rPr lang="ja-JP" sz="1200" kern="0" dirty="0" smtClean="0">
                          <a:effectLst/>
                        </a:rPr>
                        <a:t>提供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580645">
                <a:tc>
                  <a:txBody>
                    <a:bodyPr/>
                    <a:lstStyle/>
                    <a:p>
                      <a:pPr algn="just">
                        <a:spcAft>
                          <a:spcPts val="0"/>
                        </a:spcAft>
                      </a:pPr>
                      <a:r>
                        <a:rPr lang="ja-JP" sz="1600" kern="0" dirty="0">
                          <a:effectLst/>
                        </a:rPr>
                        <a:t>バージョン管理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成果物の変更履歴を管理し，ある時点の状態に復元することが可能．特にソースコードの変更履歴管理に利用され，並列開発にも</a:t>
                      </a:r>
                      <a:r>
                        <a:rPr lang="ja-JP" sz="1200" kern="0" dirty="0" smtClean="0">
                          <a:effectLst/>
                        </a:rPr>
                        <a:t>対応</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23877">
                <a:tc>
                  <a:txBody>
                    <a:bodyPr/>
                    <a:lstStyle/>
                    <a:p>
                      <a:pPr algn="just">
                        <a:spcAft>
                          <a:spcPts val="0"/>
                        </a:spcAft>
                      </a:pPr>
                      <a:r>
                        <a:rPr lang="ja-JP" altLang="en-US" sz="1600" kern="100" dirty="0" smtClean="0">
                          <a:effectLst/>
                        </a:rPr>
                        <a:t>リファクタリング</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altLang="en-US" sz="1200" kern="100" dirty="0" smtClean="0">
                          <a:effectLst/>
                        </a:rPr>
                        <a:t>コードの意図をつかみやすく，変更しやすくしたりして改善すること．</a:t>
                      </a:r>
                      <a:endParaRPr lang="en-US" altLang="ja-JP" sz="1200" kern="100" dirty="0" smtClean="0">
                        <a:effectLst/>
                      </a:endParaRPr>
                    </a:p>
                  </a:txBody>
                  <a:tcPr marL="68580" marR="68580" marT="0" marB="0"/>
                </a:tc>
              </a:tr>
              <a:tr h="423023">
                <a:tc>
                  <a:txBody>
                    <a:bodyPr/>
                    <a:lstStyle/>
                    <a:p>
                      <a:pPr algn="just">
                        <a:spcAft>
                          <a:spcPts val="0"/>
                        </a:spcAft>
                      </a:pPr>
                      <a:r>
                        <a:rPr lang="en-US" altLang="ja-JP" sz="1600" b="1" kern="100" dirty="0" smtClean="0">
                          <a:effectLst/>
                          <a:latin typeface="ＭＳ Ｐゴシック" panose="020B0600070205080204" pitchFamily="50" charset="-128"/>
                          <a:ea typeface="ＭＳ Ｐゴシック" panose="020B0600070205080204" pitchFamily="50" charset="-128"/>
                          <a:cs typeface="Times New Roman"/>
                        </a:rPr>
                        <a:t>wiki</a:t>
                      </a:r>
                      <a:endParaRPr lang="ja-JP" sz="1600" b="1" kern="100" dirty="0">
                        <a:effectLst/>
                        <a:latin typeface="ＭＳ Ｐゴシック" panose="020B0600070205080204" pitchFamily="50" charset="-128"/>
                        <a:ea typeface="ＭＳ Ｐゴシック" panose="020B0600070205080204" pitchFamily="50" charset="-128"/>
                        <a:cs typeface="Times New Roman"/>
                      </a:endParaRPr>
                    </a:p>
                  </a:txBody>
                  <a:tcPr marL="68580" marR="68580" marT="0" marB="0"/>
                </a:tc>
                <a:tc>
                  <a:txBody>
                    <a:bodyPr/>
                    <a:lstStyle/>
                    <a:p>
                      <a:pPr algn="just">
                        <a:spcAft>
                          <a:spcPts val="0"/>
                        </a:spcAft>
                      </a:pPr>
                      <a:r>
                        <a:rPr lang="en-US" altLang="ja-JP" sz="1200" kern="100" dirty="0" smtClean="0">
                          <a:effectLst/>
                        </a:rPr>
                        <a:t>Web</a:t>
                      </a:r>
                      <a:r>
                        <a:rPr lang="ja-JP" altLang="en-US" sz="1200" kern="100" dirty="0" smtClean="0">
                          <a:effectLst/>
                        </a:rPr>
                        <a:t>ブラウザから簡単に</a:t>
                      </a:r>
                      <a:r>
                        <a:rPr lang="en-US" altLang="ja-JP" sz="1200" kern="100" dirty="0" smtClean="0">
                          <a:effectLst/>
                        </a:rPr>
                        <a:t>Web</a:t>
                      </a:r>
                      <a:r>
                        <a:rPr lang="ja-JP" altLang="en-US" sz="1200" kern="100" dirty="0" smtClean="0">
                          <a:effectLst/>
                        </a:rPr>
                        <a:t>ページの発行・編集などが行える</a:t>
                      </a:r>
                      <a:r>
                        <a:rPr lang="en-US" altLang="ja-JP" sz="1200" kern="100" dirty="0" smtClean="0">
                          <a:effectLst/>
                        </a:rPr>
                        <a:t>,Web</a:t>
                      </a:r>
                      <a:r>
                        <a:rPr lang="ja-JP" altLang="en-US" sz="1200" kern="100" dirty="0" smtClean="0">
                          <a:effectLst/>
                        </a:rPr>
                        <a:t>コンテンツマネジメントシステム</a:t>
                      </a:r>
                      <a:r>
                        <a:rPr lang="en-US" altLang="ja-JP" sz="1200" kern="100" dirty="0" smtClean="0">
                          <a:effectLst/>
                        </a:rPr>
                        <a:t>(CMS)</a:t>
                      </a:r>
                      <a:r>
                        <a:rPr lang="ja-JP" altLang="en-US" sz="1200" kern="100" dirty="0" smtClean="0">
                          <a:effectLst/>
                        </a:rPr>
                        <a:t>の一つ</a:t>
                      </a:r>
                      <a:r>
                        <a:rPr lang="en-US" altLang="ja-JP" sz="1200" kern="100" dirty="0" smtClean="0">
                          <a:effectLst/>
                        </a:rPr>
                        <a:t>.</a:t>
                      </a: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B00D3F2E-DE63-47B2-B880-D31FF3972C3E}" type="slidenum">
              <a:rPr lang="en-US" altLang="ja-JP" smtClean="0"/>
              <a:pPr/>
              <a:t>7</a:t>
            </a:fld>
            <a:endParaRPr lang="en-US" altLang="ja-JP"/>
          </a:p>
        </p:txBody>
      </p:sp>
      <p:sp>
        <p:nvSpPr>
          <p:cNvPr id="9" name="テキスト ボックス 8"/>
          <p:cNvSpPr txBox="1"/>
          <p:nvPr/>
        </p:nvSpPr>
        <p:spPr>
          <a:xfrm>
            <a:off x="5616116" y="4213830"/>
            <a:ext cx="3276364" cy="830997"/>
          </a:xfrm>
          <a:prstGeom prst="rect">
            <a:avLst/>
          </a:prstGeom>
          <a:noFill/>
        </p:spPr>
        <p:txBody>
          <a:bodyPr wrap="square" rtlCol="0">
            <a:spAutoFit/>
          </a:bodyPr>
          <a:lstStyle/>
          <a:p>
            <a:pPr algn="ctr"/>
            <a:r>
              <a:rPr kumimoji="1" lang="en-US" altLang="ja-JP" sz="2400" dirty="0" smtClean="0"/>
              <a:t>LMS</a:t>
            </a:r>
            <a:r>
              <a:rPr kumimoji="1" lang="ja-JP" altLang="en-US" sz="2400" dirty="0" smtClean="0"/>
              <a:t>の機能にあるのは</a:t>
            </a:r>
            <a:r>
              <a:rPr kumimoji="1" lang="en-US" altLang="ja-JP" sz="2400" dirty="0" smtClean="0"/>
              <a:t>Wiki</a:t>
            </a:r>
            <a:r>
              <a:rPr kumimoji="1" lang="ja-JP" altLang="en-US" sz="2400" dirty="0" smtClean="0"/>
              <a:t>ぐらいである．</a:t>
            </a:r>
            <a:endParaRPr kumimoji="1" lang="ja-JP" altLang="en-US" sz="2400" dirty="0"/>
          </a:p>
        </p:txBody>
      </p:sp>
      <p:sp>
        <p:nvSpPr>
          <p:cNvPr id="4" name="テキスト ボックス 3"/>
          <p:cNvSpPr txBox="1"/>
          <p:nvPr/>
        </p:nvSpPr>
        <p:spPr>
          <a:xfrm>
            <a:off x="683568" y="764704"/>
            <a:ext cx="4347665" cy="461665"/>
          </a:xfrm>
          <a:prstGeom prst="rect">
            <a:avLst/>
          </a:prstGeom>
          <a:noFill/>
        </p:spPr>
        <p:txBody>
          <a:bodyPr wrap="none" rtlCol="0">
            <a:spAutoFit/>
          </a:bodyPr>
          <a:lstStyle/>
          <a:p>
            <a:r>
              <a:rPr lang="ja-JP" altLang="en-US" sz="2400" dirty="0" smtClean="0"/>
              <a:t>ソフトウェア開発に必要なツール</a:t>
            </a:r>
            <a:endParaRPr kumimoji="1" lang="ja-JP" altLang="en-US" sz="2400" dirty="0"/>
          </a:p>
        </p:txBody>
      </p:sp>
      <p:sp>
        <p:nvSpPr>
          <p:cNvPr id="10" name="四角形吹き出し 9"/>
          <p:cNvSpPr/>
          <p:nvPr/>
        </p:nvSpPr>
        <p:spPr>
          <a:xfrm>
            <a:off x="5778134" y="1124744"/>
            <a:ext cx="2952328" cy="2448272"/>
          </a:xfrm>
          <a:prstGeom prst="wedgeRectCallout">
            <a:avLst>
              <a:gd name="adj1" fmla="val -19801"/>
              <a:gd name="adj2" fmla="val 724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dirty="0"/>
              <a:t>多くのツールが必要だが</a:t>
            </a:r>
          </a:p>
          <a:p>
            <a:pPr algn="ctr"/>
            <a:endParaRPr lang="ja-JP" altLang="en-US" sz="2000" dirty="0"/>
          </a:p>
          <a:p>
            <a:pPr algn="ctr"/>
            <a:r>
              <a:rPr lang="en-US" altLang="ja-JP" sz="2000" dirty="0"/>
              <a:t>LMS</a:t>
            </a:r>
            <a:r>
              <a:rPr lang="ja-JP" altLang="en-US" sz="2000" dirty="0"/>
              <a:t>には，</a:t>
            </a:r>
          </a:p>
          <a:p>
            <a:pPr algn="ctr"/>
            <a:r>
              <a:rPr lang="ja-JP" altLang="en-US" sz="2000" dirty="0"/>
              <a:t>ほとんどの機能がない！</a:t>
            </a:r>
          </a:p>
        </p:txBody>
      </p:sp>
    </p:spTree>
    <p:extLst>
      <p:ext uri="{BB962C8B-B14F-4D97-AF65-F5344CB8AC3E}">
        <p14:creationId xmlns:p14="http://schemas.microsoft.com/office/powerpoint/2010/main" val="27465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a:t>
            </a:r>
            <a:endParaRPr kumimoji="1" lang="ja-JP" altLang="en-US" dirty="0"/>
          </a:p>
        </p:txBody>
      </p:sp>
      <p:sp>
        <p:nvSpPr>
          <p:cNvPr id="16" name="コンテンツ プレースホルダー 15"/>
          <p:cNvSpPr>
            <a:spLocks noGrp="1"/>
          </p:cNvSpPr>
          <p:nvPr>
            <p:ph idx="1"/>
          </p:nvPr>
        </p:nvSpPr>
        <p:spPr>
          <a:xfrm>
            <a:off x="6084168" y="2127312"/>
            <a:ext cx="2736408" cy="3678272"/>
          </a:xfrm>
        </p:spPr>
        <p:txBody>
          <a:bodyPr/>
          <a:lstStyle/>
          <a:p>
            <a:r>
              <a:rPr kumimoji="1" lang="en-US" altLang="ja-JP" sz="2800" dirty="0" smtClean="0"/>
              <a:t>LMS</a:t>
            </a:r>
            <a:endParaRPr lang="en-US" altLang="ja-JP" sz="2800" dirty="0" smtClean="0"/>
          </a:p>
          <a:p>
            <a:r>
              <a:rPr lang="ja-JP" altLang="en-US" sz="2800" dirty="0" smtClean="0"/>
              <a:t>開発ツール</a:t>
            </a:r>
            <a:endParaRPr lang="en-US" altLang="ja-JP" sz="2800" dirty="0" smtClean="0"/>
          </a:p>
          <a:p>
            <a:endParaRPr lang="en-US" altLang="ja-JP" sz="2800" dirty="0"/>
          </a:p>
          <a:p>
            <a:pPr marL="0" indent="0">
              <a:buNone/>
            </a:pPr>
            <a:r>
              <a:rPr lang="ja-JP" altLang="en-US" sz="2800" dirty="0" smtClean="0"/>
              <a:t>２つのシステムを</a:t>
            </a:r>
            <a:endParaRPr lang="en-US" altLang="ja-JP" sz="2800" dirty="0" smtClean="0"/>
          </a:p>
          <a:p>
            <a:pPr marL="0" indent="0">
              <a:buNone/>
            </a:pPr>
            <a:r>
              <a:rPr lang="ja-JP" altLang="en-US" sz="2800" dirty="0" smtClean="0"/>
              <a:t>利用すると，</a:t>
            </a:r>
            <a:endParaRPr lang="en-US" altLang="ja-JP" sz="2800" dirty="0" smtClean="0"/>
          </a:p>
          <a:p>
            <a:pPr marL="0" indent="0">
              <a:buNone/>
            </a:pPr>
            <a:r>
              <a:rPr lang="ja-JP" altLang="en-US" sz="2800" dirty="0" smtClean="0"/>
              <a:t>学習者の行動が</a:t>
            </a:r>
            <a:endParaRPr lang="en-US" altLang="ja-JP" sz="2800" dirty="0" smtClean="0"/>
          </a:p>
          <a:p>
            <a:pPr marL="0" indent="0">
              <a:buNone/>
            </a:pPr>
            <a:r>
              <a:rPr lang="ja-JP" altLang="en-US" sz="2800" dirty="0"/>
              <a:t>把握</a:t>
            </a:r>
            <a:r>
              <a:rPr lang="ja-JP" altLang="en-US" sz="2800" dirty="0" smtClean="0"/>
              <a:t>しにくい．</a:t>
            </a:r>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8</a:t>
            </a:fld>
            <a:endParaRPr lang="en-US" altLang="ja-JP"/>
          </a:p>
        </p:txBody>
      </p:sp>
      <p:sp>
        <p:nvSpPr>
          <p:cNvPr id="6" name="角丸四角形 5"/>
          <p:cNvSpPr/>
          <p:nvPr/>
        </p:nvSpPr>
        <p:spPr>
          <a:xfrm>
            <a:off x="598135" y="2238256"/>
            <a:ext cx="1656184"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LMS</a:t>
            </a:r>
            <a:endParaRPr kumimoji="1" lang="ja-JP" altLang="en-US" dirty="0"/>
          </a:p>
        </p:txBody>
      </p:sp>
      <p:sp>
        <p:nvSpPr>
          <p:cNvPr id="7" name="角丸四角形 6"/>
          <p:cNvSpPr/>
          <p:nvPr/>
        </p:nvSpPr>
        <p:spPr>
          <a:xfrm>
            <a:off x="4139952" y="2238256"/>
            <a:ext cx="1656184"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開発ツール</a:t>
            </a:r>
            <a:endParaRPr kumimoji="1"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180" y="5013176"/>
            <a:ext cx="2367808" cy="1440160"/>
          </a:xfrm>
          <a:prstGeom prst="rect">
            <a:avLst/>
          </a:prstGeom>
        </p:spPr>
      </p:pic>
      <p:sp>
        <p:nvSpPr>
          <p:cNvPr id="12" name="右矢印 11"/>
          <p:cNvSpPr/>
          <p:nvPr/>
        </p:nvSpPr>
        <p:spPr>
          <a:xfrm rot="13822161">
            <a:off x="2079582" y="4429756"/>
            <a:ext cx="803352" cy="334662"/>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7945966">
            <a:off x="3481750" y="4413492"/>
            <a:ext cx="803352" cy="334662"/>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740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目的</a:t>
            </a:r>
            <a:endParaRPr kumimoji="1" lang="ja-JP" altLang="en-US" sz="4000" dirty="0"/>
          </a:p>
        </p:txBody>
      </p:sp>
      <p:sp>
        <p:nvSpPr>
          <p:cNvPr id="3" name="コンテンツ プレースホルダー 2"/>
          <p:cNvSpPr>
            <a:spLocks noGrp="1"/>
          </p:cNvSpPr>
          <p:nvPr>
            <p:ph idx="1"/>
          </p:nvPr>
        </p:nvSpPr>
        <p:spPr/>
        <p:txBody>
          <a:bodyPr anchor="ctr"/>
          <a:lstStyle/>
          <a:p>
            <a:r>
              <a:rPr lang="en-US" altLang="ja-JP" sz="2800" dirty="0" smtClean="0"/>
              <a:t>LMS</a:t>
            </a:r>
            <a:r>
              <a:rPr lang="ja-JP" altLang="en-US" sz="2800" dirty="0"/>
              <a:t>である</a:t>
            </a:r>
            <a:r>
              <a:rPr lang="en-US" altLang="ja-JP" sz="2800" dirty="0" smtClean="0"/>
              <a:t>Moodle</a:t>
            </a:r>
            <a:r>
              <a:rPr lang="ja-JP" altLang="en-US" sz="2800" dirty="0" smtClean="0"/>
              <a:t>と</a:t>
            </a:r>
            <a:r>
              <a:rPr lang="en-US" altLang="ja-JP" sz="2800" dirty="0" smtClean="0"/>
              <a:t>GitHub</a:t>
            </a:r>
            <a:r>
              <a:rPr lang="ja-JP" altLang="en-US" sz="2800" dirty="0" smtClean="0"/>
              <a:t>の連携．</a:t>
            </a:r>
            <a:endParaRPr lang="en-US" altLang="ja-JP" sz="2800" dirty="0" smtClean="0"/>
          </a:p>
          <a:p>
            <a:pPr marL="457200" lvl="1" indent="0">
              <a:buNone/>
            </a:pPr>
            <a:endParaRPr kumimoji="1" lang="en-US" altLang="ja-JP" sz="2400" dirty="0" smtClean="0"/>
          </a:p>
          <a:p>
            <a:pPr marL="457200" lvl="1" indent="0">
              <a:buNone/>
            </a:pPr>
            <a:endParaRPr kumimoji="1" lang="ja-JP" altLang="en-US" sz="2400" dirty="0" smtClean="0"/>
          </a:p>
          <a:p>
            <a:r>
              <a:rPr lang="en-US" altLang="ja-JP" sz="2800" dirty="0" smtClean="0"/>
              <a:t>GitHub</a:t>
            </a:r>
            <a:r>
              <a:rPr lang="ja-JP" altLang="en-US" sz="2800" dirty="0" smtClean="0"/>
              <a:t>のログを</a:t>
            </a:r>
            <a:r>
              <a:rPr lang="en-US" altLang="ja-JP" sz="2800" dirty="0" smtClean="0"/>
              <a:t>Moodle</a:t>
            </a:r>
            <a:r>
              <a:rPr lang="ja-JP" altLang="en-US" sz="2800" dirty="0" smtClean="0"/>
              <a:t>に</a:t>
            </a:r>
            <a:r>
              <a:rPr lang="ja-JP" altLang="en-US" sz="2800" dirty="0" smtClean="0"/>
              <a:t>表示</a:t>
            </a:r>
            <a:r>
              <a:rPr lang="ja-JP" altLang="en-US" sz="2800" dirty="0"/>
              <a:t>．</a:t>
            </a:r>
            <a:endParaRPr lang="en-US" altLang="ja-JP" sz="2800" dirty="0" smtClean="0"/>
          </a:p>
          <a:p>
            <a:pPr marL="0" indent="0">
              <a:buNone/>
            </a:pP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9</a:t>
            </a:fld>
            <a:endParaRPr lang="en-US" altLang="ja-JP"/>
          </a:p>
        </p:txBody>
      </p:sp>
    </p:spTree>
    <p:extLst>
      <p:ext uri="{BB962C8B-B14F-4D97-AF65-F5344CB8AC3E}">
        <p14:creationId xmlns:p14="http://schemas.microsoft.com/office/powerpoint/2010/main" val="151831692"/>
      </p:ext>
    </p:extLst>
  </p:cSld>
  <p:clrMapOvr>
    <a:masterClrMapping/>
  </p:clrMapOvr>
</p:sld>
</file>

<file path=ppt/theme/theme1.xml><?xml version="1.0" encoding="utf-8"?>
<a:theme xmlns:a="http://schemas.openxmlformats.org/drawingml/2006/main" name="design006-simple red-">
  <a:themeElements>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design006-simple red-</Template>
  <TotalTime>954</TotalTime>
  <Words>1105</Words>
  <Application>Microsoft Office PowerPoint</Application>
  <PresentationFormat>画面に合わせる (4:3)</PresentationFormat>
  <Paragraphs>230</Paragraphs>
  <Slides>20</Slides>
  <Notes>9</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design006-simple red-</vt:lpstr>
      <vt:lpstr>バージョン管理ホスティングサービスと 連携するコース管理システムの開発</vt:lpstr>
      <vt:lpstr>目次</vt:lpstr>
      <vt:lpstr>eラーニング</vt:lpstr>
      <vt:lpstr>LMS</vt:lpstr>
      <vt:lpstr>LMS</vt:lpstr>
      <vt:lpstr>LMSの万能性</vt:lpstr>
      <vt:lpstr>PowerPoint プレゼンテーション</vt:lpstr>
      <vt:lpstr>現状</vt:lpstr>
      <vt:lpstr>目的</vt:lpstr>
      <vt:lpstr>Moodleのログ表示</vt:lpstr>
      <vt:lpstr>GitHubのログ表示</vt:lpstr>
      <vt:lpstr>開発するもの</vt:lpstr>
      <vt:lpstr>方法</vt:lpstr>
      <vt:lpstr>①アカウント</vt:lpstr>
      <vt:lpstr>②API</vt:lpstr>
      <vt:lpstr>③表示</vt:lpstr>
      <vt:lpstr>結果</vt:lpstr>
      <vt:lpstr>展望</vt:lpstr>
      <vt:lpstr>まとめ</vt:lpstr>
      <vt:lpstr>プログラム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バージョン管理ホスティングサービスと 連携するコース管理システムの開発</dc:title>
  <dc:creator>kyoko</dc:creator>
  <cp:lastModifiedBy>kyoko</cp:lastModifiedBy>
  <cp:revision>65</cp:revision>
  <dcterms:created xsi:type="dcterms:W3CDTF">2014-01-30T12:28:35Z</dcterms:created>
  <dcterms:modified xsi:type="dcterms:W3CDTF">2014-02-04T11:52:08Z</dcterms:modified>
</cp:coreProperties>
</file>