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0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6" autoAdjust="0"/>
  </p:normalViewPr>
  <p:slideViewPr>
    <p:cSldViewPr>
      <p:cViewPr varScale="1">
        <p:scale>
          <a:sx n="25" d="100"/>
          <a:sy n="25" d="100"/>
        </p:scale>
        <p:origin x="3114" y="3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方形/長方形 51"/>
          <p:cNvSpPr/>
          <p:nvPr/>
        </p:nvSpPr>
        <p:spPr>
          <a:xfrm>
            <a:off x="737602" y="17906303"/>
            <a:ext cx="1782861" cy="984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777500" y="13442286"/>
            <a:ext cx="4267166" cy="9051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19961" y="9839266"/>
            <a:ext cx="1664276" cy="984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619961" y="4217757"/>
            <a:ext cx="1692160" cy="9646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276976"/>
            <a:ext cx="21386800" cy="2329440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ja-JP" altLang="en-US" sz="660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ソーシャルメディアにおける炎上案件に関わるユーザの</a:t>
            </a:r>
            <a:endParaRPr lang="en-US" altLang="ja-JP" sz="6600" dirty="0" smtClean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  <a:latin typeface="+mj-lt"/>
            </a:endParaRPr>
          </a:p>
          <a:p>
            <a:pPr algn="ctr"/>
            <a:r>
              <a:rPr lang="ja-JP" altLang="en-US" sz="660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動向調査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  <a:latin typeface="+mj-lt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72007" y="2289723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400" b="1" dirty="0" smtClean="0">
                <a:latin typeface="+mn-ea"/>
              </a:rPr>
              <a:t>PM</a:t>
            </a:r>
            <a:r>
              <a:rPr lang="ja-JP" altLang="en-US" sz="5400" b="1" dirty="0" smtClean="0">
                <a:latin typeface="+mn-ea"/>
              </a:rPr>
              <a:t>コース</a:t>
            </a:r>
            <a:r>
              <a:rPr lang="ja-JP" altLang="en-US" sz="5400" b="1" dirty="0">
                <a:latin typeface="+mn-ea"/>
              </a:rPr>
              <a:t>　矢吹研究室　</a:t>
            </a:r>
            <a:r>
              <a:rPr lang="en-US" altLang="ja-JP" sz="5400" b="1" dirty="0" smtClean="0">
                <a:latin typeface="+mn-ea"/>
              </a:rPr>
              <a:t>1342081</a:t>
            </a:r>
            <a:r>
              <a:rPr lang="ja-JP" altLang="en-US" sz="5400" b="1" dirty="0">
                <a:latin typeface="+mn-ea"/>
              </a:rPr>
              <a:t>　</a:t>
            </a:r>
            <a:r>
              <a:rPr lang="ja-JP" altLang="en-US" sz="5400" b="1" dirty="0" smtClean="0">
                <a:latin typeface="+mn-ea"/>
              </a:rPr>
              <a:t>辻岡大知</a:t>
            </a:r>
            <a:endParaRPr lang="ja-JP" altLang="en-US" sz="5400" b="1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2241" y="4038432"/>
            <a:ext cx="20738304" cy="5098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8303" y="5805678"/>
            <a:ext cx="78823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日々</a:t>
            </a:r>
            <a:r>
              <a:rPr kumimoji="1" lang="en-US" altLang="ja-JP" sz="4000" dirty="0" smtClean="0"/>
              <a:t>twitter</a:t>
            </a:r>
            <a:r>
              <a:rPr kumimoji="1" lang="ja-JP" altLang="en-US" sz="4000" dirty="0" smtClean="0"/>
              <a:t>で</a:t>
            </a:r>
            <a:r>
              <a:rPr kumimoji="1" lang="ja-JP" altLang="en-US" sz="4000" dirty="0" smtClean="0"/>
              <a:t>は悪質な投稿がされ，</a:t>
            </a:r>
            <a:endParaRPr kumimoji="1" lang="en-US" altLang="ja-JP" sz="4000" dirty="0" smtClean="0"/>
          </a:p>
          <a:p>
            <a:r>
              <a:rPr lang="ja-JP" altLang="en-US" sz="4000" dirty="0"/>
              <a:t>炎上</a:t>
            </a:r>
            <a:r>
              <a:rPr lang="ja-JP" altLang="en-US" sz="4000" dirty="0" smtClean="0"/>
              <a:t>している．</a:t>
            </a:r>
            <a:endParaRPr lang="en-US" altLang="ja-JP" sz="4000" dirty="0" smtClean="0"/>
          </a:p>
          <a:p>
            <a:endParaRPr lang="en-US" altLang="ja-JP" sz="3600" dirty="0"/>
          </a:p>
          <a:p>
            <a:endParaRPr kumimoji="1" lang="en-US" altLang="ja-JP" sz="3600" dirty="0" smtClean="0"/>
          </a:p>
          <a:p>
            <a:r>
              <a:rPr lang="ja-JP" altLang="en-US" sz="4000" dirty="0"/>
              <a:t>炎上</a:t>
            </a:r>
            <a:r>
              <a:rPr lang="ja-JP" altLang="en-US" sz="4000" dirty="0" smtClean="0"/>
              <a:t>を起こしている人を特定する．</a:t>
            </a:r>
            <a:endParaRPr kumimoji="1" lang="en-US" altLang="ja-JP" sz="4000" dirty="0" smtClean="0"/>
          </a:p>
        </p:txBody>
      </p:sp>
      <p:sp>
        <p:nvSpPr>
          <p:cNvPr id="7" name="角丸四角形 6"/>
          <p:cNvSpPr/>
          <p:nvPr/>
        </p:nvSpPr>
        <p:spPr>
          <a:xfrm>
            <a:off x="548060" y="5456543"/>
            <a:ext cx="8936780" cy="3634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9837092" y="5708571"/>
            <a:ext cx="4824536" cy="2808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5004900" y="5335560"/>
            <a:ext cx="5616624" cy="33123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714720" y="6174008"/>
            <a:ext cx="419698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リスク対策に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つながる．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45632" y="4120459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背景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52241" y="9693778"/>
            <a:ext cx="20738304" cy="316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8060" y="9885148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548060" y="10988883"/>
            <a:ext cx="20082444" cy="157959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89435" y="11128433"/>
            <a:ext cx="18668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多</a:t>
            </a:r>
            <a:r>
              <a:rPr lang="ja-JP" altLang="en-US" sz="4000" dirty="0" smtClean="0"/>
              <a:t>くの情報モラル，情報リテラシーの低い</a:t>
            </a:r>
            <a:r>
              <a:rPr kumimoji="1" lang="ja-JP" altLang="en-US" sz="4000" dirty="0" smtClean="0"/>
              <a:t>ツイートをリツイートしている</a:t>
            </a:r>
            <a:r>
              <a:rPr kumimoji="1" lang="ja-JP" altLang="en-US" sz="4000" dirty="0" smtClean="0"/>
              <a:t>ユーザを特定</a:t>
            </a:r>
            <a:r>
              <a:rPr lang="ja-JP" altLang="en-US" sz="4000" dirty="0" smtClean="0"/>
              <a:t>し，</a:t>
            </a:r>
            <a:endParaRPr lang="en-US" altLang="ja-JP" sz="4000" dirty="0" smtClean="0"/>
          </a:p>
          <a:p>
            <a:r>
              <a:rPr kumimoji="1" lang="ja-JP" altLang="en-US" sz="4000" dirty="0" smtClean="0"/>
              <a:t>その動向を調べる．</a:t>
            </a:r>
            <a:endParaRPr kumimoji="1" lang="en-US" altLang="ja-JP" sz="4000" dirty="0" smtClean="0"/>
          </a:p>
        </p:txBody>
      </p:sp>
      <p:grpSp>
        <p:nvGrpSpPr>
          <p:cNvPr id="2" name="グループ化 1"/>
          <p:cNvGrpSpPr/>
          <p:nvPr/>
        </p:nvGrpSpPr>
        <p:grpSpPr>
          <a:xfrm>
            <a:off x="252241" y="17709562"/>
            <a:ext cx="9584851" cy="7774899"/>
            <a:chOff x="252240" y="13893265"/>
            <a:chExt cx="12961440" cy="4142731"/>
          </a:xfrm>
        </p:grpSpPr>
        <p:sp>
          <p:nvSpPr>
            <p:cNvPr id="17" name="テキスト ボックス 16"/>
            <p:cNvSpPr txBox="1"/>
            <p:nvPr/>
          </p:nvSpPr>
          <p:spPr>
            <a:xfrm>
              <a:off x="828303" y="13950325"/>
              <a:ext cx="167225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+mj-ea"/>
                  <a:ea typeface="+mj-ea"/>
                </a:rPr>
                <a:t>方法</a:t>
              </a:r>
              <a:endParaRPr kumimoji="1" lang="ja-JP" altLang="en-US" dirty="0">
                <a:latin typeface="+mj-ea"/>
                <a:ea typeface="+mj-ea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962539" y="14754125"/>
              <a:ext cx="11981791" cy="10868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528442" y="15038396"/>
              <a:ext cx="11211856" cy="639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 err="1" smtClean="0"/>
                <a:t>twitterAPI</a:t>
              </a:r>
              <a:r>
                <a:rPr kumimoji="1" lang="ja-JP" altLang="en-US" sz="3600" dirty="0" smtClean="0"/>
                <a:t>を用いて炎上ツイートを</a:t>
              </a:r>
              <a:endParaRPr kumimoji="1" lang="en-US" altLang="ja-JP" sz="3600" dirty="0" smtClean="0"/>
            </a:p>
            <a:p>
              <a:r>
                <a:rPr kumimoji="1" lang="ja-JP" altLang="en-US" sz="3600" dirty="0" smtClean="0"/>
                <a:t>リツイートしている人の</a:t>
              </a:r>
              <a:r>
                <a:rPr lang="ja-JP" altLang="en-US" sz="3600" dirty="0" smtClean="0"/>
                <a:t>データを所得する．</a:t>
              </a:r>
              <a:endParaRPr kumimoji="1" lang="ja-JP" altLang="en-US" sz="3600" dirty="0"/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931284" y="16455076"/>
              <a:ext cx="11981791" cy="138000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341643" y="16727840"/>
              <a:ext cx="10955112" cy="836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800" dirty="0" smtClean="0"/>
                <a:t>集めたデータを</a:t>
              </a:r>
              <a:r>
                <a:rPr kumimoji="1" lang="en-US" altLang="ja-JP" sz="4800" dirty="0" smtClean="0"/>
                <a:t>excel</a:t>
              </a:r>
              <a:r>
                <a:rPr kumimoji="1" lang="ja-JP" altLang="en-US" sz="4800" dirty="0" smtClean="0"/>
                <a:t>に表示し，</a:t>
              </a:r>
              <a:endParaRPr kumimoji="1" lang="en-US" altLang="ja-JP" sz="4800" dirty="0" smtClean="0"/>
            </a:p>
            <a:p>
              <a:r>
                <a:rPr kumimoji="1" lang="ja-JP" altLang="en-US" sz="4800" dirty="0" smtClean="0"/>
                <a:t>統計を取る．</a:t>
              </a:r>
              <a:endParaRPr kumimoji="1" lang="ja-JP" altLang="en-US" sz="4800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252240" y="13893265"/>
              <a:ext cx="12961440" cy="41427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252241" y="13344070"/>
            <a:ext cx="20738304" cy="3941922"/>
            <a:chOff x="184895" y="16657301"/>
            <a:chExt cx="20738304" cy="3941922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184895" y="16657301"/>
              <a:ext cx="20738304" cy="3941922"/>
              <a:chOff x="8029104" y="8328047"/>
              <a:chExt cx="12961440" cy="4289332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8029104" y="8328047"/>
                <a:ext cx="12961440" cy="428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8443676" y="8443587"/>
                <a:ext cx="4006225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PM</a:t>
                </a:r>
                <a:r>
                  <a:rPr kumimoji="1" lang="ja-JP" altLang="en-US" dirty="0" smtClean="0"/>
                  <a:t>との関連</a:t>
                </a:r>
                <a:endParaRPr kumimoji="1" lang="ja-JP" altLang="en-US" dirty="0"/>
              </a:p>
            </p:txBody>
          </p:sp>
          <p:sp>
            <p:nvSpPr>
              <p:cNvPr id="30" name="角丸四角形 29"/>
              <p:cNvSpPr/>
              <p:nvPr/>
            </p:nvSpPr>
            <p:spPr>
              <a:xfrm>
                <a:off x="8213991" y="9735293"/>
                <a:ext cx="3230765" cy="1795579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8332455" y="10142696"/>
                <a:ext cx="3320843" cy="956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600" dirty="0" smtClean="0"/>
                  <a:t>更なる罪を犯す可能性を</a:t>
                </a:r>
                <a:endParaRPr kumimoji="1" lang="en-US" altLang="ja-JP" sz="3600" dirty="0" smtClean="0"/>
              </a:p>
              <a:p>
                <a:r>
                  <a:rPr kumimoji="1" lang="ja-JP" altLang="en-US" sz="3600" dirty="0" smtClean="0"/>
                  <a:t>抑制している</a:t>
                </a:r>
                <a:endParaRPr kumimoji="1" lang="ja-JP" altLang="en-US" sz="3600" dirty="0"/>
              </a:p>
            </p:txBody>
          </p:sp>
        </p:grpSp>
        <p:sp>
          <p:nvSpPr>
            <p:cNvPr id="11" name="右矢印 10"/>
            <p:cNvSpPr/>
            <p:nvPr/>
          </p:nvSpPr>
          <p:spPr>
            <a:xfrm>
              <a:off x="12251793" y="17886883"/>
              <a:ext cx="2131018" cy="17553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7255652" y="17950569"/>
              <a:ext cx="4727194" cy="1650148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14739404" y="17896606"/>
              <a:ext cx="5689335" cy="17550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リスク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マネジメント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7335194" y="18427157"/>
              <a:ext cx="439094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400" dirty="0" smtClean="0"/>
                <a:t>炎上のリスク対策</a:t>
              </a:r>
              <a:endParaRPr kumimoji="1" lang="ja-JP" altLang="en-US" sz="4400" dirty="0"/>
            </a:p>
          </p:txBody>
        </p:sp>
        <p:sp>
          <p:nvSpPr>
            <p:cNvPr id="20" name="加算記号 19"/>
            <p:cNvSpPr/>
            <p:nvPr/>
          </p:nvSpPr>
          <p:spPr>
            <a:xfrm>
              <a:off x="5649938" y="17995511"/>
              <a:ext cx="1622174" cy="1656184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252241" y="25797170"/>
            <a:ext cx="20738304" cy="3456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36614" y="25819627"/>
            <a:ext cx="3903633" cy="984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今後の計画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92386" y="27001852"/>
            <a:ext cx="19523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1.</a:t>
            </a:r>
            <a:r>
              <a:rPr kumimoji="1" lang="ja-JP" altLang="en-US" sz="4000" dirty="0" smtClean="0"/>
              <a:t>自動</a:t>
            </a:r>
            <a:r>
              <a:rPr kumimoji="1" lang="ja-JP" altLang="en-US" sz="4000" dirty="0" smtClean="0"/>
              <a:t>で炎上ツイートを取得できるようにする</a:t>
            </a:r>
            <a:r>
              <a:rPr lang="ja-JP" altLang="en-US" sz="4000" dirty="0" smtClean="0"/>
              <a:t>．</a:t>
            </a:r>
            <a:endParaRPr kumimoji="1" lang="en-US" altLang="ja-JP" sz="4000" dirty="0" smtClean="0"/>
          </a:p>
          <a:p>
            <a:r>
              <a:rPr lang="en-US" altLang="ja-JP" sz="4000" dirty="0" smtClean="0"/>
              <a:t>2.</a:t>
            </a:r>
            <a:r>
              <a:rPr lang="ja-JP" altLang="en-US" sz="4000" dirty="0" smtClean="0"/>
              <a:t>多く</a:t>
            </a:r>
            <a:r>
              <a:rPr lang="ja-JP" altLang="en-US" sz="4000" dirty="0" smtClean="0"/>
              <a:t>の炎上をリツイートしているユーザの特定をする．</a:t>
            </a:r>
            <a:endParaRPr lang="en-US" altLang="ja-JP" sz="4000" dirty="0" smtClean="0"/>
          </a:p>
          <a:p>
            <a:r>
              <a:rPr kumimoji="1" lang="en-US" altLang="ja-JP" sz="4000" dirty="0" smtClean="0"/>
              <a:t>3.</a:t>
            </a:r>
            <a:r>
              <a:rPr kumimoji="1" lang="ja-JP" altLang="en-US" sz="4000" dirty="0" smtClean="0"/>
              <a:t>論文</a:t>
            </a:r>
            <a:r>
              <a:rPr kumimoji="1" lang="ja-JP" altLang="en-US" sz="4000" dirty="0" smtClean="0"/>
              <a:t>の執筆を行う．</a:t>
            </a:r>
            <a:endParaRPr kumimoji="1" lang="en-US" altLang="ja-JP" sz="4000" dirty="0" smtClean="0"/>
          </a:p>
        </p:txBody>
      </p:sp>
      <p:sp>
        <p:nvSpPr>
          <p:cNvPr id="39" name="正方形/長方形 38"/>
          <p:cNvSpPr/>
          <p:nvPr/>
        </p:nvSpPr>
        <p:spPr>
          <a:xfrm>
            <a:off x="10621394" y="17709562"/>
            <a:ext cx="10369152" cy="7774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854184" y="17869792"/>
            <a:ext cx="3223592" cy="984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10863164" y="18968130"/>
            <a:ext cx="9776320" cy="15411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1208617" y="19185854"/>
            <a:ext cx="8857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 smtClean="0"/>
              <a:t>twitterAPI</a:t>
            </a:r>
            <a:r>
              <a:rPr kumimoji="1" lang="ja-JP" altLang="en-US" sz="4000" dirty="0" smtClean="0"/>
              <a:t>を使用できるプログラム</a:t>
            </a:r>
            <a:r>
              <a:rPr kumimoji="1" lang="ja-JP" altLang="en-US" sz="4000" dirty="0" smtClean="0"/>
              <a:t>を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作成</a:t>
            </a:r>
            <a:r>
              <a:rPr kumimoji="1" lang="ja-JP" altLang="en-US" sz="4000" dirty="0" smtClean="0"/>
              <a:t>した．</a:t>
            </a:r>
            <a:endParaRPr kumimoji="1" lang="ja-JP" altLang="en-US" sz="4000" dirty="0"/>
          </a:p>
        </p:txBody>
      </p:sp>
      <p:sp>
        <p:nvSpPr>
          <p:cNvPr id="43" name="角丸四角形 42"/>
          <p:cNvSpPr/>
          <p:nvPr/>
        </p:nvSpPr>
        <p:spPr>
          <a:xfrm>
            <a:off x="10863164" y="20822002"/>
            <a:ext cx="9767340" cy="132867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1313719" y="21132394"/>
            <a:ext cx="8703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5</a:t>
            </a:r>
            <a:r>
              <a:rPr kumimoji="1" lang="ja-JP" altLang="en-US" sz="4000" dirty="0" err="1" smtClean="0"/>
              <a:t>つの</a:t>
            </a:r>
            <a:r>
              <a:rPr kumimoji="1" lang="ja-JP" altLang="en-US" sz="4000" dirty="0" smtClean="0"/>
              <a:t>炎上ツイートを集め</a:t>
            </a:r>
            <a:r>
              <a:rPr lang="ja-JP" altLang="en-US" sz="4000" dirty="0" smtClean="0"/>
              <a:t>統計を取った．</a:t>
            </a:r>
            <a:endParaRPr kumimoji="1" lang="ja-JP" altLang="en-US" sz="4000" dirty="0"/>
          </a:p>
        </p:txBody>
      </p:sp>
      <p:sp>
        <p:nvSpPr>
          <p:cNvPr id="46" name="角丸四角形 45"/>
          <p:cNvSpPr/>
          <p:nvPr/>
        </p:nvSpPr>
        <p:spPr>
          <a:xfrm>
            <a:off x="10863164" y="22430308"/>
            <a:ext cx="9767340" cy="258993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1313719" y="22754367"/>
            <a:ext cx="8857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データの量が少なすぎたため，多くの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炎上ツイートをリツイートしているユーザの特定には至らなかった．</a:t>
            </a:r>
            <a:endParaRPr kumimoji="1" lang="ja-JP" altLang="en-US" sz="4000" dirty="0"/>
          </a:p>
        </p:txBody>
      </p:sp>
      <p:sp>
        <p:nvSpPr>
          <p:cNvPr id="56" name="下矢印 55"/>
          <p:cNvSpPr/>
          <p:nvPr/>
        </p:nvSpPr>
        <p:spPr>
          <a:xfrm>
            <a:off x="2916536" y="7075091"/>
            <a:ext cx="2800748" cy="976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/>
          <p:cNvSpPr/>
          <p:nvPr/>
        </p:nvSpPr>
        <p:spPr>
          <a:xfrm>
            <a:off x="3552841" y="21588005"/>
            <a:ext cx="2808312" cy="695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図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67" y="4082718"/>
            <a:ext cx="6028365" cy="1121276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789" y="26113900"/>
            <a:ext cx="3346077" cy="27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2352</TotalTime>
  <Words>199</Words>
  <Application>Microsoft Office PowerPoint</Application>
  <PresentationFormat>ユーザー設定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tsujioka</cp:lastModifiedBy>
  <cp:revision>111</cp:revision>
  <cp:lastPrinted>2015-12-16T19:36:49Z</cp:lastPrinted>
  <dcterms:created xsi:type="dcterms:W3CDTF">2012-09-17T17:26:59Z</dcterms:created>
  <dcterms:modified xsi:type="dcterms:W3CDTF">2015-12-17T03:32:14Z</dcterms:modified>
</cp:coreProperties>
</file>