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ja-JP"/>
    </a:defPPr>
    <a:lvl1pPr marL="0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521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695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869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043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216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390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3" autoAdjust="0"/>
    <p:restoredTop sz="94660"/>
  </p:normalViewPr>
  <p:slideViewPr>
    <p:cSldViewPr>
      <p:cViewPr varScale="1">
        <p:scale>
          <a:sx n="51" d="100"/>
          <a:sy n="51" d="100"/>
        </p:scale>
        <p:origin x="-600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77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61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35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82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80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77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27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24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8" y="2844802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2" y="2844802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52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3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8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5" indent="0">
              <a:buNone/>
              <a:defRPr sz="1600" b="1"/>
            </a:lvl5pPr>
            <a:lvl6pPr marL="2285869" indent="0">
              <a:buNone/>
              <a:defRPr sz="1600" b="1"/>
            </a:lvl6pPr>
            <a:lvl7pPr marL="2743043" indent="0">
              <a:buNone/>
              <a:defRPr sz="1600" b="1"/>
            </a:lvl7pPr>
            <a:lvl8pPr marL="3200216" indent="0">
              <a:buNone/>
              <a:defRPr sz="1600" b="1"/>
            </a:lvl8pPr>
            <a:lvl9pPr marL="365739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3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5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8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5" indent="0">
              <a:buNone/>
              <a:defRPr sz="1600" b="1"/>
            </a:lvl5pPr>
            <a:lvl6pPr marL="2285869" indent="0">
              <a:buNone/>
              <a:defRPr sz="1600" b="1"/>
            </a:lvl6pPr>
            <a:lvl7pPr marL="2743043" indent="0">
              <a:buNone/>
              <a:defRPr sz="1600" b="1"/>
            </a:lvl7pPr>
            <a:lvl8pPr marL="3200216" indent="0">
              <a:buNone/>
              <a:defRPr sz="1600" b="1"/>
            </a:lvl8pPr>
            <a:lvl9pPr marL="365739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5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9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85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89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7" y="364068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93" y="364076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7" y="1913476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8" indent="0">
              <a:buNone/>
              <a:defRPr sz="1000"/>
            </a:lvl3pPr>
            <a:lvl4pPr marL="1371521" indent="0">
              <a:buNone/>
              <a:defRPr sz="900"/>
            </a:lvl4pPr>
            <a:lvl5pPr marL="1828695" indent="0">
              <a:buNone/>
              <a:defRPr sz="900"/>
            </a:lvl5pPr>
            <a:lvl6pPr marL="2285869" indent="0">
              <a:buNone/>
              <a:defRPr sz="900"/>
            </a:lvl6pPr>
            <a:lvl7pPr marL="2743043" indent="0">
              <a:buNone/>
              <a:defRPr sz="900"/>
            </a:lvl7pPr>
            <a:lvl8pPr marL="3200216" indent="0">
              <a:buNone/>
              <a:defRPr sz="900"/>
            </a:lvl8pPr>
            <a:lvl9pPr marL="365739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11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2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8" indent="0">
              <a:buNone/>
              <a:defRPr sz="2400"/>
            </a:lvl3pPr>
            <a:lvl4pPr marL="1371521" indent="0">
              <a:buNone/>
              <a:defRPr sz="2000"/>
            </a:lvl4pPr>
            <a:lvl5pPr marL="1828695" indent="0">
              <a:buNone/>
              <a:defRPr sz="2000"/>
            </a:lvl5pPr>
            <a:lvl6pPr marL="2285869" indent="0">
              <a:buNone/>
              <a:defRPr sz="2000"/>
            </a:lvl6pPr>
            <a:lvl7pPr marL="2743043" indent="0">
              <a:buNone/>
              <a:defRPr sz="2000"/>
            </a:lvl7pPr>
            <a:lvl8pPr marL="3200216" indent="0">
              <a:buNone/>
              <a:defRPr sz="2000"/>
            </a:lvl8pPr>
            <a:lvl9pPr marL="365739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3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8" indent="0">
              <a:buNone/>
              <a:defRPr sz="1000"/>
            </a:lvl3pPr>
            <a:lvl4pPr marL="1371521" indent="0">
              <a:buNone/>
              <a:defRPr sz="900"/>
            </a:lvl4pPr>
            <a:lvl5pPr marL="1828695" indent="0">
              <a:buNone/>
              <a:defRPr sz="900"/>
            </a:lvl5pPr>
            <a:lvl6pPr marL="2285869" indent="0">
              <a:buNone/>
              <a:defRPr sz="900"/>
            </a:lvl6pPr>
            <a:lvl7pPr marL="2743043" indent="0">
              <a:buNone/>
              <a:defRPr sz="900"/>
            </a:lvl7pPr>
            <a:lvl8pPr marL="3200216" indent="0">
              <a:buNone/>
              <a:defRPr sz="900"/>
            </a:lvl8pPr>
            <a:lvl9pPr marL="365739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51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10"/>
            <a:ext cx="6172200" cy="6034617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42"/>
            <a:ext cx="1600200" cy="486833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325F-7ED4-4913-BC8A-90D734B46FD2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42"/>
            <a:ext cx="2171700" cy="486833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42"/>
            <a:ext cx="1600200" cy="486833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77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348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1" indent="-342881" algn="l" defTabSz="914348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7" indent="-285734" algn="l" defTabSz="914348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5" indent="-228587" algn="l" defTabSz="914348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7" algn="l" defTabSz="914348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2" indent="-228587" algn="l" defTabSz="914348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6" indent="-228587" algn="l" defTabSz="91434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0" indent="-228587" algn="l" defTabSz="91434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3" indent="-228587" algn="l" defTabSz="91434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7" indent="-228587" algn="l" defTabSz="91434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9143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5" algn="l" defTabSz="9143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9" algn="l" defTabSz="9143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3" algn="l" defTabSz="9143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6" algn="l" defTabSz="9143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0" algn="l" defTabSz="91434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616224" y="1187625"/>
            <a:ext cx="3600400" cy="6480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プロジェクトマネジメントコース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1142009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安藤勇樹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上リボン 5"/>
          <p:cNvSpPr/>
          <p:nvPr/>
        </p:nvSpPr>
        <p:spPr>
          <a:xfrm>
            <a:off x="0" y="69574"/>
            <a:ext cx="6858000" cy="974034"/>
          </a:xfrm>
          <a:prstGeom prst="ribbon2">
            <a:avLst>
              <a:gd name="adj1" fmla="val 16667"/>
              <a:gd name="adj2" fmla="val 66292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b="1" dirty="0" smtClean="0">
                <a:solidFill>
                  <a:prstClr val="black"/>
                </a:solidFill>
              </a:rPr>
              <a:t>Twitter</a:t>
            </a:r>
            <a:r>
              <a:rPr lang="ja-JP" altLang="en-US" sz="2400" b="1" dirty="0">
                <a:solidFill>
                  <a:prstClr val="black"/>
                </a:solidFill>
              </a:rPr>
              <a:t>を</a:t>
            </a:r>
            <a:r>
              <a:rPr lang="ja-JP" altLang="en-US" sz="2400" b="1" dirty="0" smtClean="0">
                <a:solidFill>
                  <a:prstClr val="black"/>
                </a:solidFill>
              </a:rPr>
              <a:t>利用して</a:t>
            </a:r>
            <a:r>
              <a:rPr lang="ja-JP" altLang="en-US" sz="2400" b="1" dirty="0" smtClean="0">
                <a:solidFill>
                  <a:prstClr val="black"/>
                </a:solidFill>
              </a:rPr>
              <a:t>のビジネス</a:t>
            </a:r>
            <a:r>
              <a:rPr lang="ja-JP" altLang="en-US" sz="2400" b="1" dirty="0" smtClean="0">
                <a:solidFill>
                  <a:prstClr val="black"/>
                </a:solidFill>
              </a:rPr>
              <a:t>・</a:t>
            </a:r>
            <a:endParaRPr lang="en-US" altLang="ja-JP" sz="2400" b="1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sz="2400" b="1" dirty="0" smtClean="0">
                <a:solidFill>
                  <a:prstClr val="black"/>
                </a:solidFill>
              </a:rPr>
              <a:t>コミュニケーション</a:t>
            </a:r>
            <a:r>
              <a:rPr lang="ja-JP" altLang="en-US" sz="2400" b="1" dirty="0" smtClean="0">
                <a:solidFill>
                  <a:prstClr val="black"/>
                </a:solidFill>
              </a:rPr>
              <a:t>に</a:t>
            </a:r>
            <a:r>
              <a:rPr lang="ja-JP" altLang="en-US" sz="2400" b="1" dirty="0" smtClean="0">
                <a:solidFill>
                  <a:prstClr val="black"/>
                </a:solidFill>
              </a:rPr>
              <a:t>関する研究</a:t>
            </a:r>
            <a:endParaRPr lang="ja-JP" altLang="en-US" sz="2400" b="1" dirty="0">
              <a:solidFill>
                <a:prstClr val="black"/>
              </a:solidFill>
            </a:endParaRPr>
          </a:p>
        </p:txBody>
      </p:sp>
      <p:sp>
        <p:nvSpPr>
          <p:cNvPr id="19" name="1 つの角を丸めた四角形 18"/>
          <p:cNvSpPr/>
          <p:nvPr/>
        </p:nvSpPr>
        <p:spPr>
          <a:xfrm>
            <a:off x="193711" y="1979714"/>
            <a:ext cx="3235289" cy="2408872"/>
          </a:xfrm>
          <a:prstGeom prst="round1Rect">
            <a:avLst>
              <a:gd name="adj" fmla="val 156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7074" y="2357261"/>
            <a:ext cx="3205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会話ツールである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には，様々な情報が存在している</a:t>
            </a:r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r>
              <a:rPr lang="en-US" altLang="ja-JP" dirty="0" smtClean="0"/>
              <a:t>Twitter</a:t>
            </a:r>
            <a:r>
              <a:rPr lang="ja-JP" altLang="en-US" dirty="0" smtClean="0"/>
              <a:t>を</a:t>
            </a:r>
            <a:r>
              <a:rPr lang="ja-JP" altLang="en-US" dirty="0" smtClean="0"/>
              <a:t>ビジネスに</a:t>
            </a:r>
            <a:r>
              <a:rPr lang="ja-JP" altLang="en-US" dirty="0" smtClean="0"/>
              <a:t>利用することで，</a:t>
            </a:r>
            <a:r>
              <a:rPr lang="ja-JP" altLang="en-US" dirty="0" smtClean="0"/>
              <a:t>様々な効果</a:t>
            </a:r>
            <a:r>
              <a:rPr lang="ja-JP" altLang="en-US" dirty="0" smtClean="0"/>
              <a:t>が得られる</a:t>
            </a:r>
            <a:r>
              <a:rPr lang="ja-JP" altLang="en-US" dirty="0"/>
              <a:t>のではない</a:t>
            </a:r>
            <a:r>
              <a:rPr lang="ja-JP" altLang="en-US" dirty="0" smtClean="0"/>
              <a:t>か？</a:t>
            </a:r>
            <a:endParaRPr lang="en-US" altLang="ja-JP" dirty="0" smtClean="0"/>
          </a:p>
        </p:txBody>
      </p:sp>
      <p:sp>
        <p:nvSpPr>
          <p:cNvPr id="23" name="1 つの角を丸めた四角形 22"/>
          <p:cNvSpPr/>
          <p:nvPr/>
        </p:nvSpPr>
        <p:spPr>
          <a:xfrm>
            <a:off x="193711" y="1979714"/>
            <a:ext cx="3235289" cy="377547"/>
          </a:xfrm>
          <a:prstGeom prst="round1Rect">
            <a:avLst>
              <a:gd name="adj" fmla="val 4741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1.  </a:t>
            </a:r>
            <a:r>
              <a:rPr kumimoji="1" lang="ja-JP" altLang="en-US" dirty="0" smtClean="0">
                <a:solidFill>
                  <a:schemeClr val="tx1"/>
                </a:solidFill>
              </a:rPr>
              <a:t>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雲形吹き出し 23"/>
          <p:cNvSpPr/>
          <p:nvPr/>
        </p:nvSpPr>
        <p:spPr>
          <a:xfrm>
            <a:off x="3789040" y="1979714"/>
            <a:ext cx="2808312" cy="2131873"/>
          </a:xfrm>
          <a:prstGeom prst="cloudCallout">
            <a:avLst>
              <a:gd name="adj1" fmla="val -72435"/>
              <a:gd name="adj2" fmla="val 538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49080" y="2445485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・顧客満足度の上昇</a:t>
            </a:r>
            <a:endParaRPr kumimoji="1" lang="en-US" altLang="ja-JP" dirty="0" smtClean="0"/>
          </a:p>
          <a:p>
            <a:r>
              <a:rPr lang="ja-JP" altLang="en-US" dirty="0" smtClean="0"/>
              <a:t>・顧客ニーズの確認</a:t>
            </a:r>
            <a:endParaRPr lang="en-US" altLang="ja-JP" dirty="0" smtClean="0"/>
          </a:p>
          <a:p>
            <a:r>
              <a:rPr kumimoji="1" lang="ja-JP" altLang="en-US" dirty="0" smtClean="0"/>
              <a:t>・広報効果</a:t>
            </a:r>
            <a:endParaRPr kumimoji="1" lang="en-US" altLang="ja-JP" dirty="0" smtClean="0"/>
          </a:p>
          <a:p>
            <a:r>
              <a:rPr lang="ja-JP" altLang="en-US" dirty="0" smtClean="0"/>
              <a:t>・売上向上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など</a:t>
            </a:r>
            <a:endParaRPr kumimoji="1" lang="en-US" altLang="ja-JP" dirty="0" smtClean="0"/>
          </a:p>
        </p:txBody>
      </p:sp>
      <p:sp>
        <p:nvSpPr>
          <p:cNvPr id="29" name="1 つの角を丸めた四角形 28"/>
          <p:cNvSpPr/>
          <p:nvPr/>
        </p:nvSpPr>
        <p:spPr>
          <a:xfrm>
            <a:off x="193711" y="7634158"/>
            <a:ext cx="6390278" cy="377547"/>
          </a:xfrm>
          <a:prstGeom prst="round1Rect">
            <a:avLst>
              <a:gd name="adj" fmla="val 4741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kumimoji="1" lang="en-US" altLang="ja-JP" dirty="0" smtClean="0">
                <a:solidFill>
                  <a:schemeClr val="tx1"/>
                </a:solidFill>
              </a:rPr>
              <a:t>.  </a:t>
            </a:r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1993669" y="8130792"/>
            <a:ext cx="489321" cy="711114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87114" y="8011705"/>
            <a:ext cx="1689145" cy="949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Twitter</a:t>
            </a:r>
            <a:r>
              <a:rPr kumimoji="1" lang="ja-JP" altLang="en-US" dirty="0" smtClean="0">
                <a:solidFill>
                  <a:schemeClr val="tx1"/>
                </a:solidFill>
              </a:rPr>
              <a:t>が企業にもたらす効果を調査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927805" y="8011705"/>
            <a:ext cx="1656184" cy="949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dirty="0" smtClean="0">
                <a:solidFill>
                  <a:prstClr val="black"/>
                </a:solidFill>
              </a:rPr>
              <a:t>Twitter</a:t>
            </a:r>
            <a:r>
              <a:rPr lang="ja-JP" altLang="en-US" dirty="0" smtClean="0">
                <a:solidFill>
                  <a:prstClr val="black"/>
                </a:solidFill>
              </a:rPr>
              <a:t>のビジネス利用の有用性を提示</a:t>
            </a:r>
            <a:endParaRPr lang="en-US" altLang="ja-JP" dirty="0">
              <a:solidFill>
                <a:prstClr val="black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1021803" y="8960994"/>
            <a:ext cx="50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193711" y="8011705"/>
            <a:ext cx="1656184" cy="949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dirty="0" smtClean="0">
                <a:solidFill>
                  <a:prstClr val="black"/>
                </a:solidFill>
              </a:rPr>
              <a:t>Twitter</a:t>
            </a:r>
            <a:r>
              <a:rPr lang="ja-JP" altLang="en-US" dirty="0" smtClean="0">
                <a:solidFill>
                  <a:prstClr val="black"/>
                </a:solidFill>
              </a:rPr>
              <a:t>を利用して成功した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企業を調査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0" name="右矢印 39"/>
          <p:cNvSpPr/>
          <p:nvPr/>
        </p:nvSpPr>
        <p:spPr>
          <a:xfrm>
            <a:off x="4382105" y="8130792"/>
            <a:ext cx="489321" cy="711114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45" name="1 つの角を丸めた四角形 44"/>
          <p:cNvSpPr/>
          <p:nvPr/>
        </p:nvSpPr>
        <p:spPr>
          <a:xfrm>
            <a:off x="206744" y="4594452"/>
            <a:ext cx="3236353" cy="1577876"/>
          </a:xfrm>
          <a:prstGeom prst="round1Rect">
            <a:avLst>
              <a:gd name="adj" fmla="val 156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20106" y="4971998"/>
            <a:ext cx="3222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Twitter</a:t>
            </a:r>
            <a:r>
              <a:rPr lang="ja-JP" altLang="en-US" dirty="0" smtClean="0"/>
              <a:t>は，顧客と企業との間に密接な関係を構築できる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利用の仕方しだいでは様々な効果を得ることが期待できる</a:t>
            </a:r>
          </a:p>
        </p:txBody>
      </p:sp>
      <p:sp>
        <p:nvSpPr>
          <p:cNvPr id="48" name="1 つの角を丸めた四角形 47"/>
          <p:cNvSpPr/>
          <p:nvPr/>
        </p:nvSpPr>
        <p:spPr>
          <a:xfrm>
            <a:off x="206744" y="4594451"/>
            <a:ext cx="3236353" cy="377547"/>
          </a:xfrm>
          <a:prstGeom prst="round1Rect">
            <a:avLst>
              <a:gd name="adj" fmla="val 474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2.  </a:t>
            </a:r>
            <a:r>
              <a:rPr kumimoji="1" lang="ja-JP" altLang="en-US" dirty="0" smtClean="0">
                <a:solidFill>
                  <a:schemeClr val="tx1"/>
                </a:solidFill>
              </a:rPr>
              <a:t>研究</a:t>
            </a:r>
            <a:r>
              <a:rPr lang="ja-JP" altLang="en-US" dirty="0" smtClean="0">
                <a:solidFill>
                  <a:schemeClr val="tx1"/>
                </a:solidFill>
              </a:rPr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フローチャート: 処理 52"/>
          <p:cNvSpPr/>
          <p:nvPr/>
        </p:nvSpPr>
        <p:spPr>
          <a:xfrm>
            <a:off x="210040" y="6677068"/>
            <a:ext cx="3218960" cy="847260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dirty="0" smtClean="0">
                <a:solidFill>
                  <a:prstClr val="black"/>
                </a:solidFill>
              </a:rPr>
              <a:t>Twitter</a:t>
            </a:r>
            <a:r>
              <a:rPr lang="ja-JP" altLang="en-US" dirty="0" smtClean="0">
                <a:solidFill>
                  <a:prstClr val="black"/>
                </a:solidFill>
              </a:rPr>
              <a:t>が</a:t>
            </a:r>
            <a:r>
              <a:rPr lang="ja-JP" altLang="en-US" dirty="0" smtClean="0">
                <a:solidFill>
                  <a:prstClr val="black"/>
                </a:solidFill>
              </a:rPr>
              <a:t>ビジネス</a:t>
            </a:r>
            <a:r>
              <a:rPr lang="ja-JP" altLang="en-US" dirty="0" smtClean="0">
                <a:solidFill>
                  <a:prstClr val="black"/>
                </a:solidFill>
              </a:rPr>
              <a:t>・コミュニケーションのツールとして</a:t>
            </a:r>
            <a:r>
              <a:rPr lang="ja-JP" altLang="en-US" dirty="0" smtClean="0">
                <a:solidFill>
                  <a:prstClr val="black"/>
                </a:solidFill>
              </a:rPr>
              <a:t>有用</a:t>
            </a:r>
            <a:r>
              <a:rPr lang="ja-JP" altLang="en-US" dirty="0">
                <a:solidFill>
                  <a:prstClr val="black"/>
                </a:solidFill>
              </a:rPr>
              <a:t>であるかを調査</a:t>
            </a:r>
            <a:r>
              <a:rPr lang="ja-JP" altLang="en-US" dirty="0" smtClean="0">
                <a:solidFill>
                  <a:prstClr val="black"/>
                </a:solidFill>
              </a:rPr>
              <a:t>する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55" name="下矢印 54"/>
          <p:cNvSpPr/>
          <p:nvPr/>
        </p:nvSpPr>
        <p:spPr>
          <a:xfrm>
            <a:off x="1393263" y="3057392"/>
            <a:ext cx="897561" cy="334193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/>
          <p:cNvSpPr/>
          <p:nvPr/>
        </p:nvSpPr>
        <p:spPr>
          <a:xfrm>
            <a:off x="1393263" y="6264737"/>
            <a:ext cx="897561" cy="334193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7" name="円形吹き出し 1026"/>
          <p:cNvSpPr/>
          <p:nvPr/>
        </p:nvSpPr>
        <p:spPr>
          <a:xfrm>
            <a:off x="3681453" y="4904789"/>
            <a:ext cx="3023486" cy="2186063"/>
          </a:xfrm>
          <a:prstGeom prst="wedgeEllipseCallout">
            <a:avLst>
              <a:gd name="adj1" fmla="val -62789"/>
              <a:gd name="adj2" fmla="val 514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987152" y="5352100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・カスタマーサポート</a:t>
            </a:r>
            <a:endParaRPr lang="en-US" altLang="ja-JP" dirty="0" smtClean="0"/>
          </a:p>
          <a:p>
            <a:r>
              <a:rPr kumimoji="1" lang="ja-JP" altLang="en-US" dirty="0" smtClean="0"/>
              <a:t>・顧客との対話</a:t>
            </a:r>
            <a:endParaRPr kumimoji="1" lang="en-US" altLang="ja-JP" dirty="0" smtClean="0"/>
          </a:p>
          <a:p>
            <a:r>
              <a:rPr lang="ja-JP" altLang="en-US" dirty="0" smtClean="0"/>
              <a:t>・マーケティング活動</a:t>
            </a:r>
            <a:endParaRPr lang="en-US" altLang="ja-JP" dirty="0" smtClean="0"/>
          </a:p>
          <a:p>
            <a:r>
              <a:rPr kumimoji="1" lang="ja-JP" altLang="en-US" dirty="0" smtClean="0"/>
              <a:t>・意思決定の</a:t>
            </a:r>
            <a:endParaRPr kumimoji="1" lang="en-US" altLang="ja-JP" dirty="0" smtClean="0"/>
          </a:p>
          <a:p>
            <a:r>
              <a:rPr lang="ja-JP" altLang="en-US" dirty="0"/>
              <a:t>　　</a:t>
            </a:r>
            <a:r>
              <a:rPr lang="ja-JP" altLang="en-US" dirty="0" smtClean="0"/>
              <a:t>　　　</a:t>
            </a:r>
            <a:r>
              <a:rPr kumimoji="1" lang="ja-JP" altLang="en-US" dirty="0" smtClean="0"/>
              <a:t>ボトムアップ化</a:t>
            </a:r>
            <a:endParaRPr kumimoji="1" lang="en-US" altLang="ja-JP" dirty="0" smtClean="0"/>
          </a:p>
        </p:txBody>
      </p:sp>
      <p:sp>
        <p:nvSpPr>
          <p:cNvPr id="1028" name="上カーブ リボン 1027"/>
          <p:cNvSpPr/>
          <p:nvPr/>
        </p:nvSpPr>
        <p:spPr>
          <a:xfrm>
            <a:off x="3735246" y="4283968"/>
            <a:ext cx="2915899" cy="1099424"/>
          </a:xfrm>
          <a:prstGeom prst="ellipseRibbon2">
            <a:avLst>
              <a:gd name="adj1" fmla="val 26697"/>
              <a:gd name="adj2" fmla="val 100000"/>
              <a:gd name="adj3" fmla="val 125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Twitter</a:t>
            </a:r>
            <a:r>
              <a:rPr kumimoji="1" lang="ja-JP" altLang="en-US" dirty="0" smtClean="0">
                <a:solidFill>
                  <a:schemeClr val="tx1"/>
                </a:solidFill>
              </a:rPr>
              <a:t>上での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ビジネス・コミュニケーション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つの角を丸めた四角形 1"/>
          <p:cNvSpPr/>
          <p:nvPr/>
        </p:nvSpPr>
        <p:spPr>
          <a:xfrm>
            <a:off x="206744" y="179512"/>
            <a:ext cx="6390608" cy="2407420"/>
          </a:xfrm>
          <a:prstGeom prst="round1Rect">
            <a:avLst>
              <a:gd name="adj" fmla="val 156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1 つの角を丸めた四角形 3"/>
          <p:cNvSpPr/>
          <p:nvPr/>
        </p:nvSpPr>
        <p:spPr>
          <a:xfrm>
            <a:off x="206744" y="179512"/>
            <a:ext cx="6390608" cy="377547"/>
          </a:xfrm>
          <a:prstGeom prst="round1Rect">
            <a:avLst>
              <a:gd name="adj" fmla="val 474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4. </a:t>
            </a:r>
            <a:r>
              <a:rPr lang="ja-JP" altLang="en-US" dirty="0" smtClean="0">
                <a:solidFill>
                  <a:schemeClr val="tx1"/>
                </a:solidFill>
              </a:rPr>
              <a:t>調査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744" y="555607"/>
            <a:ext cx="6390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成功事例を挙げる際の条件として，</a:t>
            </a:r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が企業の売上向上に貢献した事例のみとする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 smtClean="0"/>
              <a:t>Twitter</a:t>
            </a:r>
            <a:r>
              <a:rPr lang="ja-JP" altLang="en-US" dirty="0"/>
              <a:t>を</a:t>
            </a:r>
            <a:r>
              <a:rPr lang="ja-JP" altLang="en-US" dirty="0" smtClean="0"/>
              <a:t>利用したことにより，もたらされた効果をまとめる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事例企業の</a:t>
            </a:r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上での活動は，ツイナビや</a:t>
            </a:r>
            <a:r>
              <a:rPr lang="en-US" altLang="ja-JP" dirty="0" smtClean="0"/>
              <a:t>S</a:t>
            </a:r>
            <a:r>
              <a:rPr kumimoji="1" lang="en-US" altLang="ja-JP" dirty="0" smtClean="0"/>
              <a:t>treaming </a:t>
            </a:r>
            <a:r>
              <a:rPr kumimoji="1" lang="en-US" altLang="ja-JP" dirty="0" err="1" smtClean="0"/>
              <a:t>Api</a:t>
            </a:r>
            <a:r>
              <a:rPr kumimoji="1" lang="en-US" altLang="ja-JP" dirty="0" smtClean="0"/>
              <a:t>   </a:t>
            </a:r>
            <a:r>
              <a:rPr kumimoji="1" lang="ja-JP" altLang="en-US" dirty="0" smtClean="0"/>
              <a:t>を利用して調査する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/>
              <a:t>収集した情報</a:t>
            </a:r>
            <a:r>
              <a:rPr lang="ja-JP" altLang="en-US" dirty="0" smtClean="0"/>
              <a:t>を基に，</a:t>
            </a:r>
            <a:r>
              <a:rPr lang="en-US" altLang="ja-JP" dirty="0" smtClean="0"/>
              <a:t>Twitter</a:t>
            </a:r>
            <a:r>
              <a:rPr lang="ja-JP" altLang="en-US" dirty="0"/>
              <a:t>は</a:t>
            </a:r>
            <a:r>
              <a:rPr lang="ja-JP" altLang="en-US" dirty="0" smtClean="0"/>
              <a:t>ビジネス</a:t>
            </a:r>
            <a:r>
              <a:rPr lang="ja-JP" altLang="en-US" dirty="0" smtClean="0"/>
              <a:t>・コミュニケーションのツールとして</a:t>
            </a:r>
            <a:r>
              <a:rPr lang="ja-JP" altLang="en-US" dirty="0" smtClean="0"/>
              <a:t>有用</a:t>
            </a:r>
            <a:r>
              <a:rPr lang="ja-JP" altLang="en-US" dirty="0" smtClean="0"/>
              <a:t>であるかどうかを判断する</a:t>
            </a:r>
            <a:endParaRPr kumimoji="1" lang="ja-JP" altLang="en-US" dirty="0"/>
          </a:p>
        </p:txBody>
      </p:sp>
      <p:sp>
        <p:nvSpPr>
          <p:cNvPr id="13" name="四角形吹き出し 12"/>
          <p:cNvSpPr/>
          <p:nvPr/>
        </p:nvSpPr>
        <p:spPr>
          <a:xfrm>
            <a:off x="206744" y="2843808"/>
            <a:ext cx="6390608" cy="1477328"/>
          </a:xfrm>
          <a:prstGeom prst="wedgeRectCallout">
            <a:avLst>
              <a:gd name="adj1" fmla="val 33023"/>
              <a:gd name="adj2" fmla="val -817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6744" y="2836840"/>
            <a:ext cx="6390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成功事例として</a:t>
            </a:r>
            <a:endParaRPr kumimoji="1" lang="en-US" altLang="ja-JP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dirty="0" smtClean="0"/>
              <a:t>DELL </a:t>
            </a:r>
            <a:r>
              <a:rPr lang="ja-JP" altLang="en-US" dirty="0" smtClean="0"/>
              <a:t>： マーケティング活動により，売上が向上</a:t>
            </a:r>
            <a:endParaRPr lang="en-US" altLang="ja-JP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dirty="0" smtClean="0"/>
              <a:t>Comcast </a:t>
            </a:r>
            <a:r>
              <a:rPr lang="ja-JP" altLang="en-US" dirty="0" smtClean="0"/>
              <a:t>： カスタマーサポート実施により，顧客満足度が上昇</a:t>
            </a:r>
            <a:endParaRPr lang="en-US" altLang="ja-JP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dirty="0" smtClean="0"/>
              <a:t>レッドモンク ： 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を使い意思</a:t>
            </a:r>
            <a:r>
              <a:rPr lang="ja-JP" altLang="en-US" dirty="0" smtClean="0"/>
              <a:t>決定のボトムアップ化を推進</a:t>
            </a:r>
            <a:endParaRPr lang="en-US" altLang="ja-JP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dirty="0" smtClean="0"/>
              <a:t>豚組 ： 顧客との対話により，来店客が増加</a:t>
            </a:r>
            <a:endParaRPr lang="en-US" altLang="ja-JP" dirty="0" smtClean="0"/>
          </a:p>
        </p:txBody>
      </p:sp>
      <p:sp>
        <p:nvSpPr>
          <p:cNvPr id="17" name="1 つの角を丸めた四角形 16"/>
          <p:cNvSpPr/>
          <p:nvPr/>
        </p:nvSpPr>
        <p:spPr>
          <a:xfrm>
            <a:off x="206744" y="4572000"/>
            <a:ext cx="6390608" cy="1022426"/>
          </a:xfrm>
          <a:prstGeom prst="round1Rect">
            <a:avLst>
              <a:gd name="adj" fmla="val 156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1 つの角を丸めた四角形 17"/>
          <p:cNvSpPr/>
          <p:nvPr/>
        </p:nvSpPr>
        <p:spPr>
          <a:xfrm>
            <a:off x="206744" y="4572000"/>
            <a:ext cx="6390608" cy="377547"/>
          </a:xfrm>
          <a:prstGeom prst="round1Rect">
            <a:avLst>
              <a:gd name="adj" fmla="val 4741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6. </a:t>
            </a:r>
            <a:r>
              <a:rPr lang="ja-JP" altLang="en-US" dirty="0">
                <a:solidFill>
                  <a:schemeClr val="tx1"/>
                </a:solidFill>
              </a:rPr>
              <a:t>進捗状況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6744" y="4948095"/>
            <a:ext cx="639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成功事例の収集はある程度終わっているため，</a:t>
            </a:r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がもたらす効果をまとめて詳しい調査を行う</a:t>
            </a:r>
            <a:endParaRPr kumimoji="1" lang="ja-JP" altLang="en-US" dirty="0"/>
          </a:p>
        </p:txBody>
      </p:sp>
      <p:sp>
        <p:nvSpPr>
          <p:cNvPr id="20" name="1 つの角を丸めた四角形 19"/>
          <p:cNvSpPr/>
          <p:nvPr/>
        </p:nvSpPr>
        <p:spPr>
          <a:xfrm>
            <a:off x="206744" y="5916863"/>
            <a:ext cx="6390608" cy="2975615"/>
          </a:xfrm>
          <a:prstGeom prst="round1Rect">
            <a:avLst>
              <a:gd name="adj" fmla="val 156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1 つの角を丸めた四角形 20"/>
          <p:cNvSpPr/>
          <p:nvPr/>
        </p:nvSpPr>
        <p:spPr>
          <a:xfrm>
            <a:off x="206744" y="5916865"/>
            <a:ext cx="6390608" cy="377547"/>
          </a:xfrm>
          <a:prstGeom prst="round1Rect">
            <a:avLst>
              <a:gd name="adj" fmla="val 474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7. </a:t>
            </a:r>
            <a:r>
              <a:rPr lang="ja-JP" altLang="en-US" dirty="0">
                <a:solidFill>
                  <a:schemeClr val="tx1"/>
                </a:solidFill>
              </a:rPr>
              <a:t>スケジュール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95297"/>
              </p:ext>
            </p:extLst>
          </p:nvPr>
        </p:nvGraphicFramePr>
        <p:xfrm>
          <a:off x="206744" y="6294412"/>
          <a:ext cx="6390608" cy="259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152"/>
                <a:gridCol w="4104456"/>
              </a:tblGrid>
              <a:tr h="433011"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成功事例，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Twitter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効果の収集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011"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日迄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ポスター作製，課題研究発表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3011"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日以降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成功事例の詳しい調査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011"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~5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ツイナビ，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を利用しての調査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3011"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~9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収集した情報の整理，まとめ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011"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</a:rPr>
                        <a:t>卒論執筆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6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2020</TotalTime>
  <Words>397</Words>
  <Application>Microsoft Office PowerPoint</Application>
  <PresentationFormat>画面に合わせる 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yuki0812</dc:creator>
  <cp:lastModifiedBy>yuki0812</cp:lastModifiedBy>
  <cp:revision>68</cp:revision>
  <dcterms:created xsi:type="dcterms:W3CDTF">2013-11-27T10:49:02Z</dcterms:created>
  <dcterms:modified xsi:type="dcterms:W3CDTF">2013-11-28T20:40:29Z</dcterms:modified>
</cp:coreProperties>
</file>