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7498A2DA-754A-47A8-A65C-F3C661A3558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339966"/>
    <a:srgbClr val="66FF33"/>
    <a:srgbClr val="99FF66"/>
    <a:srgbClr val="26457C"/>
    <a:srgbClr val="A1D35B"/>
    <a:srgbClr val="33CC33"/>
    <a:srgbClr val="66FF66"/>
    <a:srgbClr val="99FF3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24" d="100"/>
          <a:sy n="24" d="100"/>
        </p:scale>
        <p:origin x="1686" y="1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8143214121288"/>
          <c:y val="3.1635171517204255E-2"/>
          <c:w val="0.89401856785878708"/>
          <c:h val="0.8383780147106944"/>
        </c:manualLayout>
      </c:layout>
      <c:lineChart>
        <c:grouping val="standard"/>
        <c:varyColors val="0"/>
        <c:ser>
          <c:idx val="9"/>
          <c:order val="0"/>
          <c:tx>
            <c:strRef>
              <c:f>Sheet1!$J$1</c:f>
              <c:strCache>
                <c:ptCount val="1"/>
                <c:pt idx="0">
                  <c:v>文書1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Sheet1!$J$2:$J$4</c:f>
              <c:numCache>
                <c:formatCode>General</c:formatCode>
                <c:ptCount val="3"/>
                <c:pt idx="0">
                  <c:v>12</c:v>
                </c:pt>
                <c:pt idx="1">
                  <c:v>9</c:v>
                </c:pt>
                <c:pt idx="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B0-4DB7-B42E-2DCEE3583FD1}"/>
            </c:ext>
          </c:extLst>
        </c:ser>
        <c:ser>
          <c:idx val="6"/>
          <c:order val="1"/>
          <c:tx>
            <c:strRef>
              <c:f>Sheet1!$G$1</c:f>
              <c:strCache>
                <c:ptCount val="1"/>
                <c:pt idx="0">
                  <c:v>文書2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Sheet1!$G$2:$G$4</c:f>
              <c:numCache>
                <c:formatCode>General</c:formatCode>
                <c:ptCount val="3"/>
                <c:pt idx="0">
                  <c:v>12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B0-4DB7-B42E-2DCEE3583FD1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文書3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B0-4DB7-B42E-2DCEE3583FD1}"/>
            </c:ext>
          </c:extLst>
        </c:ser>
        <c:ser>
          <c:idx val="5"/>
          <c:order val="3"/>
          <c:tx>
            <c:strRef>
              <c:f>Sheet1!$F$1</c:f>
              <c:strCache>
                <c:ptCount val="1"/>
                <c:pt idx="0">
                  <c:v>文書4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Sheet1!$F$2:$F$4</c:f>
              <c:numCache>
                <c:formatCode>General</c:formatCode>
                <c:ptCount val="3"/>
                <c:pt idx="0">
                  <c:v>8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B0-4DB7-B42E-2DCEE3583FD1}"/>
            </c:ext>
          </c:extLst>
        </c:ser>
        <c:ser>
          <c:idx val="3"/>
          <c:order val="4"/>
          <c:tx>
            <c:strRef>
              <c:f>Sheet1!$D$1</c:f>
              <c:strCache>
                <c:ptCount val="1"/>
                <c:pt idx="0">
                  <c:v>文書5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B0-4DB7-B42E-2DCEE3583FD1}"/>
            </c:ext>
          </c:extLst>
        </c:ser>
        <c:ser>
          <c:idx val="1"/>
          <c:order val="5"/>
          <c:tx>
            <c:strRef>
              <c:f>Sheet1!$B$1</c:f>
              <c:strCache>
                <c:ptCount val="1"/>
                <c:pt idx="0">
                  <c:v>文書6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B0-4DB7-B42E-2DCEE3583FD1}"/>
            </c:ext>
          </c:extLst>
        </c:ser>
        <c:ser>
          <c:idx val="4"/>
          <c:order val="6"/>
          <c:tx>
            <c:strRef>
              <c:f>Sheet1!$E$1</c:f>
              <c:strCache>
                <c:ptCount val="1"/>
                <c:pt idx="0">
                  <c:v>文書7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Sheet1!$E$2:$E$4</c:f>
              <c:numCache>
                <c:formatCode>General</c:formatCode>
                <c:ptCount val="3"/>
                <c:pt idx="0">
                  <c:v>22</c:v>
                </c:pt>
                <c:pt idx="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B0-4DB7-B42E-2DCEE3583FD1}"/>
            </c:ext>
          </c:extLst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文書8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Sheet1!$H$2:$H$4</c:f>
              <c:numCache>
                <c:formatCode>General</c:formatCode>
                <c:ptCount val="3"/>
                <c:pt idx="0">
                  <c:v>14</c:v>
                </c:pt>
                <c:pt idx="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B0-4DB7-B42E-2DCEE3583FD1}"/>
            </c:ext>
          </c:extLst>
        </c:ser>
        <c:ser>
          <c:idx val="10"/>
          <c:order val="8"/>
          <c:tx>
            <c:strRef>
              <c:f>Sheet1!$K$1</c:f>
              <c:strCache>
                <c:ptCount val="1"/>
                <c:pt idx="0">
                  <c:v>文書9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Sheet1!$K$2:$K$4</c:f>
              <c:numCache>
                <c:formatCode>General</c:formatCode>
                <c:ptCount val="3"/>
                <c:pt idx="0">
                  <c:v>12</c:v>
                </c:pt>
                <c:pt idx="1">
                  <c:v>12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B0-4DB7-B42E-2DCEE3583FD1}"/>
            </c:ext>
          </c:extLst>
        </c:ser>
        <c:ser>
          <c:idx val="8"/>
          <c:order val="9"/>
          <c:tx>
            <c:strRef>
              <c:f>Sheet1!$I$1</c:f>
              <c:strCache>
                <c:ptCount val="1"/>
                <c:pt idx="0">
                  <c:v>文書10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Sheet1!$I$2:$I$4</c:f>
              <c:numCache>
                <c:formatCode>General</c:formatCode>
                <c:ptCount val="3"/>
                <c:pt idx="0">
                  <c:v>19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B0-4DB7-B42E-2DCEE3583F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8890920"/>
        <c:axId val="418889936"/>
        <c:extLst/>
      </c:lineChart>
      <c:catAx>
        <c:axId val="418890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添削回数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8889936"/>
        <c:crosses val="autoZero"/>
        <c:auto val="1"/>
        <c:lblAlgn val="ctr"/>
        <c:lblOffset val="100"/>
        <c:noMultiLvlLbl val="0"/>
      </c:catAx>
      <c:valAx>
        <c:axId val="41888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エラー数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9467993584135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8890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7CE9E2DB-3841-44C8-99B2-110E389AF2A6}"/>
              </a:ext>
            </a:extLst>
          </p:cNvPr>
          <p:cNvCxnSpPr/>
          <p:nvPr/>
        </p:nvCxnSpPr>
        <p:spPr>
          <a:xfrm flipV="1">
            <a:off x="282230" y="4408037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5802161-E22B-42B1-96D2-E3BC201471F9}"/>
              </a:ext>
            </a:extLst>
          </p:cNvPr>
          <p:cNvCxnSpPr>
            <a:cxnSpLocks/>
          </p:cNvCxnSpPr>
          <p:nvPr/>
        </p:nvCxnSpPr>
        <p:spPr>
          <a:xfrm flipV="1">
            <a:off x="10381663" y="4376705"/>
            <a:ext cx="10248841" cy="10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19DDF92-C37A-48D5-932E-417E44B6D150}"/>
              </a:ext>
            </a:extLst>
          </p:cNvPr>
          <p:cNvCxnSpPr>
            <a:cxnSpLocks/>
          </p:cNvCxnSpPr>
          <p:nvPr/>
        </p:nvCxnSpPr>
        <p:spPr>
          <a:xfrm>
            <a:off x="334493" y="17763879"/>
            <a:ext cx="8139257" cy="86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09BB9C-143E-4450-BF9C-3798D60BAF68}"/>
              </a:ext>
            </a:extLst>
          </p:cNvPr>
          <p:cNvCxnSpPr/>
          <p:nvPr/>
        </p:nvCxnSpPr>
        <p:spPr>
          <a:xfrm flipV="1">
            <a:off x="229969" y="13168563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4548831-B061-450A-8470-963B5B1B2212}"/>
              </a:ext>
            </a:extLst>
          </p:cNvPr>
          <p:cNvCxnSpPr>
            <a:cxnSpLocks/>
          </p:cNvCxnSpPr>
          <p:nvPr/>
        </p:nvCxnSpPr>
        <p:spPr>
          <a:xfrm>
            <a:off x="10395756" y="13206605"/>
            <a:ext cx="10234748" cy="5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6D1605B9-6340-4B1B-9370-F59C119D7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67" y="9462250"/>
            <a:ext cx="2252864" cy="158954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332360" y="649592"/>
            <a:ext cx="21386800" cy="1190667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dirty="0"/>
              <a:t>文書自動検査システムによる学生の文書改善履歴の調査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23A558-3A23-4E1A-B72C-6709B3C89705}"/>
              </a:ext>
            </a:extLst>
          </p:cNvPr>
          <p:cNvSpPr txBox="1"/>
          <p:nvPr/>
        </p:nvSpPr>
        <p:spPr>
          <a:xfrm>
            <a:off x="4636230" y="1961246"/>
            <a:ext cx="116317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矢吹研究室　</a:t>
            </a:r>
            <a:r>
              <a:rPr kumimoji="1" lang="en-US" altLang="ja-JP" dirty="0"/>
              <a:t>1442031</a:t>
            </a:r>
            <a:r>
              <a:rPr kumimoji="1" lang="ja-JP" altLang="en-US" dirty="0"/>
              <a:t>　小山隆太郎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E4BA40-86F7-48CB-8108-2D157B841C20}"/>
              </a:ext>
            </a:extLst>
          </p:cNvPr>
          <p:cNvSpPr txBox="1"/>
          <p:nvPr/>
        </p:nvSpPr>
        <p:spPr>
          <a:xfrm>
            <a:off x="462935" y="4943405"/>
            <a:ext cx="86485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文書自動検査システムを導入する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ことで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文書の品質の向上と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作成時間の短縮化が期待できる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79001D8-5B95-4714-950B-10293F28144B}"/>
              </a:ext>
            </a:extLst>
          </p:cNvPr>
          <p:cNvSpPr txBox="1"/>
          <p:nvPr/>
        </p:nvSpPr>
        <p:spPr>
          <a:xfrm>
            <a:off x="10632945" y="3699410"/>
            <a:ext cx="76226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様々な文書校正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92F95C-EFA0-4449-BF50-9D13C1E0BCB8}"/>
              </a:ext>
            </a:extLst>
          </p:cNvPr>
          <p:cNvSpPr txBox="1"/>
          <p:nvPr/>
        </p:nvSpPr>
        <p:spPr>
          <a:xfrm>
            <a:off x="508113" y="3694797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E0B6A0-80EC-42BB-AA4E-B6EC35248F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231" y="4737106"/>
            <a:ext cx="4756000" cy="2464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8A0D36B-1F23-471C-B262-FF24C6D17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231" y="8011195"/>
            <a:ext cx="10116841" cy="3185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B24555D-DF70-4F23-9949-FCB34B7485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006" y="4731446"/>
            <a:ext cx="4677066" cy="2500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B4923D-9C22-4A87-B685-06CC3FAF8031}"/>
              </a:ext>
            </a:extLst>
          </p:cNvPr>
          <p:cNvSpPr txBox="1"/>
          <p:nvPr/>
        </p:nvSpPr>
        <p:spPr>
          <a:xfrm>
            <a:off x="11589358" y="7374538"/>
            <a:ext cx="97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77073B-BFE3-402B-9155-39B4A9F21601}"/>
              </a:ext>
            </a:extLst>
          </p:cNvPr>
          <p:cNvSpPr txBox="1"/>
          <p:nvPr/>
        </p:nvSpPr>
        <p:spPr>
          <a:xfrm>
            <a:off x="16945867" y="7376347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Tomagiri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228DEE-9C00-4950-A3E2-0639A5279600}"/>
              </a:ext>
            </a:extLst>
          </p:cNvPr>
          <p:cNvSpPr txBox="1"/>
          <p:nvPr/>
        </p:nvSpPr>
        <p:spPr>
          <a:xfrm>
            <a:off x="14551231" y="11478609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Enno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1F494ED-6DF0-4592-ABEF-DE07B151BF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5" y="9603886"/>
            <a:ext cx="1197311" cy="129998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5FE1F54-9D0D-47DD-B055-5B5E855BFF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95" y="7843485"/>
            <a:ext cx="1256261" cy="125626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3350EFB-3260-4421-BB05-3F80DBF18D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5" y="7843485"/>
            <a:ext cx="1197311" cy="129998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5DC4FB0-23D5-4273-878C-51D8A3C9F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37" y="7869704"/>
            <a:ext cx="1197311" cy="129998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183D358-2C81-4B3E-9E46-FDE772D417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37" y="9603885"/>
            <a:ext cx="1197311" cy="1299989"/>
          </a:xfrm>
          <a:prstGeom prst="rect">
            <a:avLst/>
          </a:prstGeom>
        </p:spPr>
      </p:pic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B79E7C79-5E03-4D29-B00A-E72366621340}"/>
              </a:ext>
            </a:extLst>
          </p:cNvPr>
          <p:cNvSpPr/>
          <p:nvPr/>
        </p:nvSpPr>
        <p:spPr>
          <a:xfrm rot="5400000">
            <a:off x="4574063" y="8268717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B3D3717E-2EF5-4F25-8ECB-8723696ED532}"/>
              </a:ext>
            </a:extLst>
          </p:cNvPr>
          <p:cNvSpPr/>
          <p:nvPr/>
        </p:nvSpPr>
        <p:spPr>
          <a:xfrm rot="5400000">
            <a:off x="2376982" y="8242498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D25D745-531F-4766-960A-84F023F34C0F}"/>
              </a:ext>
            </a:extLst>
          </p:cNvPr>
          <p:cNvSpPr/>
          <p:nvPr/>
        </p:nvSpPr>
        <p:spPr>
          <a:xfrm rot="5400000">
            <a:off x="4574063" y="10002898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CC01E7B0-C30D-4DDC-9674-79BE631406BD}"/>
              </a:ext>
            </a:extLst>
          </p:cNvPr>
          <p:cNvSpPr/>
          <p:nvPr/>
        </p:nvSpPr>
        <p:spPr>
          <a:xfrm rot="5400000">
            <a:off x="2376982" y="10002899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E57873F-43E0-41BC-8752-60AA4ECC5D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3" y="9141206"/>
            <a:ext cx="994581" cy="994581"/>
          </a:xfrm>
          <a:prstGeom prst="rect">
            <a:avLst/>
          </a:prstGeom>
        </p:spPr>
      </p:pic>
      <p:sp>
        <p:nvSpPr>
          <p:cNvPr id="24" name="円: 塗りつぶしなし 23">
            <a:extLst>
              <a:ext uri="{FF2B5EF4-FFF2-40B4-BE49-F238E27FC236}">
                <a16:creationId xmlns:a16="http://schemas.microsoft.com/office/drawing/2014/main" id="{206E306B-713C-4D53-8542-AD560DEA119E}"/>
              </a:ext>
            </a:extLst>
          </p:cNvPr>
          <p:cNvSpPr/>
          <p:nvPr/>
        </p:nvSpPr>
        <p:spPr>
          <a:xfrm>
            <a:off x="4932663" y="7514936"/>
            <a:ext cx="914400" cy="9144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: 塗りつぶしなし 32">
            <a:extLst>
              <a:ext uri="{FF2B5EF4-FFF2-40B4-BE49-F238E27FC236}">
                <a16:creationId xmlns:a16="http://schemas.microsoft.com/office/drawing/2014/main" id="{B272BFE6-E327-4175-B11C-584AF9C7BAAE}"/>
              </a:ext>
            </a:extLst>
          </p:cNvPr>
          <p:cNvSpPr/>
          <p:nvPr/>
        </p:nvSpPr>
        <p:spPr>
          <a:xfrm>
            <a:off x="4934777" y="9187209"/>
            <a:ext cx="914400" cy="9144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FBF46E6-820C-41AE-ADCB-F43BE8C92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73" y="8832847"/>
            <a:ext cx="974884" cy="97488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27A63CFB-F9AE-407D-BE9B-788B8CF0451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92" y="7043562"/>
            <a:ext cx="661951" cy="66195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BB928ED-A078-4B6F-A3CB-0B36AC95EB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49" y="7330786"/>
            <a:ext cx="994581" cy="9945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E4ADD9-609F-4836-9F8C-81FA331D57CB}"/>
              </a:ext>
            </a:extLst>
          </p:cNvPr>
          <p:cNvSpPr txBox="1"/>
          <p:nvPr/>
        </p:nvSpPr>
        <p:spPr>
          <a:xfrm>
            <a:off x="58798" y="12419380"/>
            <a:ext cx="43973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研究の目的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4629AF-7A16-4E18-8AA4-60D711E8817A}"/>
              </a:ext>
            </a:extLst>
          </p:cNvPr>
          <p:cNvSpPr txBox="1"/>
          <p:nvPr/>
        </p:nvSpPr>
        <p:spPr>
          <a:xfrm>
            <a:off x="462935" y="13638691"/>
            <a:ext cx="939872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文書校正にかかる労力を軽減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論文や課題文等に利用してもらう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読みやすい文書が作成できる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73B04EFC-9E9F-4299-801B-70060582632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24" y="9879541"/>
            <a:ext cx="708693" cy="374338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9B4AA4-15D0-497A-BC03-F5047A759588}"/>
              </a:ext>
            </a:extLst>
          </p:cNvPr>
          <p:cNvSpPr txBox="1"/>
          <p:nvPr/>
        </p:nvSpPr>
        <p:spPr>
          <a:xfrm>
            <a:off x="10632945" y="26289151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今後の計画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93F7E7F-FAFA-423C-BCE3-540D613EAC92}"/>
              </a:ext>
            </a:extLst>
          </p:cNvPr>
          <p:cNvSpPr txBox="1"/>
          <p:nvPr/>
        </p:nvSpPr>
        <p:spPr>
          <a:xfrm>
            <a:off x="10632945" y="1241938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4674D10-6077-4AA8-927C-50A49CAA3C80}"/>
              </a:ext>
            </a:extLst>
          </p:cNvPr>
          <p:cNvSpPr txBox="1"/>
          <p:nvPr/>
        </p:nvSpPr>
        <p:spPr>
          <a:xfrm>
            <a:off x="10632945" y="13578545"/>
            <a:ext cx="98026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で文書管理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altLang="ja-JP" sz="4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Werkcer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CI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で文書自動添削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エラーがなくなるまで文書を修正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修正推移を記録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添削システムの機能追加・手直し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293CF67E-9EAA-4E13-9F8C-4CD5F0BAB3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755" y="20999278"/>
            <a:ext cx="7242641" cy="4324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EFBE3C-136A-4BFE-B2F7-6E69AA03697E}"/>
              </a:ext>
            </a:extLst>
          </p:cNvPr>
          <p:cNvSpPr txBox="1"/>
          <p:nvPr/>
        </p:nvSpPr>
        <p:spPr>
          <a:xfrm>
            <a:off x="10632945" y="17281379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文書を添削し，規約に従っていなければ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以下のエラーを出力する．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4FE14C16-3B51-4B17-B208-50CFB4855B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45" y="18712929"/>
            <a:ext cx="9011535" cy="3212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D06A362-F0F1-437D-ADCD-2002D130193F}"/>
              </a:ext>
            </a:extLst>
          </p:cNvPr>
          <p:cNvSpPr txBox="1"/>
          <p:nvPr/>
        </p:nvSpPr>
        <p:spPr>
          <a:xfrm>
            <a:off x="508113" y="1705642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研究の進捗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F7B38A-9AA5-4AF5-804B-FD2838187DAD}"/>
              </a:ext>
            </a:extLst>
          </p:cNvPr>
          <p:cNvSpPr txBox="1"/>
          <p:nvPr/>
        </p:nvSpPr>
        <p:spPr>
          <a:xfrm>
            <a:off x="508113" y="18221952"/>
            <a:ext cx="87829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年生の課題文を</a:t>
            </a:r>
            <a:r>
              <a:rPr kumimoji="1" lang="en-US" altLang="ja-JP" sz="4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RedPen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を用いて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添削した．</a:t>
            </a:r>
          </a:p>
        </p:txBody>
      </p:sp>
      <p:graphicFrame>
        <p:nvGraphicFramePr>
          <p:cNvPr id="54" name="グラフ 53">
            <a:extLst>
              <a:ext uri="{FF2B5EF4-FFF2-40B4-BE49-F238E27FC236}">
                <a16:creationId xmlns:a16="http://schemas.microsoft.com/office/drawing/2014/main" id="{40638165-27C6-45F1-96B3-6A460E8E2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199168"/>
              </p:ext>
            </p:extLst>
          </p:nvPr>
        </p:nvGraphicFramePr>
        <p:xfrm>
          <a:off x="462935" y="19836035"/>
          <a:ext cx="8648521" cy="504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B78636-A980-4AD0-B2DA-01971F164B47}"/>
              </a:ext>
            </a:extLst>
          </p:cNvPr>
          <p:cNvSpPr txBox="1"/>
          <p:nvPr/>
        </p:nvSpPr>
        <p:spPr>
          <a:xfrm>
            <a:off x="508113" y="25363560"/>
            <a:ext cx="988764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エラー数が減った文書は以下のように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修正された．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文頭からマルまでの字数を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120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字以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内に収めた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数値と専門用語の表記を統一．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カンマや同一単語の複数回利用を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抑えた．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BF61E4-52EA-4C97-BAD9-A6929EA2D5B1}"/>
              </a:ext>
            </a:extLst>
          </p:cNvPr>
          <p:cNvSpPr txBox="1"/>
          <p:nvPr/>
        </p:nvSpPr>
        <p:spPr>
          <a:xfrm>
            <a:off x="11586873" y="27274036"/>
            <a:ext cx="97770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添削機能がまだ不十分なため，添削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に必要な要素を考察し，機能の追加を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行う．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FF3803C-B8FB-4C8D-9B22-C1B367E7A10D}"/>
              </a:ext>
            </a:extLst>
          </p:cNvPr>
          <p:cNvSpPr/>
          <p:nvPr/>
        </p:nvSpPr>
        <p:spPr>
          <a:xfrm>
            <a:off x="152212" y="3611875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4059797-7B32-4AD5-8C53-988307F1B5BE}"/>
              </a:ext>
            </a:extLst>
          </p:cNvPr>
          <p:cNvSpPr/>
          <p:nvPr/>
        </p:nvSpPr>
        <p:spPr>
          <a:xfrm>
            <a:off x="10269804" y="3562740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4BA0C0D-BB43-4D97-A5BD-9C2D205F51DC}"/>
              </a:ext>
            </a:extLst>
          </p:cNvPr>
          <p:cNvSpPr/>
          <p:nvPr/>
        </p:nvSpPr>
        <p:spPr>
          <a:xfrm>
            <a:off x="152212" y="12344620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6181699-0A30-4479-B4A4-EE4C76391AAE}"/>
              </a:ext>
            </a:extLst>
          </p:cNvPr>
          <p:cNvSpPr/>
          <p:nvPr/>
        </p:nvSpPr>
        <p:spPr>
          <a:xfrm>
            <a:off x="10269804" y="12340412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32A5136-39F7-4834-A2F0-41DE77F6F86B}"/>
              </a:ext>
            </a:extLst>
          </p:cNvPr>
          <p:cNvSpPr/>
          <p:nvPr/>
        </p:nvSpPr>
        <p:spPr>
          <a:xfrm>
            <a:off x="152212" y="1688205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67C39E9-6A84-405A-A9F6-E76DAA3553CD}"/>
              </a:ext>
            </a:extLst>
          </p:cNvPr>
          <p:cNvSpPr/>
          <p:nvPr/>
        </p:nvSpPr>
        <p:spPr>
          <a:xfrm>
            <a:off x="10395756" y="26212411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97F7996-8397-4D22-8DF4-43BEB3709595}"/>
              </a:ext>
            </a:extLst>
          </p:cNvPr>
          <p:cNvCxnSpPr>
            <a:cxnSpLocks/>
          </p:cNvCxnSpPr>
          <p:nvPr/>
        </p:nvCxnSpPr>
        <p:spPr>
          <a:xfrm>
            <a:off x="10557258" y="27099547"/>
            <a:ext cx="100732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3130</TotalTime>
  <Words>159</Words>
  <Application>Microsoft Office PowerPoint</Application>
  <PresentationFormat>ユーザー設定</PresentationFormat>
  <Paragraphs>36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小山　隆太郎</cp:lastModifiedBy>
  <cp:revision>189</cp:revision>
  <cp:lastPrinted>2016-10-10T22:53:29Z</cp:lastPrinted>
  <dcterms:created xsi:type="dcterms:W3CDTF">2012-09-17T17:26:59Z</dcterms:created>
  <dcterms:modified xsi:type="dcterms:W3CDTF">2017-10-04T17:08:47Z</dcterms:modified>
</cp:coreProperties>
</file>