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8" d="100"/>
          <a:sy n="88" d="100"/>
        </p:scale>
        <p:origin x="3624"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14350" y="2840568"/>
            <a:ext cx="5829300" cy="1960033"/>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38954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0136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729037" y="488951"/>
            <a:ext cx="1157288" cy="10401300"/>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7175" y="488951"/>
            <a:ext cx="3357563" cy="10401300"/>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24368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44426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41735" y="5875867"/>
            <a:ext cx="5829300" cy="1816100"/>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4086973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12489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6184"/>
            <a:ext cx="6172200" cy="1524000"/>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46369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3853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217066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2900" y="364067"/>
            <a:ext cx="2256235" cy="154940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77295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344216" y="6400800"/>
            <a:ext cx="4114800" cy="755651"/>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57BA37-E345-4782-84BA-8FCF7DC02401}" type="datetimeFigureOut">
              <a:rPr kumimoji="1" lang="ja-JP" altLang="en-US" smtClean="0"/>
              <a:t>2015/12/17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305395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157BA37-E345-4782-84BA-8FCF7DC02401}" type="datetimeFigureOut">
              <a:rPr kumimoji="1" lang="ja-JP" altLang="en-US" smtClean="0"/>
              <a:t>2015/12/17</a:t>
            </a:fld>
            <a:endParaRPr kumimoji="1" lang="ja-JP" altLang="en-US"/>
          </a:p>
        </p:txBody>
      </p:sp>
      <p:sp>
        <p:nvSpPr>
          <p:cNvPr id="5" name="フッター プレースホルダー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8DC7B5C4-DAA9-43DC-8159-C5981EBA19B4}" type="slidenum">
              <a:rPr kumimoji="1" lang="ja-JP" altLang="en-US" smtClean="0"/>
              <a:t>‹#›</a:t>
            </a:fld>
            <a:endParaRPr kumimoji="1" lang="ja-JP" altLang="en-US"/>
          </a:p>
        </p:txBody>
      </p:sp>
    </p:spTree>
    <p:extLst>
      <p:ext uri="{BB962C8B-B14F-4D97-AF65-F5344CB8AC3E}">
        <p14:creationId xmlns:p14="http://schemas.microsoft.com/office/powerpoint/2010/main" val="107254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375148" y="7829510"/>
            <a:ext cx="2828541" cy="109422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chemeClr val="tx1">
                    <a:lumMod val="95000"/>
                    <a:lumOff val="5000"/>
                  </a:schemeClr>
                </a:solidFill>
              </a:rPr>
              <a:t>今後の計画は専門用語を検索したときに適切な用語に転換できるよう検索システムの開発を予定している</a:t>
            </a:r>
            <a:endParaRPr lang="ja-JP" altLang="en-US" sz="1200" dirty="0">
              <a:solidFill>
                <a:schemeClr val="tx1">
                  <a:lumMod val="95000"/>
                  <a:lumOff val="5000"/>
                </a:schemeClr>
              </a:solidFill>
            </a:endParaRPr>
          </a:p>
        </p:txBody>
      </p:sp>
      <p:sp>
        <p:nvSpPr>
          <p:cNvPr id="61" name="角丸四角形 60"/>
          <p:cNvSpPr/>
          <p:nvPr/>
        </p:nvSpPr>
        <p:spPr>
          <a:xfrm>
            <a:off x="396114" y="6135346"/>
            <a:ext cx="2828541" cy="1243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のサーバーを立ち上げ，各視点から専門用語のページを作り，作ったページから用語間の関連情報を抽出し，抽出した情報から用語の翻訳する</a:t>
            </a:r>
            <a:endParaRPr lang="ja-JP" altLang="en-US" sz="1200" dirty="0">
              <a:solidFill>
                <a:schemeClr val="tx1">
                  <a:lumMod val="95000"/>
                  <a:lumOff val="5000"/>
                </a:schemeClr>
              </a:solidFill>
            </a:endParaRPr>
          </a:p>
        </p:txBody>
      </p:sp>
      <p:sp>
        <p:nvSpPr>
          <p:cNvPr id="59" name="角丸四角形 58"/>
          <p:cNvSpPr/>
          <p:nvPr/>
        </p:nvSpPr>
        <p:spPr>
          <a:xfrm>
            <a:off x="335920" y="4334761"/>
            <a:ext cx="2883599" cy="13893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a:solidFill>
                  <a:schemeClr val="tx1">
                    <a:lumMod val="95000"/>
                    <a:lumOff val="5000"/>
                  </a:schemeClr>
                </a:solidFill>
              </a:rPr>
              <a:t>MediaWiki</a:t>
            </a:r>
            <a:r>
              <a:rPr lang="ja-JP" altLang="en-US" sz="1200" dirty="0">
                <a:solidFill>
                  <a:schemeClr val="tx1">
                    <a:lumMod val="95000"/>
                    <a:lumOff val="5000"/>
                  </a:schemeClr>
                </a:solidFill>
              </a:rPr>
              <a:t>を使い関係者間で</a:t>
            </a:r>
            <a:r>
              <a:rPr lang="ja-JP" altLang="en-US" sz="1200" dirty="0" smtClean="0">
                <a:solidFill>
                  <a:schemeClr val="tx1">
                    <a:lumMod val="95000"/>
                    <a:lumOff val="5000"/>
                  </a:schemeClr>
                </a:solidFill>
              </a:rPr>
              <a:t>の視点や</a:t>
            </a:r>
            <a:r>
              <a:rPr lang="ja-JP" altLang="en-US" sz="1200" dirty="0">
                <a:solidFill>
                  <a:schemeClr val="tx1">
                    <a:lumMod val="95000"/>
                    <a:lumOff val="5000"/>
                  </a:schemeClr>
                </a:solidFill>
              </a:rPr>
              <a:t>用語が異なる語彙を目的に応じた最適な語彙への変換ができるようなシステムの作る</a:t>
            </a:r>
          </a:p>
        </p:txBody>
      </p:sp>
      <p:sp>
        <p:nvSpPr>
          <p:cNvPr id="3" name="正方形/長方形 2"/>
          <p:cNvSpPr/>
          <p:nvPr/>
        </p:nvSpPr>
        <p:spPr>
          <a:xfrm>
            <a:off x="332392" y="959505"/>
            <a:ext cx="6386220" cy="2979335"/>
          </a:xfrm>
          <a:prstGeom prst="rect">
            <a:avLst/>
          </a:prstGeom>
          <a:solidFill>
            <a:schemeClr val="bg1"/>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kumimoji="1" lang="en-US" altLang="ja-JP" sz="1400" dirty="0" smtClean="0">
              <a:solidFill>
                <a:schemeClr val="tx1">
                  <a:lumMod val="95000"/>
                  <a:lumOff val="5000"/>
                </a:schemeClr>
              </a:solidFill>
            </a:endParaRPr>
          </a:p>
        </p:txBody>
      </p:sp>
      <p:sp>
        <p:nvSpPr>
          <p:cNvPr id="4" name="テキスト ボックス 3"/>
          <p:cNvSpPr txBox="1"/>
          <p:nvPr/>
        </p:nvSpPr>
        <p:spPr>
          <a:xfrm>
            <a:off x="886228" y="179512"/>
            <a:ext cx="5472608" cy="369332"/>
          </a:xfrm>
          <a:prstGeom prst="rect">
            <a:avLst/>
          </a:prstGeom>
          <a:noFill/>
        </p:spPr>
        <p:txBody>
          <a:bodyPr wrap="square" rtlCol="0">
            <a:spAutoFit/>
          </a:bodyPr>
          <a:lstStyle/>
          <a:p>
            <a:pPr algn="ctr"/>
            <a:r>
              <a:rPr lang="en-US" altLang="ja-JP" dirty="0"/>
              <a:t>Wiki</a:t>
            </a:r>
            <a:r>
              <a:rPr lang="ja-JP" altLang="en-US" dirty="0"/>
              <a:t>を活用する概念関係構築支援システム</a:t>
            </a:r>
            <a:endParaRPr kumimoji="1" lang="ja-JP" altLang="en-US" dirty="0"/>
          </a:p>
        </p:txBody>
      </p:sp>
      <p:sp>
        <p:nvSpPr>
          <p:cNvPr id="5" name="テキスト ボックス 4"/>
          <p:cNvSpPr txBox="1"/>
          <p:nvPr/>
        </p:nvSpPr>
        <p:spPr>
          <a:xfrm>
            <a:off x="1433044" y="590173"/>
            <a:ext cx="4378976" cy="369332"/>
          </a:xfrm>
          <a:prstGeom prst="rect">
            <a:avLst/>
          </a:prstGeom>
          <a:noFill/>
        </p:spPr>
        <p:txBody>
          <a:bodyPr wrap="square" rtlCol="0">
            <a:spAutoFit/>
          </a:bodyPr>
          <a:lstStyle/>
          <a:p>
            <a:r>
              <a:rPr kumimoji="1" lang="en-US" altLang="ja-JP" dirty="0" smtClean="0"/>
              <a:t>PM</a:t>
            </a:r>
            <a:r>
              <a:rPr kumimoji="1" lang="ja-JP" altLang="en-US" dirty="0" smtClean="0"/>
              <a:t>コース　矢吹研究室　</a:t>
            </a:r>
            <a:r>
              <a:rPr kumimoji="1" lang="en-US" altLang="ja-JP" dirty="0" smtClean="0"/>
              <a:t>1342069</a:t>
            </a:r>
            <a:r>
              <a:rPr kumimoji="1" lang="ja-JP" altLang="en-US" dirty="0" smtClean="0"/>
              <a:t>　下村 渉</a:t>
            </a:r>
            <a:endParaRPr kumimoji="1" lang="ja-JP" altLang="en-US" dirty="0"/>
          </a:p>
        </p:txBody>
      </p:sp>
      <p:sp>
        <p:nvSpPr>
          <p:cNvPr id="2" name="円/楕円 1"/>
          <p:cNvSpPr/>
          <p:nvPr/>
        </p:nvSpPr>
        <p:spPr>
          <a:xfrm>
            <a:off x="44624" y="755576"/>
            <a:ext cx="936104"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背景</a:t>
            </a:r>
            <a:endParaRPr kumimoji="1" lang="ja-JP" altLang="en-US" dirty="0"/>
          </a:p>
        </p:txBody>
      </p:sp>
      <p:sp>
        <p:nvSpPr>
          <p:cNvPr id="28" name="角丸四角形 27"/>
          <p:cNvSpPr/>
          <p:nvPr/>
        </p:nvSpPr>
        <p:spPr>
          <a:xfrm>
            <a:off x="476672" y="1259632"/>
            <a:ext cx="1944216" cy="142719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プロジェクトを進行する上で最も重要なの</a:t>
            </a:r>
            <a:r>
              <a:rPr lang="ja-JP" altLang="en-US" sz="1200" dirty="0" smtClean="0">
                <a:solidFill>
                  <a:schemeClr val="tx1">
                    <a:lumMod val="95000"/>
                    <a:lumOff val="5000"/>
                  </a:schemeClr>
                </a:solidFill>
              </a:rPr>
              <a:t>は</a:t>
            </a:r>
            <a:endParaRPr lang="en-US" altLang="ja-JP" sz="1200" dirty="0">
              <a:solidFill>
                <a:schemeClr val="tx1">
                  <a:lumMod val="95000"/>
                  <a:lumOff val="5000"/>
                </a:schemeClr>
              </a:solidFill>
            </a:endParaRPr>
          </a:p>
          <a:p>
            <a:r>
              <a:rPr lang="ja-JP" altLang="en-US" sz="1200" dirty="0" smtClean="0">
                <a:solidFill>
                  <a:schemeClr val="tx1">
                    <a:lumMod val="95000"/>
                    <a:lumOff val="5000"/>
                  </a:schemeClr>
                </a:solidFill>
              </a:rPr>
              <a:t>関係者間</a:t>
            </a:r>
            <a:r>
              <a:rPr lang="ja-JP" altLang="en-US" sz="1200" dirty="0">
                <a:solidFill>
                  <a:schemeClr val="tx1">
                    <a:lumMod val="95000"/>
                    <a:lumOff val="5000"/>
                  </a:schemeClr>
                </a:solidFill>
              </a:rPr>
              <a:t>と</a:t>
            </a:r>
            <a:r>
              <a:rPr lang="ja-JP" altLang="en-US" sz="1200" dirty="0" smtClean="0">
                <a:solidFill>
                  <a:schemeClr val="tx1">
                    <a:lumMod val="95000"/>
                    <a:lumOff val="5000"/>
                  </a:schemeClr>
                </a:solidFill>
              </a:rPr>
              <a:t>の</a:t>
            </a:r>
            <a:endParaRPr lang="en-US" altLang="ja-JP" sz="1200" dirty="0" smtClean="0">
              <a:solidFill>
                <a:schemeClr val="tx1">
                  <a:lumMod val="95000"/>
                  <a:lumOff val="5000"/>
                </a:schemeClr>
              </a:solidFill>
            </a:endParaRPr>
          </a:p>
          <a:p>
            <a:r>
              <a:rPr lang="ja-JP" altLang="en-US" sz="1200" dirty="0" smtClean="0">
                <a:solidFill>
                  <a:schemeClr val="tx1">
                    <a:lumMod val="95000"/>
                    <a:lumOff val="5000"/>
                  </a:schemeClr>
                </a:solidFill>
              </a:rPr>
              <a:t>コミュニケーション</a:t>
            </a:r>
            <a:r>
              <a:rPr lang="ja-JP" altLang="en-US" sz="1200" dirty="0">
                <a:solidFill>
                  <a:schemeClr val="tx1">
                    <a:lumMod val="95000"/>
                    <a:lumOff val="5000"/>
                  </a:schemeClr>
                </a:solidFill>
              </a:rPr>
              <a:t>である</a:t>
            </a:r>
            <a:endParaRPr lang="ja-JP" altLang="en-US" sz="1200" dirty="0">
              <a:solidFill>
                <a:schemeClr val="tx1">
                  <a:lumMod val="95000"/>
                  <a:lumOff val="5000"/>
                </a:schemeClr>
              </a:solidFill>
            </a:endParaRPr>
          </a:p>
        </p:txBody>
      </p:sp>
      <p:sp>
        <p:nvSpPr>
          <p:cNvPr id="49" name="角丸四角形 48"/>
          <p:cNvSpPr/>
          <p:nvPr/>
        </p:nvSpPr>
        <p:spPr>
          <a:xfrm>
            <a:off x="4496318" y="1259632"/>
            <a:ext cx="1944216" cy="14271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tx1">
                    <a:lumMod val="95000"/>
                    <a:lumOff val="5000"/>
                  </a:schemeClr>
                </a:solidFill>
              </a:rPr>
              <a:t>開発者</a:t>
            </a:r>
            <a:r>
              <a:rPr lang="ja-JP" altLang="en-US" sz="1200" dirty="0" smtClean="0">
                <a:solidFill>
                  <a:schemeClr val="tx1">
                    <a:lumMod val="95000"/>
                    <a:lumOff val="5000"/>
                  </a:schemeClr>
                </a:solidFill>
              </a:rPr>
              <a:t>の</a:t>
            </a:r>
            <a:r>
              <a:rPr lang="ja-JP" altLang="en-US" sz="1200" dirty="0">
                <a:solidFill>
                  <a:schemeClr val="tx1">
                    <a:lumMod val="95000"/>
                    <a:lumOff val="5000"/>
                  </a:schemeClr>
                </a:solidFill>
              </a:rPr>
              <a:t>専門的</a:t>
            </a:r>
            <a:r>
              <a:rPr lang="ja-JP" altLang="en-US" sz="1200" dirty="0" smtClean="0">
                <a:solidFill>
                  <a:schemeClr val="tx1">
                    <a:lumMod val="95000"/>
                    <a:lumOff val="5000"/>
                  </a:schemeClr>
                </a:solidFill>
              </a:rPr>
              <a:t>な</a:t>
            </a:r>
            <a:r>
              <a:rPr lang="ja-JP" altLang="en-US" sz="1200" dirty="0">
                <a:solidFill>
                  <a:schemeClr val="tx1">
                    <a:lumMod val="95000"/>
                    <a:lumOff val="5000"/>
                  </a:schemeClr>
                </a:solidFill>
              </a:rPr>
              <a:t>用語</a:t>
            </a:r>
            <a:r>
              <a:rPr lang="ja-JP" altLang="en-US" sz="1200" dirty="0" smtClean="0">
                <a:solidFill>
                  <a:schemeClr val="tx1">
                    <a:lumMod val="95000"/>
                    <a:lumOff val="5000"/>
                  </a:schemeClr>
                </a:solidFill>
              </a:rPr>
              <a:t>を使った説明では発注者は十分な理解を得られないかもしれない</a:t>
            </a:r>
            <a:endParaRPr lang="ja-JP" altLang="en-US" sz="1200" dirty="0">
              <a:solidFill>
                <a:schemeClr val="tx1">
                  <a:lumMod val="95000"/>
                  <a:lumOff val="5000"/>
                </a:schemeClr>
              </a:solidFill>
            </a:endParaRPr>
          </a:p>
        </p:txBody>
      </p:sp>
      <p:sp>
        <p:nvSpPr>
          <p:cNvPr id="25" name="右矢印 24"/>
          <p:cNvSpPr/>
          <p:nvPr/>
        </p:nvSpPr>
        <p:spPr>
          <a:xfrm>
            <a:off x="2348880" y="1793178"/>
            <a:ext cx="2232248" cy="376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0" name="テキスト ボックス 29"/>
          <p:cNvSpPr txBox="1"/>
          <p:nvPr/>
        </p:nvSpPr>
        <p:spPr>
          <a:xfrm>
            <a:off x="2521947" y="1401163"/>
            <a:ext cx="1872208" cy="461665"/>
          </a:xfrm>
          <a:prstGeom prst="rect">
            <a:avLst/>
          </a:prstGeom>
          <a:noFill/>
        </p:spPr>
        <p:txBody>
          <a:bodyPr wrap="square" rtlCol="0">
            <a:spAutoFit/>
          </a:bodyPr>
          <a:lstStyle/>
          <a:p>
            <a:r>
              <a:rPr kumimoji="1" lang="ja-JP" altLang="en-US" sz="1200" dirty="0" smtClean="0"/>
              <a:t>不適切なコミュニケーションの例として</a:t>
            </a:r>
            <a:r>
              <a:rPr kumimoji="1" lang="en-US" altLang="ja-JP" sz="1200" dirty="0" smtClean="0"/>
              <a:t>…</a:t>
            </a:r>
            <a:endParaRPr kumimoji="1" lang="ja-JP" altLang="en-US" sz="1200" dirty="0"/>
          </a:p>
        </p:txBody>
      </p:sp>
      <p:sp>
        <p:nvSpPr>
          <p:cNvPr id="32" name="下矢印 31"/>
          <p:cNvSpPr/>
          <p:nvPr/>
        </p:nvSpPr>
        <p:spPr>
          <a:xfrm>
            <a:off x="3155493" y="2686829"/>
            <a:ext cx="605115"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098057" y="2765369"/>
            <a:ext cx="1044116" cy="369332"/>
          </a:xfrm>
          <a:prstGeom prst="rect">
            <a:avLst/>
          </a:prstGeom>
          <a:noFill/>
        </p:spPr>
        <p:txBody>
          <a:bodyPr wrap="square" rtlCol="0">
            <a:spAutoFit/>
          </a:bodyPr>
          <a:lstStyle/>
          <a:p>
            <a:r>
              <a:rPr kumimoji="1" lang="ja-JP" altLang="en-US" dirty="0" smtClean="0"/>
              <a:t>そこで！</a:t>
            </a:r>
            <a:endParaRPr kumimoji="1" lang="ja-JP" altLang="en-US" dirty="0"/>
          </a:p>
        </p:txBody>
      </p:sp>
      <p:sp>
        <p:nvSpPr>
          <p:cNvPr id="35" name="テキスト ボックス 34"/>
          <p:cNvSpPr txBox="1"/>
          <p:nvPr/>
        </p:nvSpPr>
        <p:spPr>
          <a:xfrm>
            <a:off x="524811" y="3203848"/>
            <a:ext cx="5963862" cy="646331"/>
          </a:xfrm>
          <a:prstGeom prst="rect">
            <a:avLst/>
          </a:prstGeom>
          <a:noFill/>
          <a:ln>
            <a:solidFill>
              <a:schemeClr val="tx2"/>
            </a:solidFill>
          </a:ln>
        </p:spPr>
        <p:txBody>
          <a:bodyPr wrap="square" rtlCol="0">
            <a:spAutoFit/>
          </a:bodyPr>
          <a:lstStyle/>
          <a:p>
            <a:r>
              <a:rPr kumimoji="1" lang="ja-JP" altLang="en-US" dirty="0" smtClean="0"/>
              <a:t>関係者間での視点や用語が異なる語彙を目的に応じた最適な語彙への変換ができるようなシステムの作る</a:t>
            </a:r>
            <a:endParaRPr kumimoji="1" lang="ja-JP" altLang="en-US" dirty="0"/>
          </a:p>
        </p:txBody>
      </p:sp>
      <p:sp>
        <p:nvSpPr>
          <p:cNvPr id="53" name="円/楕円 52"/>
          <p:cNvSpPr/>
          <p:nvPr/>
        </p:nvSpPr>
        <p:spPr>
          <a:xfrm>
            <a:off x="66520" y="4067056"/>
            <a:ext cx="1135813"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目的</a:t>
            </a:r>
            <a:endParaRPr kumimoji="1" lang="ja-JP" altLang="en-US" dirty="0"/>
          </a:p>
        </p:txBody>
      </p:sp>
      <p:sp>
        <p:nvSpPr>
          <p:cNvPr id="55" name="円/楕円 54"/>
          <p:cNvSpPr/>
          <p:nvPr/>
        </p:nvSpPr>
        <p:spPr>
          <a:xfrm>
            <a:off x="166911" y="5745345"/>
            <a:ext cx="1639416"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smtClean="0"/>
              <a:t>研究</a:t>
            </a:r>
            <a:r>
              <a:rPr lang="ja-JP" altLang="en-US" dirty="0"/>
              <a:t>方法</a:t>
            </a:r>
            <a:endParaRPr kumimoji="1" lang="ja-JP" altLang="en-US" dirty="0"/>
          </a:p>
        </p:txBody>
      </p:sp>
      <p:sp>
        <p:nvSpPr>
          <p:cNvPr id="57" name="円/楕円 56"/>
          <p:cNvSpPr/>
          <p:nvPr/>
        </p:nvSpPr>
        <p:spPr>
          <a:xfrm>
            <a:off x="275623" y="7530901"/>
            <a:ext cx="1955068" cy="50772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今後</a:t>
            </a:r>
            <a:r>
              <a:rPr lang="ja-JP" altLang="en-US" dirty="0" smtClean="0"/>
              <a:t>の</a:t>
            </a:r>
            <a:r>
              <a:rPr lang="ja-JP" altLang="en-US" dirty="0"/>
              <a:t>計画</a:t>
            </a:r>
            <a:endParaRPr kumimoji="1" lang="ja-JP" altLang="en-US" dirty="0"/>
          </a:p>
        </p:txBody>
      </p:sp>
      <p:sp>
        <p:nvSpPr>
          <p:cNvPr id="68" name="正方形/長方形 67"/>
          <p:cNvSpPr/>
          <p:nvPr/>
        </p:nvSpPr>
        <p:spPr>
          <a:xfrm>
            <a:off x="3493300" y="4310933"/>
            <a:ext cx="3240360" cy="46933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p:cNvSpPr/>
          <p:nvPr/>
        </p:nvSpPr>
        <p:spPr>
          <a:xfrm>
            <a:off x="3598682" y="4499741"/>
            <a:ext cx="2867482" cy="7254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をインストールしいくつかページをし，</a:t>
            </a:r>
            <a:r>
              <a:rPr lang="en-US" altLang="ja-JP" sz="1200" dirty="0" err="1" smtClean="0">
                <a:solidFill>
                  <a:schemeClr val="tx1">
                    <a:lumMod val="95000"/>
                    <a:lumOff val="5000"/>
                  </a:schemeClr>
                </a:solidFill>
              </a:rPr>
              <a:t>MediaWiki</a:t>
            </a:r>
            <a:r>
              <a:rPr lang="ja-JP" altLang="en-US" sz="1200" dirty="0" smtClean="0">
                <a:solidFill>
                  <a:schemeClr val="tx1">
                    <a:lumMod val="95000"/>
                    <a:lumOff val="5000"/>
                  </a:schemeClr>
                </a:solidFill>
              </a:rPr>
              <a:t>のデータを</a:t>
            </a:r>
            <a:r>
              <a:rPr lang="en-US" altLang="ja-JP" sz="1200" dirty="0" smtClean="0">
                <a:solidFill>
                  <a:schemeClr val="tx1">
                    <a:lumMod val="95000"/>
                    <a:lumOff val="5000"/>
                  </a:schemeClr>
                </a:solidFill>
              </a:rPr>
              <a:t>XML</a:t>
            </a:r>
            <a:r>
              <a:rPr lang="ja-JP" altLang="en-US" sz="1200" dirty="0" smtClean="0">
                <a:solidFill>
                  <a:schemeClr val="tx1">
                    <a:lumMod val="95000"/>
                    <a:lumOff val="5000"/>
                  </a:schemeClr>
                </a:solidFill>
              </a:rPr>
              <a:t>にダンプし上位下位関係抽出ツールで解析し抽出した</a:t>
            </a:r>
            <a:endParaRPr lang="ja-JP" altLang="en-US" sz="1200" dirty="0">
              <a:solidFill>
                <a:schemeClr val="tx1">
                  <a:lumMod val="95000"/>
                  <a:lumOff val="5000"/>
                </a:schemeClr>
              </a:solidFill>
            </a:endParaRPr>
          </a:p>
        </p:txBody>
      </p:sp>
      <p:sp>
        <p:nvSpPr>
          <p:cNvPr id="70" name="円/楕円 69"/>
          <p:cNvSpPr/>
          <p:nvPr/>
        </p:nvSpPr>
        <p:spPr>
          <a:xfrm>
            <a:off x="3413646" y="3964578"/>
            <a:ext cx="1150713" cy="5112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dirty="0"/>
              <a:t>進捗状況</a:t>
            </a:r>
            <a:endParaRPr kumimoji="1" lang="ja-JP" altLang="en-US" dirty="0"/>
          </a:p>
        </p:txBody>
      </p:sp>
      <p:sp>
        <p:nvSpPr>
          <p:cNvPr id="74" name="テキスト ボックス 73"/>
          <p:cNvSpPr txBox="1"/>
          <p:nvPr/>
        </p:nvSpPr>
        <p:spPr>
          <a:xfrm>
            <a:off x="3551769" y="8358807"/>
            <a:ext cx="2877667" cy="461665"/>
          </a:xfrm>
          <a:prstGeom prst="rect">
            <a:avLst/>
          </a:prstGeom>
          <a:noFill/>
        </p:spPr>
        <p:txBody>
          <a:bodyPr wrap="square" rtlCol="0">
            <a:spAutoFit/>
          </a:bodyPr>
          <a:lstStyle/>
          <a:p>
            <a:pPr algn="ctr"/>
            <a:r>
              <a:rPr kumimoji="1" lang="ja-JP" altLang="en-US" sz="1200" dirty="0" smtClean="0"/>
              <a:t>↑「グランブルーファンタジー」のページ　　　　　の「登場キャラクター」の解析結果</a:t>
            </a:r>
            <a:endParaRPr kumimoji="1" lang="ja-JP" altLang="en-US" sz="1200" dirty="0"/>
          </a:p>
        </p:txBody>
      </p:sp>
      <p:pic>
        <p:nvPicPr>
          <p:cNvPr id="75" name="図 7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609" y="7164288"/>
            <a:ext cx="2593790" cy="1080120"/>
          </a:xfrm>
          <a:prstGeom prst="rect">
            <a:avLst/>
          </a:prstGeom>
        </p:spPr>
      </p:pic>
      <p:sp>
        <p:nvSpPr>
          <p:cNvPr id="76" name="テキスト ボックス 75"/>
          <p:cNvSpPr txBox="1"/>
          <p:nvPr/>
        </p:nvSpPr>
        <p:spPr>
          <a:xfrm>
            <a:off x="3572336" y="6558607"/>
            <a:ext cx="2877667" cy="461665"/>
          </a:xfrm>
          <a:prstGeom prst="rect">
            <a:avLst/>
          </a:prstGeom>
          <a:noFill/>
        </p:spPr>
        <p:txBody>
          <a:bodyPr wrap="square" rtlCol="0">
            <a:spAutoFit/>
          </a:bodyPr>
          <a:lstStyle/>
          <a:p>
            <a:pPr algn="ctr"/>
            <a:r>
              <a:rPr kumimoji="1" lang="ja-JP" altLang="en-US" sz="1200" dirty="0" smtClean="0"/>
              <a:t>↑「グランブルーファンタジー」のページ　　　　　の「メインキャラクター」の解析結果</a:t>
            </a:r>
            <a:endParaRPr kumimoji="1" lang="ja-JP" altLang="en-US" sz="1200" dirty="0"/>
          </a:p>
        </p:txBody>
      </p:sp>
      <p:pic>
        <p:nvPicPr>
          <p:cNvPr id="1028" name="図 10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056" y="5287957"/>
            <a:ext cx="2584228" cy="1135659"/>
          </a:xfrm>
          <a:prstGeom prst="rect">
            <a:avLst/>
          </a:prstGeom>
        </p:spPr>
      </p:pic>
    </p:spTree>
    <p:extLst>
      <p:ext uri="{BB962C8B-B14F-4D97-AF65-F5344CB8AC3E}">
        <p14:creationId xmlns:p14="http://schemas.microsoft.com/office/powerpoint/2010/main" val="2081002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218</Words>
  <Application>Microsoft Office PowerPoint</Application>
  <PresentationFormat>画面に合わせる (4:3)</PresentationFormat>
  <Paragraphs>20</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Satoshi</dc:creator>
  <cp:lastModifiedBy>shimomura</cp:lastModifiedBy>
  <cp:revision>37</cp:revision>
  <dcterms:created xsi:type="dcterms:W3CDTF">2015-10-05T13:54:22Z</dcterms:created>
  <dcterms:modified xsi:type="dcterms:W3CDTF">2015-12-16T19:58:26Z</dcterms:modified>
</cp:coreProperties>
</file>