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6858000" cy="9144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p:normalViewPr>
  <p:slideViewPr>
    <p:cSldViewPr>
      <p:cViewPr varScale="1">
        <p:scale>
          <a:sx n="88" d="100"/>
          <a:sy n="88" d="100"/>
        </p:scale>
        <p:origin x="3624" y="84"/>
      </p:cViewPr>
      <p:guideLst>
        <p:guide orient="horz" pos="288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image" Target="../media/image1.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514350" y="2840568"/>
            <a:ext cx="5829300" cy="1960033"/>
          </a:xfrm>
        </p:spPr>
        <p:txBody>
          <a:body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028700" y="5181600"/>
            <a:ext cx="4800600" cy="23368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A157BA37-E345-4782-84BA-8FCF7DC02401}" type="datetimeFigureOut">
              <a:rPr kumimoji="1" lang="ja-JP" altLang="en-US" smtClean="0"/>
              <a:t>2015/12/17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DC7B5C4-DAA9-43DC-8159-C5981EBA19B4}" type="slidenum">
              <a:rPr kumimoji="1" lang="ja-JP" altLang="en-US" smtClean="0"/>
              <a:t>‹#›</a:t>
            </a:fld>
            <a:endParaRPr kumimoji="1" lang="ja-JP" altLang="en-US"/>
          </a:p>
        </p:txBody>
      </p:sp>
    </p:spTree>
    <p:extLst>
      <p:ext uri="{BB962C8B-B14F-4D97-AF65-F5344CB8AC3E}">
        <p14:creationId xmlns:p14="http://schemas.microsoft.com/office/powerpoint/2010/main" val="23895473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A157BA37-E345-4782-84BA-8FCF7DC02401}" type="datetimeFigureOut">
              <a:rPr kumimoji="1" lang="ja-JP" altLang="en-US" smtClean="0"/>
              <a:t>2015/12/17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DC7B5C4-DAA9-43DC-8159-C5981EBA19B4}" type="slidenum">
              <a:rPr kumimoji="1" lang="ja-JP" altLang="en-US" smtClean="0"/>
              <a:t>‹#›</a:t>
            </a:fld>
            <a:endParaRPr kumimoji="1" lang="ja-JP" altLang="en-US"/>
          </a:p>
        </p:txBody>
      </p:sp>
    </p:spTree>
    <p:extLst>
      <p:ext uri="{BB962C8B-B14F-4D97-AF65-F5344CB8AC3E}">
        <p14:creationId xmlns:p14="http://schemas.microsoft.com/office/powerpoint/2010/main" val="21013641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3729037" y="488951"/>
            <a:ext cx="1157288" cy="10401300"/>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257175" y="488951"/>
            <a:ext cx="3357563" cy="10401300"/>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A157BA37-E345-4782-84BA-8FCF7DC02401}" type="datetimeFigureOut">
              <a:rPr kumimoji="1" lang="ja-JP" altLang="en-US" smtClean="0"/>
              <a:t>2015/12/17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DC7B5C4-DAA9-43DC-8159-C5981EBA19B4}" type="slidenum">
              <a:rPr kumimoji="1" lang="ja-JP" altLang="en-US" smtClean="0"/>
              <a:t>‹#›</a:t>
            </a:fld>
            <a:endParaRPr kumimoji="1" lang="ja-JP" altLang="en-US"/>
          </a:p>
        </p:txBody>
      </p:sp>
    </p:spTree>
    <p:extLst>
      <p:ext uri="{BB962C8B-B14F-4D97-AF65-F5344CB8AC3E}">
        <p14:creationId xmlns:p14="http://schemas.microsoft.com/office/powerpoint/2010/main" val="22436892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A157BA37-E345-4782-84BA-8FCF7DC02401}" type="datetimeFigureOut">
              <a:rPr kumimoji="1" lang="ja-JP" altLang="en-US" smtClean="0"/>
              <a:t>2015/12/17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DC7B5C4-DAA9-43DC-8159-C5981EBA19B4}" type="slidenum">
              <a:rPr kumimoji="1" lang="ja-JP" altLang="en-US" smtClean="0"/>
              <a:t>‹#›</a:t>
            </a:fld>
            <a:endParaRPr kumimoji="1" lang="ja-JP" altLang="en-US"/>
          </a:p>
        </p:txBody>
      </p:sp>
    </p:spTree>
    <p:extLst>
      <p:ext uri="{BB962C8B-B14F-4D97-AF65-F5344CB8AC3E}">
        <p14:creationId xmlns:p14="http://schemas.microsoft.com/office/powerpoint/2010/main" val="24442679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541735" y="5875867"/>
            <a:ext cx="5829300" cy="1816100"/>
          </a:xfrm>
        </p:spPr>
        <p:txBody>
          <a:bodyPr anchor="t"/>
          <a:lstStyle>
            <a:lvl1pPr algn="l">
              <a:defRPr sz="4000" b="1" cap="all"/>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541735" y="3875618"/>
            <a:ext cx="5829300" cy="2000249"/>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A157BA37-E345-4782-84BA-8FCF7DC02401}" type="datetimeFigureOut">
              <a:rPr kumimoji="1" lang="ja-JP" altLang="en-US" smtClean="0"/>
              <a:t>2015/12/17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DC7B5C4-DAA9-43DC-8159-C5981EBA19B4}" type="slidenum">
              <a:rPr kumimoji="1" lang="ja-JP" altLang="en-US" smtClean="0"/>
              <a:t>‹#›</a:t>
            </a:fld>
            <a:endParaRPr kumimoji="1" lang="ja-JP" altLang="en-US"/>
          </a:p>
        </p:txBody>
      </p:sp>
    </p:spTree>
    <p:extLst>
      <p:ext uri="{BB962C8B-B14F-4D97-AF65-F5344CB8AC3E}">
        <p14:creationId xmlns:p14="http://schemas.microsoft.com/office/powerpoint/2010/main" val="40869734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257175" y="2844800"/>
            <a:ext cx="2257425" cy="804545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2628900" y="2844800"/>
            <a:ext cx="2257425" cy="804545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A157BA37-E345-4782-84BA-8FCF7DC02401}" type="datetimeFigureOut">
              <a:rPr kumimoji="1" lang="ja-JP" altLang="en-US" smtClean="0"/>
              <a:t>2015/12/17</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8DC7B5C4-DAA9-43DC-8159-C5981EBA19B4}" type="slidenum">
              <a:rPr kumimoji="1" lang="ja-JP" altLang="en-US" smtClean="0"/>
              <a:t>‹#›</a:t>
            </a:fld>
            <a:endParaRPr kumimoji="1" lang="ja-JP" altLang="en-US"/>
          </a:p>
        </p:txBody>
      </p:sp>
    </p:spTree>
    <p:extLst>
      <p:ext uri="{BB962C8B-B14F-4D97-AF65-F5344CB8AC3E}">
        <p14:creationId xmlns:p14="http://schemas.microsoft.com/office/powerpoint/2010/main" val="11248988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342900" y="366184"/>
            <a:ext cx="6172200" cy="1524000"/>
          </a:xfrm>
        </p:spPr>
        <p:txBody>
          <a:bodyPr/>
          <a:lstStyle>
            <a:lvl1pPr>
              <a:defRPr/>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342900" y="2046817"/>
            <a:ext cx="3030141" cy="85301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342900" y="2899833"/>
            <a:ext cx="3030141" cy="52683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3483769" y="2046817"/>
            <a:ext cx="3031331" cy="85301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3483769" y="2899833"/>
            <a:ext cx="3031331" cy="52683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A157BA37-E345-4782-84BA-8FCF7DC02401}" type="datetimeFigureOut">
              <a:rPr kumimoji="1" lang="ja-JP" altLang="en-US" smtClean="0"/>
              <a:t>2015/12/17</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8DC7B5C4-DAA9-43DC-8159-C5981EBA19B4}" type="slidenum">
              <a:rPr kumimoji="1" lang="ja-JP" altLang="en-US" smtClean="0"/>
              <a:t>‹#›</a:t>
            </a:fld>
            <a:endParaRPr kumimoji="1" lang="ja-JP" altLang="en-US"/>
          </a:p>
        </p:txBody>
      </p:sp>
    </p:spTree>
    <p:extLst>
      <p:ext uri="{BB962C8B-B14F-4D97-AF65-F5344CB8AC3E}">
        <p14:creationId xmlns:p14="http://schemas.microsoft.com/office/powerpoint/2010/main" val="34636913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A157BA37-E345-4782-84BA-8FCF7DC02401}" type="datetimeFigureOut">
              <a:rPr kumimoji="1" lang="ja-JP" altLang="en-US" smtClean="0"/>
              <a:t>2015/12/17</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8DC7B5C4-DAA9-43DC-8159-C5981EBA19B4}" type="slidenum">
              <a:rPr kumimoji="1" lang="ja-JP" altLang="en-US" smtClean="0"/>
              <a:t>‹#›</a:t>
            </a:fld>
            <a:endParaRPr kumimoji="1" lang="ja-JP" altLang="en-US"/>
          </a:p>
        </p:txBody>
      </p:sp>
    </p:spTree>
    <p:extLst>
      <p:ext uri="{BB962C8B-B14F-4D97-AF65-F5344CB8AC3E}">
        <p14:creationId xmlns:p14="http://schemas.microsoft.com/office/powerpoint/2010/main" val="30385368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A157BA37-E345-4782-84BA-8FCF7DC02401}" type="datetimeFigureOut">
              <a:rPr kumimoji="1" lang="ja-JP" altLang="en-US" smtClean="0"/>
              <a:t>2015/12/17</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8DC7B5C4-DAA9-43DC-8159-C5981EBA19B4}" type="slidenum">
              <a:rPr kumimoji="1" lang="ja-JP" altLang="en-US" smtClean="0"/>
              <a:t>‹#›</a:t>
            </a:fld>
            <a:endParaRPr kumimoji="1" lang="ja-JP" altLang="en-US"/>
          </a:p>
        </p:txBody>
      </p:sp>
    </p:spTree>
    <p:extLst>
      <p:ext uri="{BB962C8B-B14F-4D97-AF65-F5344CB8AC3E}">
        <p14:creationId xmlns:p14="http://schemas.microsoft.com/office/powerpoint/2010/main" val="2170667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342900" y="364067"/>
            <a:ext cx="2256235" cy="1549400"/>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2681287" y="364067"/>
            <a:ext cx="3833813" cy="780415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342900" y="1913467"/>
            <a:ext cx="2256235" cy="625475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A157BA37-E345-4782-84BA-8FCF7DC02401}" type="datetimeFigureOut">
              <a:rPr kumimoji="1" lang="ja-JP" altLang="en-US" smtClean="0"/>
              <a:t>2015/12/17</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8DC7B5C4-DAA9-43DC-8159-C5981EBA19B4}" type="slidenum">
              <a:rPr kumimoji="1" lang="ja-JP" altLang="en-US" smtClean="0"/>
              <a:t>‹#›</a:t>
            </a:fld>
            <a:endParaRPr kumimoji="1" lang="ja-JP" altLang="en-US"/>
          </a:p>
        </p:txBody>
      </p:sp>
    </p:spTree>
    <p:extLst>
      <p:ext uri="{BB962C8B-B14F-4D97-AF65-F5344CB8AC3E}">
        <p14:creationId xmlns:p14="http://schemas.microsoft.com/office/powerpoint/2010/main" val="17729570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344216" y="6400800"/>
            <a:ext cx="4114800" cy="755651"/>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1344216" y="817033"/>
            <a:ext cx="41148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1344216" y="7156451"/>
            <a:ext cx="4114800" cy="107314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A157BA37-E345-4782-84BA-8FCF7DC02401}" type="datetimeFigureOut">
              <a:rPr kumimoji="1" lang="ja-JP" altLang="en-US" smtClean="0"/>
              <a:t>2015/12/17</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8DC7B5C4-DAA9-43DC-8159-C5981EBA19B4}" type="slidenum">
              <a:rPr kumimoji="1" lang="ja-JP" altLang="en-US" smtClean="0"/>
              <a:t>‹#›</a:t>
            </a:fld>
            <a:endParaRPr kumimoji="1" lang="ja-JP" altLang="en-US"/>
          </a:p>
        </p:txBody>
      </p:sp>
    </p:spTree>
    <p:extLst>
      <p:ext uri="{BB962C8B-B14F-4D97-AF65-F5344CB8AC3E}">
        <p14:creationId xmlns:p14="http://schemas.microsoft.com/office/powerpoint/2010/main" val="30539538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342900" y="366184"/>
            <a:ext cx="6172200" cy="1524000"/>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342900" y="2133601"/>
            <a:ext cx="6172200" cy="6034617"/>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342900" y="8475134"/>
            <a:ext cx="1600200" cy="486833"/>
          </a:xfrm>
          <a:prstGeom prst="rect">
            <a:avLst/>
          </a:prstGeom>
        </p:spPr>
        <p:txBody>
          <a:bodyPr vert="horz" lIns="91440" tIns="45720" rIns="91440" bIns="45720" rtlCol="0" anchor="ctr"/>
          <a:lstStyle>
            <a:lvl1pPr algn="l">
              <a:defRPr sz="1200">
                <a:solidFill>
                  <a:schemeClr val="tx1">
                    <a:tint val="75000"/>
                  </a:schemeClr>
                </a:solidFill>
              </a:defRPr>
            </a:lvl1pPr>
          </a:lstStyle>
          <a:p>
            <a:fld id="{A157BA37-E345-4782-84BA-8FCF7DC02401}" type="datetimeFigureOut">
              <a:rPr kumimoji="1" lang="ja-JP" altLang="en-US" smtClean="0"/>
              <a:t>2015/12/17</a:t>
            </a:fld>
            <a:endParaRPr kumimoji="1" lang="ja-JP" altLang="en-US"/>
          </a:p>
        </p:txBody>
      </p:sp>
      <p:sp>
        <p:nvSpPr>
          <p:cNvPr id="5" name="フッター プレースホルダー 4"/>
          <p:cNvSpPr>
            <a:spLocks noGrp="1"/>
          </p:cNvSpPr>
          <p:nvPr>
            <p:ph type="ftr" sz="quarter" idx="3"/>
          </p:nvPr>
        </p:nvSpPr>
        <p:spPr>
          <a:xfrm>
            <a:off x="2343150" y="8475134"/>
            <a:ext cx="2171700" cy="486833"/>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4914900" y="8475134"/>
            <a:ext cx="1600200" cy="486833"/>
          </a:xfrm>
          <a:prstGeom prst="rect">
            <a:avLst/>
          </a:prstGeom>
        </p:spPr>
        <p:txBody>
          <a:bodyPr vert="horz" lIns="91440" tIns="45720" rIns="91440" bIns="45720" rtlCol="0" anchor="ctr"/>
          <a:lstStyle>
            <a:lvl1pPr algn="r">
              <a:defRPr sz="1200">
                <a:solidFill>
                  <a:schemeClr val="tx1">
                    <a:tint val="75000"/>
                  </a:schemeClr>
                </a:solidFill>
              </a:defRPr>
            </a:lvl1pPr>
          </a:lstStyle>
          <a:p>
            <a:fld id="{8DC7B5C4-DAA9-43DC-8159-C5981EBA19B4}" type="slidenum">
              <a:rPr kumimoji="1" lang="ja-JP" altLang="en-US" smtClean="0"/>
              <a:t>‹#›</a:t>
            </a:fld>
            <a:endParaRPr kumimoji="1" lang="ja-JP" altLang="en-US"/>
          </a:p>
        </p:txBody>
      </p:sp>
    </p:spTree>
    <p:extLst>
      <p:ext uri="{BB962C8B-B14F-4D97-AF65-F5344CB8AC3E}">
        <p14:creationId xmlns:p14="http://schemas.microsoft.com/office/powerpoint/2010/main" val="10725420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package" Target="../embeddings/Microsoft_Excel_______1.xlsx"/><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image" Target="../media/image2.emf"/><Relationship Id="rId5" Type="http://schemas.openxmlformats.org/officeDocument/2006/relationships/package" Target="../embeddings/Microsoft_Excel_______2.xlsx"/><Relationship Id="rId4" Type="http://schemas.openxmlformats.org/officeDocument/2006/relationships/image" Target="../media/image1.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角丸四角形 62"/>
          <p:cNvSpPr/>
          <p:nvPr/>
        </p:nvSpPr>
        <p:spPr>
          <a:xfrm>
            <a:off x="375148" y="7829509"/>
            <a:ext cx="2828541" cy="1174811"/>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200" dirty="0" smtClean="0">
                <a:solidFill>
                  <a:schemeClr val="tx1">
                    <a:lumMod val="95000"/>
                    <a:lumOff val="5000"/>
                  </a:schemeClr>
                </a:solidFill>
              </a:rPr>
              <a:t>今後の計画は専門用語を検索したときに適切な用語に転換できるよう検索システムの開発を予定している</a:t>
            </a:r>
            <a:endParaRPr lang="ja-JP" altLang="en-US" sz="1200" dirty="0">
              <a:solidFill>
                <a:schemeClr val="tx1">
                  <a:lumMod val="95000"/>
                  <a:lumOff val="5000"/>
                </a:schemeClr>
              </a:solidFill>
            </a:endParaRPr>
          </a:p>
        </p:txBody>
      </p:sp>
      <p:sp>
        <p:nvSpPr>
          <p:cNvPr id="61" name="角丸四角形 60"/>
          <p:cNvSpPr/>
          <p:nvPr/>
        </p:nvSpPr>
        <p:spPr>
          <a:xfrm>
            <a:off x="396114" y="6135345"/>
            <a:ext cx="2828541" cy="139555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dirty="0" err="1" smtClean="0">
                <a:solidFill>
                  <a:schemeClr val="tx1">
                    <a:lumMod val="95000"/>
                    <a:lumOff val="5000"/>
                  </a:schemeClr>
                </a:solidFill>
              </a:rPr>
              <a:t>MediaWiki</a:t>
            </a:r>
            <a:r>
              <a:rPr lang="ja-JP" altLang="en-US" sz="1200" dirty="0" smtClean="0">
                <a:solidFill>
                  <a:schemeClr val="tx1">
                    <a:lumMod val="95000"/>
                    <a:lumOff val="5000"/>
                  </a:schemeClr>
                </a:solidFill>
              </a:rPr>
              <a:t>のサーバーを立ち上げ，各視点から専門用語のページを作り，作ったページから用語間の関連情報を抽出し，抽出した情報から用語の翻訳する</a:t>
            </a:r>
            <a:endParaRPr lang="ja-JP" altLang="en-US" sz="1200" dirty="0">
              <a:solidFill>
                <a:schemeClr val="tx1">
                  <a:lumMod val="95000"/>
                  <a:lumOff val="5000"/>
                </a:schemeClr>
              </a:solidFill>
            </a:endParaRPr>
          </a:p>
        </p:txBody>
      </p:sp>
      <p:sp>
        <p:nvSpPr>
          <p:cNvPr id="59" name="角丸四角形 58"/>
          <p:cNvSpPr/>
          <p:nvPr/>
        </p:nvSpPr>
        <p:spPr>
          <a:xfrm>
            <a:off x="335920" y="4195929"/>
            <a:ext cx="2883599" cy="1528199"/>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dirty="0" err="1">
                <a:solidFill>
                  <a:schemeClr val="tx1">
                    <a:lumMod val="95000"/>
                    <a:lumOff val="5000"/>
                  </a:schemeClr>
                </a:solidFill>
              </a:rPr>
              <a:t>MediaWiki</a:t>
            </a:r>
            <a:r>
              <a:rPr lang="ja-JP" altLang="en-US" sz="1200" dirty="0">
                <a:solidFill>
                  <a:schemeClr val="tx1">
                    <a:lumMod val="95000"/>
                    <a:lumOff val="5000"/>
                  </a:schemeClr>
                </a:solidFill>
              </a:rPr>
              <a:t>を使い関係者間で</a:t>
            </a:r>
            <a:r>
              <a:rPr lang="ja-JP" altLang="en-US" sz="1200" dirty="0" smtClean="0">
                <a:solidFill>
                  <a:schemeClr val="tx1">
                    <a:lumMod val="95000"/>
                    <a:lumOff val="5000"/>
                  </a:schemeClr>
                </a:solidFill>
              </a:rPr>
              <a:t>の視点や</a:t>
            </a:r>
            <a:r>
              <a:rPr lang="ja-JP" altLang="en-US" sz="1200" dirty="0">
                <a:solidFill>
                  <a:schemeClr val="tx1">
                    <a:lumMod val="95000"/>
                    <a:lumOff val="5000"/>
                  </a:schemeClr>
                </a:solidFill>
              </a:rPr>
              <a:t>用語が異なる語彙を目的に応じた最適な語彙への変換ができるようなシステムの作る</a:t>
            </a:r>
          </a:p>
        </p:txBody>
      </p:sp>
      <p:sp>
        <p:nvSpPr>
          <p:cNvPr id="3" name="正方形/長方形 2"/>
          <p:cNvSpPr/>
          <p:nvPr/>
        </p:nvSpPr>
        <p:spPr>
          <a:xfrm>
            <a:off x="332392" y="802189"/>
            <a:ext cx="6386220" cy="2908611"/>
          </a:xfrm>
          <a:prstGeom prst="rect">
            <a:avLst/>
          </a:prstGeom>
          <a:solidFill>
            <a:schemeClr val="bg1"/>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endParaRPr kumimoji="1" lang="en-US" altLang="ja-JP" sz="1400" dirty="0" smtClean="0">
              <a:solidFill>
                <a:schemeClr val="tx1">
                  <a:lumMod val="95000"/>
                  <a:lumOff val="5000"/>
                </a:schemeClr>
              </a:solidFill>
            </a:endParaRPr>
          </a:p>
        </p:txBody>
      </p:sp>
      <p:sp>
        <p:nvSpPr>
          <p:cNvPr id="4" name="テキスト ボックス 3"/>
          <p:cNvSpPr txBox="1"/>
          <p:nvPr/>
        </p:nvSpPr>
        <p:spPr>
          <a:xfrm>
            <a:off x="886228" y="107504"/>
            <a:ext cx="5472608" cy="369332"/>
          </a:xfrm>
          <a:prstGeom prst="rect">
            <a:avLst/>
          </a:prstGeom>
          <a:noFill/>
        </p:spPr>
        <p:txBody>
          <a:bodyPr wrap="square" rtlCol="0">
            <a:spAutoFit/>
          </a:bodyPr>
          <a:lstStyle/>
          <a:p>
            <a:pPr algn="ctr"/>
            <a:r>
              <a:rPr lang="en-US" altLang="ja-JP" dirty="0"/>
              <a:t>Wiki</a:t>
            </a:r>
            <a:r>
              <a:rPr lang="ja-JP" altLang="en-US" dirty="0"/>
              <a:t>を活用する概念関係構築支援システム</a:t>
            </a:r>
            <a:endParaRPr kumimoji="1" lang="ja-JP" altLang="en-US" dirty="0"/>
          </a:p>
        </p:txBody>
      </p:sp>
      <p:sp>
        <p:nvSpPr>
          <p:cNvPr id="5" name="テキスト ボックス 4"/>
          <p:cNvSpPr txBox="1"/>
          <p:nvPr/>
        </p:nvSpPr>
        <p:spPr>
          <a:xfrm>
            <a:off x="1433044" y="467544"/>
            <a:ext cx="4378976" cy="369332"/>
          </a:xfrm>
          <a:prstGeom prst="rect">
            <a:avLst/>
          </a:prstGeom>
          <a:noFill/>
        </p:spPr>
        <p:txBody>
          <a:bodyPr wrap="square" rtlCol="0">
            <a:spAutoFit/>
          </a:bodyPr>
          <a:lstStyle/>
          <a:p>
            <a:r>
              <a:rPr kumimoji="1" lang="en-US" altLang="ja-JP" dirty="0" smtClean="0"/>
              <a:t>PM</a:t>
            </a:r>
            <a:r>
              <a:rPr kumimoji="1" lang="ja-JP" altLang="en-US" dirty="0" smtClean="0"/>
              <a:t>コース　矢吹研究室　</a:t>
            </a:r>
            <a:r>
              <a:rPr kumimoji="1" lang="en-US" altLang="ja-JP" dirty="0" smtClean="0"/>
              <a:t>1342069</a:t>
            </a:r>
            <a:r>
              <a:rPr kumimoji="1" lang="ja-JP" altLang="en-US" dirty="0" smtClean="0"/>
              <a:t>　下村 渉</a:t>
            </a:r>
            <a:endParaRPr kumimoji="1" lang="ja-JP" altLang="en-US" dirty="0"/>
          </a:p>
        </p:txBody>
      </p:sp>
      <p:sp>
        <p:nvSpPr>
          <p:cNvPr id="28" name="角丸四角形 27"/>
          <p:cNvSpPr/>
          <p:nvPr/>
        </p:nvSpPr>
        <p:spPr>
          <a:xfrm>
            <a:off x="489474" y="1180474"/>
            <a:ext cx="1944216" cy="1427197"/>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200" dirty="0">
                <a:solidFill>
                  <a:schemeClr val="tx1">
                    <a:lumMod val="95000"/>
                    <a:lumOff val="5000"/>
                  </a:schemeClr>
                </a:solidFill>
              </a:rPr>
              <a:t>プロジェクトを進行する上で最も重要なの</a:t>
            </a:r>
            <a:r>
              <a:rPr lang="ja-JP" altLang="en-US" sz="1200" dirty="0" smtClean="0">
                <a:solidFill>
                  <a:schemeClr val="tx1">
                    <a:lumMod val="95000"/>
                    <a:lumOff val="5000"/>
                  </a:schemeClr>
                </a:solidFill>
              </a:rPr>
              <a:t>は</a:t>
            </a:r>
            <a:endParaRPr lang="en-US" altLang="ja-JP" sz="1200" dirty="0">
              <a:solidFill>
                <a:schemeClr val="tx1">
                  <a:lumMod val="95000"/>
                  <a:lumOff val="5000"/>
                </a:schemeClr>
              </a:solidFill>
            </a:endParaRPr>
          </a:p>
          <a:p>
            <a:r>
              <a:rPr lang="ja-JP" altLang="en-US" sz="1200" dirty="0" smtClean="0">
                <a:solidFill>
                  <a:schemeClr val="tx1">
                    <a:lumMod val="95000"/>
                    <a:lumOff val="5000"/>
                  </a:schemeClr>
                </a:solidFill>
              </a:rPr>
              <a:t>関係者間</a:t>
            </a:r>
            <a:r>
              <a:rPr lang="ja-JP" altLang="en-US" sz="1200" dirty="0">
                <a:solidFill>
                  <a:schemeClr val="tx1">
                    <a:lumMod val="95000"/>
                    <a:lumOff val="5000"/>
                  </a:schemeClr>
                </a:solidFill>
              </a:rPr>
              <a:t>と</a:t>
            </a:r>
            <a:r>
              <a:rPr lang="ja-JP" altLang="en-US" sz="1200" dirty="0" smtClean="0">
                <a:solidFill>
                  <a:schemeClr val="tx1">
                    <a:lumMod val="95000"/>
                    <a:lumOff val="5000"/>
                  </a:schemeClr>
                </a:solidFill>
              </a:rPr>
              <a:t>の</a:t>
            </a:r>
            <a:endParaRPr lang="en-US" altLang="ja-JP" sz="1200" dirty="0" smtClean="0">
              <a:solidFill>
                <a:schemeClr val="tx1">
                  <a:lumMod val="95000"/>
                  <a:lumOff val="5000"/>
                </a:schemeClr>
              </a:solidFill>
            </a:endParaRPr>
          </a:p>
          <a:p>
            <a:r>
              <a:rPr lang="ja-JP" altLang="en-US" sz="1200" dirty="0" smtClean="0">
                <a:solidFill>
                  <a:schemeClr val="tx1">
                    <a:lumMod val="95000"/>
                    <a:lumOff val="5000"/>
                  </a:schemeClr>
                </a:solidFill>
              </a:rPr>
              <a:t>コミュニケーション</a:t>
            </a:r>
            <a:r>
              <a:rPr lang="ja-JP" altLang="en-US" sz="1200" dirty="0">
                <a:solidFill>
                  <a:schemeClr val="tx1">
                    <a:lumMod val="95000"/>
                    <a:lumOff val="5000"/>
                  </a:schemeClr>
                </a:solidFill>
              </a:rPr>
              <a:t>である</a:t>
            </a:r>
          </a:p>
        </p:txBody>
      </p:sp>
      <p:sp>
        <p:nvSpPr>
          <p:cNvPr id="49" name="角丸四角形 48"/>
          <p:cNvSpPr/>
          <p:nvPr/>
        </p:nvSpPr>
        <p:spPr>
          <a:xfrm>
            <a:off x="4509120" y="1180474"/>
            <a:ext cx="1944216" cy="142719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200" dirty="0">
                <a:solidFill>
                  <a:schemeClr val="tx1">
                    <a:lumMod val="95000"/>
                    <a:lumOff val="5000"/>
                  </a:schemeClr>
                </a:solidFill>
              </a:rPr>
              <a:t>開発者</a:t>
            </a:r>
            <a:r>
              <a:rPr lang="ja-JP" altLang="en-US" sz="1200" dirty="0" smtClean="0">
                <a:solidFill>
                  <a:schemeClr val="tx1">
                    <a:lumMod val="95000"/>
                    <a:lumOff val="5000"/>
                  </a:schemeClr>
                </a:solidFill>
              </a:rPr>
              <a:t>の</a:t>
            </a:r>
            <a:r>
              <a:rPr lang="ja-JP" altLang="en-US" sz="1200" dirty="0">
                <a:solidFill>
                  <a:schemeClr val="tx1">
                    <a:lumMod val="95000"/>
                    <a:lumOff val="5000"/>
                  </a:schemeClr>
                </a:solidFill>
              </a:rPr>
              <a:t>専門的</a:t>
            </a:r>
            <a:r>
              <a:rPr lang="ja-JP" altLang="en-US" sz="1200" dirty="0" smtClean="0">
                <a:solidFill>
                  <a:schemeClr val="tx1">
                    <a:lumMod val="95000"/>
                    <a:lumOff val="5000"/>
                  </a:schemeClr>
                </a:solidFill>
              </a:rPr>
              <a:t>な</a:t>
            </a:r>
            <a:r>
              <a:rPr lang="ja-JP" altLang="en-US" sz="1200" dirty="0">
                <a:solidFill>
                  <a:schemeClr val="tx1">
                    <a:lumMod val="95000"/>
                    <a:lumOff val="5000"/>
                  </a:schemeClr>
                </a:solidFill>
              </a:rPr>
              <a:t>用語</a:t>
            </a:r>
            <a:r>
              <a:rPr lang="ja-JP" altLang="en-US" sz="1200" dirty="0" smtClean="0">
                <a:solidFill>
                  <a:schemeClr val="tx1">
                    <a:lumMod val="95000"/>
                    <a:lumOff val="5000"/>
                  </a:schemeClr>
                </a:solidFill>
              </a:rPr>
              <a:t>を使った説明では発注者は十分な理解を得られないかもしれない</a:t>
            </a:r>
            <a:endParaRPr lang="ja-JP" altLang="en-US" sz="1200" dirty="0">
              <a:solidFill>
                <a:schemeClr val="tx1">
                  <a:lumMod val="95000"/>
                  <a:lumOff val="5000"/>
                </a:schemeClr>
              </a:solidFill>
            </a:endParaRPr>
          </a:p>
        </p:txBody>
      </p:sp>
      <p:sp>
        <p:nvSpPr>
          <p:cNvPr id="25" name="右矢印 24"/>
          <p:cNvSpPr/>
          <p:nvPr/>
        </p:nvSpPr>
        <p:spPr>
          <a:xfrm>
            <a:off x="2361682" y="1714020"/>
            <a:ext cx="2232248" cy="37601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p>
        </p:txBody>
      </p:sp>
      <p:sp>
        <p:nvSpPr>
          <p:cNvPr id="30" name="テキスト ボックス 29"/>
          <p:cNvSpPr txBox="1"/>
          <p:nvPr/>
        </p:nvSpPr>
        <p:spPr>
          <a:xfrm>
            <a:off x="2433690" y="1322005"/>
            <a:ext cx="2003421" cy="461665"/>
          </a:xfrm>
          <a:prstGeom prst="rect">
            <a:avLst/>
          </a:prstGeom>
          <a:noFill/>
        </p:spPr>
        <p:txBody>
          <a:bodyPr wrap="square" rtlCol="0">
            <a:spAutoFit/>
          </a:bodyPr>
          <a:lstStyle/>
          <a:p>
            <a:r>
              <a:rPr kumimoji="1" lang="ja-JP" altLang="en-US" sz="1200" dirty="0" smtClean="0"/>
              <a:t>不適切なコミュニケーションの例として</a:t>
            </a:r>
            <a:r>
              <a:rPr kumimoji="1" lang="en-US" altLang="ja-JP" sz="1200" dirty="0" smtClean="0"/>
              <a:t>…</a:t>
            </a:r>
            <a:endParaRPr kumimoji="1" lang="ja-JP" altLang="en-US" sz="1200" dirty="0"/>
          </a:p>
        </p:txBody>
      </p:sp>
      <p:sp>
        <p:nvSpPr>
          <p:cNvPr id="32" name="下矢印 31"/>
          <p:cNvSpPr/>
          <p:nvPr/>
        </p:nvSpPr>
        <p:spPr>
          <a:xfrm>
            <a:off x="3168295" y="2411760"/>
            <a:ext cx="605115" cy="50405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テキスト ボックス 32"/>
          <p:cNvSpPr txBox="1"/>
          <p:nvPr/>
        </p:nvSpPr>
        <p:spPr>
          <a:xfrm>
            <a:off x="2276872" y="2555776"/>
            <a:ext cx="1044116" cy="369332"/>
          </a:xfrm>
          <a:prstGeom prst="rect">
            <a:avLst/>
          </a:prstGeom>
          <a:noFill/>
        </p:spPr>
        <p:txBody>
          <a:bodyPr wrap="square" rtlCol="0">
            <a:spAutoFit/>
          </a:bodyPr>
          <a:lstStyle/>
          <a:p>
            <a:r>
              <a:rPr kumimoji="1" lang="ja-JP" altLang="en-US" dirty="0" smtClean="0"/>
              <a:t>そこで！</a:t>
            </a:r>
            <a:endParaRPr kumimoji="1" lang="ja-JP" altLang="en-US" dirty="0"/>
          </a:p>
        </p:txBody>
      </p:sp>
      <p:sp>
        <p:nvSpPr>
          <p:cNvPr id="57" name="円/楕円 56"/>
          <p:cNvSpPr/>
          <p:nvPr/>
        </p:nvSpPr>
        <p:spPr>
          <a:xfrm>
            <a:off x="116632" y="7592665"/>
            <a:ext cx="1281169" cy="507727"/>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ja-JP" altLang="en-US" dirty="0"/>
              <a:t>今後</a:t>
            </a:r>
            <a:r>
              <a:rPr lang="ja-JP" altLang="en-US" dirty="0" smtClean="0"/>
              <a:t>の</a:t>
            </a:r>
            <a:r>
              <a:rPr lang="ja-JP" altLang="en-US" dirty="0"/>
              <a:t>計画</a:t>
            </a:r>
            <a:endParaRPr kumimoji="1" lang="ja-JP" altLang="en-US" dirty="0"/>
          </a:p>
        </p:txBody>
      </p:sp>
      <p:sp>
        <p:nvSpPr>
          <p:cNvPr id="68" name="正方形/長方形 67"/>
          <p:cNvSpPr/>
          <p:nvPr/>
        </p:nvSpPr>
        <p:spPr>
          <a:xfrm>
            <a:off x="3493300" y="4195929"/>
            <a:ext cx="3240360" cy="481744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角丸四角形 68"/>
          <p:cNvSpPr/>
          <p:nvPr/>
        </p:nvSpPr>
        <p:spPr>
          <a:xfrm>
            <a:off x="3729870" y="4499741"/>
            <a:ext cx="2867482" cy="725423"/>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dirty="0" err="1" smtClean="0">
                <a:solidFill>
                  <a:schemeClr val="tx1">
                    <a:lumMod val="95000"/>
                    <a:lumOff val="5000"/>
                  </a:schemeClr>
                </a:solidFill>
              </a:rPr>
              <a:t>MediaWiki</a:t>
            </a:r>
            <a:r>
              <a:rPr lang="ja-JP" altLang="en-US" sz="1200" dirty="0" smtClean="0">
                <a:solidFill>
                  <a:schemeClr val="tx1">
                    <a:lumMod val="95000"/>
                    <a:lumOff val="5000"/>
                  </a:schemeClr>
                </a:solidFill>
              </a:rPr>
              <a:t>を</a:t>
            </a:r>
            <a:r>
              <a:rPr lang="ja-JP" altLang="en-US" sz="1200" smtClean="0">
                <a:solidFill>
                  <a:schemeClr val="tx1">
                    <a:lumMod val="95000"/>
                    <a:lumOff val="5000"/>
                  </a:schemeClr>
                </a:solidFill>
              </a:rPr>
              <a:t>インストールし，ページ</a:t>
            </a:r>
            <a:r>
              <a:rPr lang="ja-JP" altLang="en-US" sz="1200" dirty="0" smtClean="0">
                <a:solidFill>
                  <a:schemeClr val="tx1">
                    <a:lumMod val="95000"/>
                    <a:lumOff val="5000"/>
                  </a:schemeClr>
                </a:solidFill>
              </a:rPr>
              <a:t>を</a:t>
            </a:r>
            <a:r>
              <a:rPr lang="ja-JP" altLang="en-US" sz="1200" smtClean="0">
                <a:solidFill>
                  <a:schemeClr val="tx1">
                    <a:lumMod val="95000"/>
                    <a:lumOff val="5000"/>
                  </a:schemeClr>
                </a:solidFill>
              </a:rPr>
              <a:t>作り，見出しを書いて，</a:t>
            </a:r>
            <a:r>
              <a:rPr lang="en-US" altLang="ja-JP" sz="1200" dirty="0" err="1" smtClean="0">
                <a:solidFill>
                  <a:schemeClr val="tx1">
                    <a:lumMod val="95000"/>
                    <a:lumOff val="5000"/>
                  </a:schemeClr>
                </a:solidFill>
              </a:rPr>
              <a:t>MediaWiki</a:t>
            </a:r>
            <a:r>
              <a:rPr lang="ja-JP" altLang="en-US" sz="1200" dirty="0" smtClean="0">
                <a:solidFill>
                  <a:schemeClr val="tx1">
                    <a:lumMod val="95000"/>
                    <a:lumOff val="5000"/>
                  </a:schemeClr>
                </a:solidFill>
              </a:rPr>
              <a:t>のデータを</a:t>
            </a:r>
            <a:r>
              <a:rPr lang="en-US" altLang="ja-JP" sz="1200" dirty="0" smtClean="0">
                <a:solidFill>
                  <a:schemeClr val="tx1">
                    <a:lumMod val="95000"/>
                    <a:lumOff val="5000"/>
                  </a:schemeClr>
                </a:solidFill>
              </a:rPr>
              <a:t>XML</a:t>
            </a:r>
            <a:r>
              <a:rPr lang="ja-JP" altLang="en-US" sz="1200" dirty="0" smtClean="0">
                <a:solidFill>
                  <a:schemeClr val="tx1">
                    <a:lumMod val="95000"/>
                    <a:lumOff val="5000"/>
                  </a:schemeClr>
                </a:solidFill>
              </a:rPr>
              <a:t>にダンプし上位下位関係抽出ツールで解析し抽出した</a:t>
            </a:r>
            <a:endParaRPr lang="ja-JP" altLang="en-US" sz="1200" dirty="0">
              <a:solidFill>
                <a:schemeClr val="tx1">
                  <a:lumMod val="95000"/>
                  <a:lumOff val="5000"/>
                </a:schemeClr>
              </a:solidFill>
            </a:endParaRPr>
          </a:p>
        </p:txBody>
      </p:sp>
      <p:sp>
        <p:nvSpPr>
          <p:cNvPr id="74" name="テキスト ボックス 73"/>
          <p:cNvSpPr txBox="1"/>
          <p:nvPr/>
        </p:nvSpPr>
        <p:spPr>
          <a:xfrm>
            <a:off x="3674646" y="8513979"/>
            <a:ext cx="2877667" cy="461665"/>
          </a:xfrm>
          <a:prstGeom prst="rect">
            <a:avLst/>
          </a:prstGeom>
          <a:noFill/>
        </p:spPr>
        <p:txBody>
          <a:bodyPr wrap="square" rtlCol="0">
            <a:spAutoFit/>
          </a:bodyPr>
          <a:lstStyle/>
          <a:p>
            <a:pPr algn="ctr"/>
            <a:r>
              <a:rPr kumimoji="1" lang="ja-JP" altLang="en-US" sz="1200" dirty="0" smtClean="0"/>
              <a:t>↑「グランブルーファンタジー」のページ　　　　　の「登場キャラクター」の解析結果</a:t>
            </a:r>
            <a:endParaRPr kumimoji="1" lang="ja-JP" altLang="en-US" sz="1200" dirty="0"/>
          </a:p>
        </p:txBody>
      </p:sp>
      <p:sp>
        <p:nvSpPr>
          <p:cNvPr id="76" name="テキスト ボックス 75"/>
          <p:cNvSpPr txBox="1"/>
          <p:nvPr/>
        </p:nvSpPr>
        <p:spPr>
          <a:xfrm>
            <a:off x="3719685" y="6558607"/>
            <a:ext cx="2877667" cy="461665"/>
          </a:xfrm>
          <a:prstGeom prst="rect">
            <a:avLst/>
          </a:prstGeom>
          <a:noFill/>
        </p:spPr>
        <p:txBody>
          <a:bodyPr wrap="square" rtlCol="0">
            <a:spAutoFit/>
          </a:bodyPr>
          <a:lstStyle/>
          <a:p>
            <a:pPr algn="ctr"/>
            <a:r>
              <a:rPr kumimoji="1" lang="ja-JP" altLang="en-US" sz="1200" dirty="0" smtClean="0"/>
              <a:t>↑「グランブルーファンタジー」のページ　　　　　の「メインキャラクター」の解析結果</a:t>
            </a:r>
            <a:endParaRPr kumimoji="1" lang="ja-JP" altLang="en-US" sz="1200" dirty="0"/>
          </a:p>
        </p:txBody>
      </p:sp>
      <p:graphicFrame>
        <p:nvGraphicFramePr>
          <p:cNvPr id="6" name="オブジェクト 5"/>
          <p:cNvGraphicFramePr>
            <a:graphicFrameLocks noChangeAspect="1"/>
          </p:cNvGraphicFramePr>
          <p:nvPr>
            <p:extLst>
              <p:ext uri="{D42A27DB-BD31-4B8C-83A1-F6EECF244321}">
                <p14:modId xmlns:p14="http://schemas.microsoft.com/office/powerpoint/2010/main" val="1707752777"/>
              </p:ext>
            </p:extLst>
          </p:nvPr>
        </p:nvGraphicFramePr>
        <p:xfrm>
          <a:off x="3792989" y="7072224"/>
          <a:ext cx="2732355" cy="1442718"/>
        </p:xfrm>
        <a:graphic>
          <a:graphicData uri="http://schemas.openxmlformats.org/presentationml/2006/ole">
            <mc:AlternateContent xmlns:mc="http://schemas.openxmlformats.org/markup-compatibility/2006">
              <mc:Choice xmlns:v="urn:schemas-microsoft-com:vml" Requires="v">
                <p:oleObj spid="_x0000_s1044" name="ワークシート" r:id="rId3" imgW="3133549" imgH="1552646" progId="Excel.Sheet.12">
                  <p:embed/>
                </p:oleObj>
              </mc:Choice>
              <mc:Fallback>
                <p:oleObj name="ワークシート" r:id="rId3" imgW="3133549" imgH="1552646" progId="Excel.Sheet.12">
                  <p:embed/>
                  <p:pic>
                    <p:nvPicPr>
                      <p:cNvPr id="0" name=""/>
                      <p:cNvPicPr/>
                      <p:nvPr/>
                    </p:nvPicPr>
                    <p:blipFill>
                      <a:blip r:embed="rId4"/>
                      <a:stretch>
                        <a:fillRect/>
                      </a:stretch>
                    </p:blipFill>
                    <p:spPr>
                      <a:xfrm>
                        <a:off x="3792989" y="7072224"/>
                        <a:ext cx="2732355" cy="1442718"/>
                      </a:xfrm>
                      <a:prstGeom prst="rect">
                        <a:avLst/>
                      </a:prstGeom>
                    </p:spPr>
                  </p:pic>
                </p:oleObj>
              </mc:Fallback>
            </mc:AlternateContent>
          </a:graphicData>
        </a:graphic>
      </p:graphicFrame>
      <p:graphicFrame>
        <p:nvGraphicFramePr>
          <p:cNvPr id="7" name="オブジェクト 6"/>
          <p:cNvGraphicFramePr>
            <a:graphicFrameLocks noChangeAspect="1"/>
          </p:cNvGraphicFramePr>
          <p:nvPr>
            <p:extLst>
              <p:ext uri="{D42A27DB-BD31-4B8C-83A1-F6EECF244321}">
                <p14:modId xmlns:p14="http://schemas.microsoft.com/office/powerpoint/2010/main" val="4172743058"/>
              </p:ext>
            </p:extLst>
          </p:nvPr>
        </p:nvGraphicFramePr>
        <p:xfrm>
          <a:off x="3802031" y="5308855"/>
          <a:ext cx="2723313" cy="1265557"/>
        </p:xfrm>
        <a:graphic>
          <a:graphicData uri="http://schemas.openxmlformats.org/presentationml/2006/ole">
            <mc:AlternateContent xmlns:mc="http://schemas.openxmlformats.org/markup-compatibility/2006">
              <mc:Choice xmlns:v="urn:schemas-microsoft-com:vml" Requires="v">
                <p:oleObj spid="_x0000_s1045" name="ワークシート" r:id="rId5" imgW="3305287" imgH="1381068" progId="Excel.Sheet.12">
                  <p:embed/>
                </p:oleObj>
              </mc:Choice>
              <mc:Fallback>
                <p:oleObj name="ワークシート" r:id="rId5" imgW="3305287" imgH="1381068" progId="Excel.Sheet.12">
                  <p:embed/>
                  <p:pic>
                    <p:nvPicPr>
                      <p:cNvPr id="0" name=""/>
                      <p:cNvPicPr/>
                      <p:nvPr/>
                    </p:nvPicPr>
                    <p:blipFill>
                      <a:blip r:embed="rId6"/>
                      <a:stretch>
                        <a:fillRect/>
                      </a:stretch>
                    </p:blipFill>
                    <p:spPr>
                      <a:xfrm>
                        <a:off x="3802031" y="5308855"/>
                        <a:ext cx="2723313" cy="1265557"/>
                      </a:xfrm>
                      <a:prstGeom prst="rect">
                        <a:avLst/>
                      </a:prstGeom>
                    </p:spPr>
                  </p:pic>
                </p:oleObj>
              </mc:Fallback>
            </mc:AlternateContent>
          </a:graphicData>
        </a:graphic>
      </p:graphicFrame>
      <p:sp>
        <p:nvSpPr>
          <p:cNvPr id="8" name="角丸四角形 7"/>
          <p:cNvSpPr/>
          <p:nvPr/>
        </p:nvSpPr>
        <p:spPr>
          <a:xfrm>
            <a:off x="596806" y="3059832"/>
            <a:ext cx="5774832" cy="50405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dirty="0">
                <a:solidFill>
                  <a:srgbClr val="FF0000"/>
                </a:solidFill>
              </a:rPr>
              <a:t>関係者間での視点や用語が異なる語彙を目的に応じた最適な語彙への変換ができるよう</a:t>
            </a:r>
            <a:r>
              <a:rPr lang="ja-JP" altLang="en-US">
                <a:solidFill>
                  <a:srgbClr val="FF0000"/>
                </a:solidFill>
              </a:rPr>
              <a:t>な</a:t>
            </a:r>
            <a:r>
              <a:rPr lang="ja-JP" altLang="en-US" smtClean="0">
                <a:solidFill>
                  <a:srgbClr val="FF0000"/>
                </a:solidFill>
              </a:rPr>
              <a:t>システムを作る</a:t>
            </a:r>
            <a:endParaRPr lang="ja-JP" altLang="en-US" dirty="0">
              <a:solidFill>
                <a:srgbClr val="FF0000"/>
              </a:solidFill>
            </a:endParaRPr>
          </a:p>
        </p:txBody>
      </p:sp>
      <p:sp>
        <p:nvSpPr>
          <p:cNvPr id="27" name="円/楕円 26"/>
          <p:cNvSpPr/>
          <p:nvPr/>
        </p:nvSpPr>
        <p:spPr>
          <a:xfrm>
            <a:off x="113389" y="5850599"/>
            <a:ext cx="1281169" cy="507727"/>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ja-JP" altLang="en-US" dirty="0" smtClean="0"/>
              <a:t>研究</a:t>
            </a:r>
            <a:endParaRPr kumimoji="1" lang="en-US" altLang="ja-JP" dirty="0" smtClean="0"/>
          </a:p>
          <a:p>
            <a:pPr algn="ctr"/>
            <a:r>
              <a:rPr kumimoji="1" lang="ja-JP" altLang="en-US" dirty="0" smtClean="0"/>
              <a:t>方法</a:t>
            </a:r>
            <a:endParaRPr kumimoji="1" lang="ja-JP" altLang="en-US" dirty="0"/>
          </a:p>
        </p:txBody>
      </p:sp>
      <p:sp>
        <p:nvSpPr>
          <p:cNvPr id="29" name="円/楕円 28"/>
          <p:cNvSpPr/>
          <p:nvPr/>
        </p:nvSpPr>
        <p:spPr>
          <a:xfrm>
            <a:off x="3227951" y="3961888"/>
            <a:ext cx="1281169" cy="507727"/>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ja-JP" altLang="en-US" dirty="0" smtClean="0"/>
              <a:t>進捗</a:t>
            </a:r>
            <a:endParaRPr kumimoji="1" lang="en-US" altLang="ja-JP" dirty="0" smtClean="0"/>
          </a:p>
          <a:p>
            <a:pPr algn="ctr"/>
            <a:r>
              <a:rPr kumimoji="1" lang="ja-JP" altLang="en-US" dirty="0" smtClean="0"/>
              <a:t>状況</a:t>
            </a:r>
            <a:endParaRPr kumimoji="1" lang="ja-JP" altLang="en-US" dirty="0"/>
          </a:p>
        </p:txBody>
      </p:sp>
      <p:sp>
        <p:nvSpPr>
          <p:cNvPr id="31" name="円/楕円 30"/>
          <p:cNvSpPr/>
          <p:nvPr/>
        </p:nvSpPr>
        <p:spPr>
          <a:xfrm>
            <a:off x="113389" y="3953524"/>
            <a:ext cx="1281169" cy="507727"/>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ja-JP" altLang="en-US" dirty="0" smtClean="0"/>
              <a:t>目的</a:t>
            </a:r>
            <a:endParaRPr kumimoji="1" lang="ja-JP" altLang="en-US" dirty="0"/>
          </a:p>
        </p:txBody>
      </p:sp>
      <p:sp>
        <p:nvSpPr>
          <p:cNvPr id="34" name="円/楕円 33"/>
          <p:cNvSpPr/>
          <p:nvPr/>
        </p:nvSpPr>
        <p:spPr>
          <a:xfrm>
            <a:off x="113388" y="539552"/>
            <a:ext cx="1281169" cy="507727"/>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ja-JP" altLang="en-US" dirty="0" smtClean="0"/>
              <a:t>目的</a:t>
            </a:r>
            <a:endParaRPr kumimoji="1" lang="ja-JP" altLang="en-US" dirty="0"/>
          </a:p>
        </p:txBody>
      </p:sp>
    </p:spTree>
    <p:extLst>
      <p:ext uri="{BB962C8B-B14F-4D97-AF65-F5344CB8AC3E}">
        <p14:creationId xmlns:p14="http://schemas.microsoft.com/office/powerpoint/2010/main" val="208100200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493</TotalTime>
  <Words>221</Words>
  <Application>Microsoft Office PowerPoint</Application>
  <PresentationFormat>画面に合わせる (4:3)</PresentationFormat>
  <Paragraphs>22</Paragraphs>
  <Slides>1</Slides>
  <Notes>0</Notes>
  <HiddenSlides>0</HiddenSlides>
  <MMClips>0</MMClips>
  <ScaleCrop>false</ScaleCrop>
  <HeadingPairs>
    <vt:vector size="8" baseType="variant">
      <vt:variant>
        <vt:lpstr>使用されているフォント</vt:lpstr>
      </vt:variant>
      <vt:variant>
        <vt:i4>3</vt:i4>
      </vt:variant>
      <vt:variant>
        <vt:lpstr>テーマ</vt:lpstr>
      </vt:variant>
      <vt:variant>
        <vt:i4>1</vt:i4>
      </vt:variant>
      <vt:variant>
        <vt:lpstr>埋め込まれた OLE サーバー</vt:lpstr>
      </vt:variant>
      <vt:variant>
        <vt:i4>1</vt:i4>
      </vt:variant>
      <vt:variant>
        <vt:lpstr>スライド タイトル</vt:lpstr>
      </vt:variant>
      <vt:variant>
        <vt:i4>1</vt:i4>
      </vt:variant>
    </vt:vector>
  </HeadingPairs>
  <TitlesOfParts>
    <vt:vector size="6" baseType="lpstr">
      <vt:lpstr>ＭＳ Ｐゴシック</vt:lpstr>
      <vt:lpstr>Arial</vt:lpstr>
      <vt:lpstr>Calibri</vt:lpstr>
      <vt:lpstr>Office ​​テーマ</vt:lpstr>
      <vt:lpstr>ワークシート</vt:lpstr>
      <vt:lpstr>PowerPoint プレゼンテーション</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Satoshi</dc:creator>
  <cp:lastModifiedBy>shimomura</cp:lastModifiedBy>
  <cp:revision>48</cp:revision>
  <dcterms:created xsi:type="dcterms:W3CDTF">2015-10-05T13:54:22Z</dcterms:created>
  <dcterms:modified xsi:type="dcterms:W3CDTF">2015-12-17T14:19:04Z</dcterms:modified>
</cp:coreProperties>
</file>