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1pPr>
    <a:lvl2pPr marL="152759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2pPr>
    <a:lvl3pPr marL="305519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3pPr>
    <a:lvl4pPr marL="458279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4pPr>
    <a:lvl5pPr marL="611038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5pPr>
    <a:lvl6pPr marL="763798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6pPr>
    <a:lvl7pPr marL="916558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7pPr>
    <a:lvl8pPr marL="10693176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8pPr>
    <a:lvl9pPr marL="1222077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55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Sheet1!$B$4:$B$22</c:f>
              <c:strCache>
                <c:ptCount val="19"/>
                <c:pt idx="0">
                  <c:v>ActionScript</c:v>
                </c:pt>
                <c:pt idx="1">
                  <c:v>Luna</c:v>
                </c:pt>
                <c:pt idx="2">
                  <c:v>Emacs Lisp</c:v>
                </c:pt>
                <c:pt idx="3">
                  <c:v>Clojure</c:v>
                </c:pt>
                <c:pt idx="4">
                  <c:v>Haskell</c:v>
                </c:pt>
                <c:pt idx="5">
                  <c:v>CoffeeScript</c:v>
                </c:pt>
                <c:pt idx="6">
                  <c:v>Scala</c:v>
                </c:pt>
                <c:pt idx="7">
                  <c:v>VimL</c:v>
                </c:pt>
                <c:pt idx="8">
                  <c:v>perl</c:v>
                </c:pt>
                <c:pt idx="9">
                  <c:v>C#</c:v>
                </c:pt>
                <c:pt idx="10">
                  <c:v>Shell</c:v>
                </c:pt>
                <c:pt idx="11">
                  <c:v>Objective-C</c:v>
                </c:pt>
                <c:pt idx="12">
                  <c:v>C++</c:v>
                </c:pt>
                <c:pt idx="13">
                  <c:v>PHP</c:v>
                </c:pt>
                <c:pt idx="14">
                  <c:v>Python</c:v>
                </c:pt>
                <c:pt idx="15">
                  <c:v>C</c:v>
                </c:pt>
                <c:pt idx="16">
                  <c:v>Ruby</c:v>
                </c:pt>
                <c:pt idx="17">
                  <c:v>JavaScript</c:v>
                </c:pt>
                <c:pt idx="18">
                  <c:v>JavaScript</c:v>
                </c:pt>
              </c:strCache>
            </c:strRef>
          </c:cat>
          <c:val>
            <c:numRef>
              <c:f>Sheet1!$C$4:$C$22</c:f>
              <c:numCache>
                <c:formatCode>General</c:formatCode>
                <c:ptCount val="19"/>
                <c:pt idx="0">
                  <c:v>5414</c:v>
                </c:pt>
                <c:pt idx="1">
                  <c:v>5835</c:v>
                </c:pt>
                <c:pt idx="2">
                  <c:v>7057</c:v>
                </c:pt>
                <c:pt idx="3">
                  <c:v>7521</c:v>
                </c:pt>
                <c:pt idx="4">
                  <c:v>8088</c:v>
                </c:pt>
                <c:pt idx="5">
                  <c:v>11884</c:v>
                </c:pt>
                <c:pt idx="6">
                  <c:v>12924</c:v>
                </c:pt>
                <c:pt idx="7">
                  <c:v>17846</c:v>
                </c:pt>
                <c:pt idx="8">
                  <c:v>18661</c:v>
                </c:pt>
                <c:pt idx="9">
                  <c:v>37308</c:v>
                </c:pt>
                <c:pt idx="10">
                  <c:v>38753</c:v>
                </c:pt>
                <c:pt idx="11">
                  <c:v>38971</c:v>
                </c:pt>
                <c:pt idx="12">
                  <c:v>87092</c:v>
                </c:pt>
                <c:pt idx="13">
                  <c:v>149716</c:v>
                </c:pt>
                <c:pt idx="14">
                  <c:v>160237</c:v>
                </c:pt>
                <c:pt idx="15">
                  <c:v>169426</c:v>
                </c:pt>
                <c:pt idx="16">
                  <c:v>193769</c:v>
                </c:pt>
                <c:pt idx="17">
                  <c:v>198030</c:v>
                </c:pt>
                <c:pt idx="18">
                  <c:v>314659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8136320"/>
        <c:axId val="111153152"/>
      </c:barChart>
      <c:catAx>
        <c:axId val="88136320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800"/>
            </a:pPr>
            <a:endParaRPr lang="ja-JP"/>
          </a:p>
        </c:txPr>
        <c:crossAx val="111153152"/>
        <c:crosses val="autoZero"/>
        <c:auto val="1"/>
        <c:lblAlgn val="ctr"/>
        <c:lblOffset val="100"/>
        <c:noMultiLvlLbl val="0"/>
      </c:catAx>
      <c:valAx>
        <c:axId val="111153152"/>
        <c:scaling>
          <c:orientation val="minMax"/>
          <c:max val="40000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88136320"/>
        <c:crosses val="autoZero"/>
        <c:crossBetween val="between"/>
        <c:majorUnit val="100000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7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2" y="22308393"/>
            <a:ext cx="13184342" cy="3894802"/>
          </a:xfrm>
        </p:spPr>
        <p:txBody>
          <a:bodyPr>
            <a:normAutofit/>
          </a:bodyPr>
          <a:lstStyle>
            <a:lvl1pPr marL="0" indent="0" algn="l">
              <a:buNone/>
              <a:defRPr sz="7400">
                <a:solidFill>
                  <a:schemeClr val="tx2"/>
                </a:solidFill>
              </a:defRPr>
            </a:lvl1pPr>
            <a:lvl2pPr marL="152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5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8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1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3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6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9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22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3" y="13829936"/>
            <a:ext cx="16782348" cy="7917330"/>
          </a:xfrm>
          <a:effectLst/>
        </p:spPr>
        <p:txBody>
          <a:bodyPr>
            <a:noAutofit/>
          </a:bodyPr>
          <a:lstStyle>
            <a:lvl1pPr marL="2138635" indent="-1527597" algn="l">
              <a:defRPr sz="1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3" y="1662428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4" y="3229866"/>
            <a:ext cx="11295165" cy="2161158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5"/>
            <a:ext cx="13955370" cy="10699746"/>
          </a:xfrm>
          <a:effectLst/>
        </p:spPr>
        <p:txBody>
          <a:bodyPr anchor="b"/>
          <a:lstStyle>
            <a:lvl1pPr algn="r">
              <a:defRPr sz="154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4"/>
            <a:ext cx="13964324" cy="3688789"/>
          </a:xfrm>
        </p:spPr>
        <p:txBody>
          <a:bodyPr anchor="t"/>
          <a:lstStyle>
            <a:lvl1pPr marL="0" indent="0" algn="r">
              <a:buNone/>
              <a:defRPr sz="6700">
                <a:solidFill>
                  <a:schemeClr val="tx2"/>
                </a:solidFill>
              </a:defRPr>
            </a:lvl1pPr>
            <a:lvl2pPr marL="152759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305519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58279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10387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63798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16558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69317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22077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1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80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527597" indent="0">
              <a:buNone/>
              <a:defRPr sz="6700" b="1"/>
            </a:lvl2pPr>
            <a:lvl3pPr marL="3055193" indent="0">
              <a:buNone/>
              <a:defRPr sz="6000" b="1"/>
            </a:lvl3pPr>
            <a:lvl4pPr marL="4582790" indent="0">
              <a:buNone/>
              <a:defRPr sz="5300" b="1"/>
            </a:lvl4pPr>
            <a:lvl5pPr marL="6110387" indent="0">
              <a:buNone/>
              <a:defRPr sz="5300" b="1"/>
            </a:lvl5pPr>
            <a:lvl6pPr marL="7637983" indent="0">
              <a:buNone/>
              <a:defRPr sz="5300" b="1"/>
            </a:lvl6pPr>
            <a:lvl7pPr marL="9165580" indent="0">
              <a:buNone/>
              <a:defRPr sz="5300" b="1"/>
            </a:lvl7pPr>
            <a:lvl8pPr marL="10693176" indent="0">
              <a:buNone/>
              <a:defRPr sz="5300" b="1"/>
            </a:lvl8pPr>
            <a:lvl9pPr marL="12220773" indent="0">
              <a:buNone/>
              <a:defRPr sz="53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4"/>
            <a:ext cx="7827569" cy="12111990"/>
          </a:xfrm>
        </p:spPr>
        <p:txBody>
          <a:bodyPr>
            <a:normAutofit/>
          </a:bodyPr>
          <a:lstStyle>
            <a:lvl1pPr>
              <a:defRPr sz="6000"/>
            </a:lvl1pPr>
            <a:lvl2pPr>
              <a:defRPr sz="6000"/>
            </a:lvl2pPr>
            <a:lvl3pPr>
              <a:defRPr sz="53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5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80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527597" indent="0">
              <a:buNone/>
              <a:defRPr sz="6700" b="1"/>
            </a:lvl2pPr>
            <a:lvl3pPr marL="3055193" indent="0">
              <a:buNone/>
              <a:defRPr sz="6000" b="1"/>
            </a:lvl3pPr>
            <a:lvl4pPr marL="4582790" indent="0">
              <a:buNone/>
              <a:defRPr sz="5300" b="1"/>
            </a:lvl4pPr>
            <a:lvl5pPr marL="6110387" indent="0">
              <a:buNone/>
              <a:defRPr sz="5300" b="1"/>
            </a:lvl5pPr>
            <a:lvl6pPr marL="7637983" indent="0">
              <a:buNone/>
              <a:defRPr sz="5300" b="1"/>
            </a:lvl6pPr>
            <a:lvl7pPr marL="9165580" indent="0">
              <a:buNone/>
              <a:defRPr sz="5300" b="1"/>
            </a:lvl7pPr>
            <a:lvl8pPr marL="10693176" indent="0">
              <a:buNone/>
              <a:defRPr sz="5300" b="1"/>
            </a:lvl8pPr>
            <a:lvl9pPr marL="12220773" indent="0">
              <a:buNone/>
              <a:defRPr sz="5300" b="1"/>
            </a:lvl9pPr>
          </a:lstStyle>
          <a:p>
            <a:pPr marL="0" lvl="0" indent="0" algn="ctr" defTabSz="3055193" rtl="0" eaLnBrk="1" latinLnBrk="0" hangingPunct="1">
              <a:spcBef>
                <a:spcPct val="20000"/>
              </a:spcBef>
              <a:spcAft>
                <a:spcPts val="1002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6177115"/>
            <a:ext cx="7827569" cy="12111990"/>
          </a:xfrm>
        </p:spPr>
        <p:txBody>
          <a:bodyPr>
            <a:normAutofit/>
          </a:bodyPr>
          <a:lstStyle>
            <a:lvl1pPr>
              <a:defRPr sz="6000"/>
            </a:lvl1pPr>
            <a:lvl2pPr>
              <a:defRPr sz="6000"/>
            </a:lvl2pPr>
            <a:lvl3pPr>
              <a:defRPr sz="53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2" y="9756885"/>
            <a:ext cx="8504400" cy="5556598"/>
          </a:xfrm>
          <a:effectLst/>
        </p:spPr>
        <p:txBody>
          <a:bodyPr anchor="b">
            <a:noAutofit/>
          </a:bodyPr>
          <a:lstStyle>
            <a:lvl1pPr marL="763798" indent="-763798" algn="l">
              <a:defRPr sz="94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4" y="3229866"/>
            <a:ext cx="9395516" cy="21611593"/>
          </a:xfrm>
        </p:spPr>
        <p:txBody>
          <a:bodyPr anchor="ctr"/>
          <a:lstStyle>
            <a:lvl1pPr>
              <a:defRPr sz="7400"/>
            </a:lvl1pPr>
            <a:lvl2pPr>
              <a:defRPr sz="6700"/>
            </a:lvl2pPr>
            <a:lvl3pPr>
              <a:defRPr sz="6000"/>
            </a:lvl3pPr>
            <a:lvl4pPr>
              <a:defRPr sz="5300"/>
            </a:lvl4pPr>
            <a:lvl5pPr>
              <a:defRPr sz="4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8" y="15443770"/>
            <a:ext cx="7925699" cy="9446567"/>
          </a:xfrm>
        </p:spPr>
        <p:txBody>
          <a:bodyPr/>
          <a:lstStyle>
            <a:lvl1pPr marL="0" indent="0">
              <a:buNone/>
              <a:defRPr sz="4700"/>
            </a:lvl1pPr>
            <a:lvl2pPr marL="1527597" indent="0">
              <a:buNone/>
              <a:defRPr sz="4000"/>
            </a:lvl2pPr>
            <a:lvl3pPr marL="3055193" indent="0">
              <a:buNone/>
              <a:defRPr sz="3300"/>
            </a:lvl3pPr>
            <a:lvl4pPr marL="4582790" indent="0">
              <a:buNone/>
              <a:defRPr sz="3000"/>
            </a:lvl4pPr>
            <a:lvl5pPr marL="6110387" indent="0">
              <a:buNone/>
              <a:defRPr sz="3000"/>
            </a:lvl5pPr>
            <a:lvl6pPr marL="7637983" indent="0">
              <a:buNone/>
              <a:defRPr sz="3000"/>
            </a:lvl6pPr>
            <a:lvl7pPr marL="9165580" indent="0">
              <a:buNone/>
              <a:defRPr sz="3000"/>
            </a:lvl7pPr>
            <a:lvl8pPr marL="10693176" indent="0">
              <a:buNone/>
              <a:defRPr sz="3000"/>
            </a:lvl8pPr>
            <a:lvl9pPr marL="12220773" indent="0">
              <a:buNone/>
              <a:defRPr sz="3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7"/>
            <a:ext cx="21386800" cy="1320645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21386800" cy="17073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1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6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700"/>
            </a:lvl1pPr>
            <a:lvl2pPr marL="1527597" indent="0">
              <a:buNone/>
              <a:defRPr sz="9400"/>
            </a:lvl2pPr>
            <a:lvl3pPr marL="3055193" indent="0">
              <a:buNone/>
              <a:defRPr sz="8000"/>
            </a:lvl3pPr>
            <a:lvl4pPr marL="4582790" indent="0">
              <a:buNone/>
              <a:defRPr sz="6700"/>
            </a:lvl4pPr>
            <a:lvl5pPr marL="6110387" indent="0">
              <a:buNone/>
              <a:defRPr sz="6700"/>
            </a:lvl5pPr>
            <a:lvl6pPr marL="7637983" indent="0">
              <a:buNone/>
              <a:defRPr sz="6700"/>
            </a:lvl6pPr>
            <a:lvl7pPr marL="9165580" indent="0">
              <a:buNone/>
              <a:defRPr sz="6700"/>
            </a:lvl7pPr>
            <a:lvl8pPr marL="10693176" indent="0">
              <a:buNone/>
              <a:defRPr sz="6700"/>
            </a:lvl8pPr>
            <a:lvl9pPr marL="12220773" indent="0">
              <a:buNone/>
              <a:defRPr sz="67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79" y="4461579"/>
            <a:ext cx="8640124" cy="9550335"/>
          </a:xfrm>
        </p:spPr>
        <p:txBody>
          <a:bodyPr anchor="b"/>
          <a:lstStyle>
            <a:lvl1pPr marL="611039" indent="-611039">
              <a:buFont typeface="Georgia" pitchFamily="18" charset="0"/>
              <a:buChar char="*"/>
              <a:defRPr sz="5300"/>
            </a:lvl1pPr>
            <a:lvl2pPr marL="1527597" indent="0">
              <a:buNone/>
              <a:defRPr sz="4000"/>
            </a:lvl2pPr>
            <a:lvl3pPr marL="3055193" indent="0">
              <a:buNone/>
              <a:defRPr sz="3300"/>
            </a:lvl3pPr>
            <a:lvl4pPr marL="4582790" indent="0">
              <a:buNone/>
              <a:defRPr sz="3000"/>
            </a:lvl4pPr>
            <a:lvl5pPr marL="6110387" indent="0">
              <a:buNone/>
              <a:defRPr sz="3000"/>
            </a:lvl5pPr>
            <a:lvl6pPr marL="7637983" indent="0">
              <a:buNone/>
              <a:defRPr sz="3000"/>
            </a:lvl6pPr>
            <a:lvl7pPr marL="9165580" indent="0">
              <a:buNone/>
              <a:defRPr sz="3000"/>
            </a:lvl7pPr>
            <a:lvl8pPr marL="10693176" indent="0">
              <a:buNone/>
              <a:defRPr sz="3000"/>
            </a:lvl8pPr>
            <a:lvl9pPr marL="12220773" indent="0">
              <a:buNone/>
              <a:defRPr sz="3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7"/>
            <a:ext cx="14930388" cy="5046663"/>
          </a:xfrm>
        </p:spPr>
        <p:txBody>
          <a:bodyPr anchor="b">
            <a:noAutofit/>
          </a:bodyPr>
          <a:lstStyle>
            <a:lvl1pPr algn="l">
              <a:defRPr sz="154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60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8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6" y="19304335"/>
            <a:ext cx="15232039" cy="5046663"/>
          </a:xfrm>
          <a:prstGeom prst="rect">
            <a:avLst/>
          </a:prstGeom>
          <a:effectLst/>
        </p:spPr>
        <p:txBody>
          <a:bodyPr vert="horz" lIns="305519" tIns="152760" rIns="305519" bIns="15276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3"/>
            <a:ext cx="14970760" cy="15341854"/>
          </a:xfrm>
          <a:prstGeom prst="rect">
            <a:avLst/>
          </a:prstGeom>
        </p:spPr>
        <p:txBody>
          <a:bodyPr vert="horz" lIns="305519" tIns="152760" rIns="305519" bIns="15276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2"/>
            <a:ext cx="588137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r">
              <a:defRPr sz="3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DE0E56-B02A-4EE7-B89E-44845DFFCF82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41" y="27251982"/>
            <a:ext cx="784183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l">
              <a:defRPr sz="3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2"/>
            <a:ext cx="4277360" cy="1612127"/>
          </a:xfrm>
          <a:prstGeom prst="rect">
            <a:avLst/>
          </a:prstGeom>
        </p:spPr>
        <p:txBody>
          <a:bodyPr vert="horz" lIns="305519" tIns="152760" rIns="305519" bIns="152760" rtlCol="0" anchor="ctr"/>
          <a:lstStyle>
            <a:lvl1pPr algn="ctr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1069318" indent="-1069318" algn="r" defTabSz="305519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54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63798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33116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49674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666232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643894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60452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68666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637983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646197" indent="-611039" algn="l" defTabSz="3055193" rtl="0" eaLnBrk="1" latinLnBrk="0" hangingPunct="1">
        <a:spcBef>
          <a:spcPct val="20000"/>
        </a:spcBef>
        <a:spcAft>
          <a:spcPts val="1002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7597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5519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8279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110387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3798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65580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93176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220773" algn="l" defTabSz="3055193" rtl="0" eaLnBrk="1" latinLnBrk="0" hangingPunct="1">
        <a:defRPr kumimoji="1"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上リボン 4"/>
          <p:cNvSpPr/>
          <p:nvPr/>
        </p:nvSpPr>
        <p:spPr>
          <a:xfrm>
            <a:off x="0" y="594447"/>
            <a:ext cx="21023081" cy="3099870"/>
          </a:xfrm>
          <a:prstGeom prst="ribbon2">
            <a:avLst>
              <a:gd name="adj1" fmla="val 13178"/>
              <a:gd name="adj2" fmla="val 7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lvl="0" algn="ctr"/>
            <a:r>
              <a:rPr lang="ja-JP" altLang="en-US" sz="5400" b="1" dirty="0" smtClean="0">
                <a:solidFill>
                  <a:prstClr val="black"/>
                </a:solidFill>
                <a:latin typeface="+mj-ea"/>
                <a:ea typeface="+mj-ea"/>
              </a:rPr>
              <a:t>ビッグデータの処理技術を活用した</a:t>
            </a:r>
            <a:endParaRPr lang="en-US" altLang="ja-JP" sz="5400" b="1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lvl="0" algn="ctr"/>
            <a:r>
              <a:rPr lang="ja-JP" altLang="en-US" sz="5400" b="1" dirty="0" smtClean="0">
                <a:solidFill>
                  <a:prstClr val="black"/>
                </a:solidFill>
                <a:latin typeface="+mj-ea"/>
                <a:ea typeface="+mj-ea"/>
              </a:rPr>
              <a:t>オープンソフトウェア開発プロジェクト解析</a:t>
            </a:r>
            <a:endParaRPr lang="ja-JP" altLang="en-US" sz="5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376884" y="3694316"/>
            <a:ext cx="8982331" cy="14307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プロジェクトマネジメントコース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矢吹研究室　</a:t>
            </a:r>
            <a:r>
              <a:rPr lang="en-US" altLang="ja-JP" sz="4000" dirty="0" smtClean="0">
                <a:solidFill>
                  <a:schemeClr val="tx1"/>
                </a:solidFill>
              </a:rPr>
              <a:t>1142046</a:t>
            </a:r>
            <a:r>
              <a:rPr lang="ja-JP" altLang="en-US" sz="4000" dirty="0">
                <a:solidFill>
                  <a:schemeClr val="tx1"/>
                </a:solidFill>
              </a:rPr>
              <a:t>　小池由也</a:t>
            </a:r>
          </a:p>
        </p:txBody>
      </p:sp>
      <p:sp>
        <p:nvSpPr>
          <p:cNvPr id="9" name="ホームベース 8"/>
          <p:cNvSpPr/>
          <p:nvPr/>
        </p:nvSpPr>
        <p:spPr>
          <a:xfrm>
            <a:off x="224558" y="5125025"/>
            <a:ext cx="3058418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背景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812837" y="6210996"/>
            <a:ext cx="20573963" cy="8208912"/>
            <a:chOff x="260648" y="2086015"/>
            <a:chExt cx="6597352" cy="2557993"/>
          </a:xfrm>
        </p:grpSpPr>
        <p:sp>
          <p:nvSpPr>
            <p:cNvPr id="30" name="円/楕円 29"/>
            <p:cNvSpPr/>
            <p:nvPr/>
          </p:nvSpPr>
          <p:spPr>
            <a:xfrm>
              <a:off x="260648" y="2627784"/>
              <a:ext cx="6120680" cy="1872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260648" y="2267744"/>
              <a:ext cx="1473215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5013176" y="2267744"/>
              <a:ext cx="1486854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636912" y="2086015"/>
              <a:ext cx="1530982" cy="901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テスト駆動開発の実態調査</a:t>
              </a:r>
            </a:p>
          </p:txBody>
        </p:sp>
        <p:cxnSp>
          <p:nvCxnSpPr>
            <p:cNvPr id="8" name="直線矢印コネクタ 7"/>
            <p:cNvCxnSpPr>
              <a:stCxn id="27" idx="4"/>
            </p:cNvCxnSpPr>
            <p:nvPr/>
          </p:nvCxnSpPr>
          <p:spPr>
            <a:xfrm flipH="1">
              <a:off x="3402403" y="2987824"/>
              <a:ext cx="0" cy="9361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26" idx="4"/>
            </p:cNvCxnSpPr>
            <p:nvPr/>
          </p:nvCxnSpPr>
          <p:spPr>
            <a:xfrm flipH="1">
              <a:off x="4653136" y="3131840"/>
              <a:ext cx="1103467" cy="792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3" idx="4"/>
            </p:cNvCxnSpPr>
            <p:nvPr/>
          </p:nvCxnSpPr>
          <p:spPr>
            <a:xfrm>
              <a:off x="997256" y="3131840"/>
              <a:ext cx="1047589" cy="792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1556792" y="3995936"/>
              <a:ext cx="3528392" cy="6480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700" b="1" dirty="0">
                  <a:solidFill>
                    <a:schemeClr val="tx1"/>
                  </a:solidFill>
                </a:rPr>
                <a:t>サンプリングによる調査</a:t>
              </a: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445224" y="4319972"/>
              <a:ext cx="1412776" cy="26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700" dirty="0"/>
                <a:t>矢吹研の研究</a:t>
              </a: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1357783" y="14995971"/>
            <a:ext cx="18912681" cy="10692804"/>
            <a:chOff x="812836" y="15824446"/>
            <a:chExt cx="20210244" cy="12204973"/>
          </a:xfrm>
        </p:grpSpPr>
        <p:sp>
          <p:nvSpPr>
            <p:cNvPr id="43" name="フローチャート : 代替処理 42"/>
            <p:cNvSpPr/>
            <p:nvPr/>
          </p:nvSpPr>
          <p:spPr>
            <a:xfrm>
              <a:off x="812837" y="15824446"/>
              <a:ext cx="20210243" cy="1220497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雲形吹き出し 40"/>
            <p:cNvSpPr/>
            <p:nvPr/>
          </p:nvSpPr>
          <p:spPr>
            <a:xfrm>
              <a:off x="8447818" y="16793698"/>
              <a:ext cx="12350705" cy="10268862"/>
            </a:xfrm>
            <a:prstGeom prst="cloudCallout">
              <a:avLst>
                <a:gd name="adj1" fmla="val -62588"/>
                <a:gd name="adj2" fmla="val -212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爆発 1 38"/>
            <p:cNvSpPr/>
            <p:nvPr/>
          </p:nvSpPr>
          <p:spPr>
            <a:xfrm rot="1310115">
              <a:off x="3703724" y="20260425"/>
              <a:ext cx="6305913" cy="4976218"/>
            </a:xfrm>
            <a:prstGeom prst="irregularSeal1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リアル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タイム！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雲 34"/>
            <p:cNvSpPr/>
            <p:nvPr/>
          </p:nvSpPr>
          <p:spPr>
            <a:xfrm>
              <a:off x="812836" y="18478309"/>
              <a:ext cx="6287632" cy="286141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ja-JP" altLang="en-US" sz="4700" b="1" dirty="0">
                  <a:solidFill>
                    <a:schemeClr val="tx1"/>
                  </a:solidFill>
                </a:rPr>
                <a:t>ビッグデータ</a:t>
              </a:r>
            </a:p>
          </p:txBody>
        </p:sp>
        <p:sp>
          <p:nvSpPr>
            <p:cNvPr id="33" name="フローチャート : 代替処理 32"/>
            <p:cNvSpPr/>
            <p:nvPr/>
          </p:nvSpPr>
          <p:spPr>
            <a:xfrm>
              <a:off x="1935627" y="15824447"/>
              <a:ext cx="3992140" cy="193850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en-US" altLang="ja-JP" sz="5300" b="1" dirty="0" err="1">
                  <a:solidFill>
                    <a:schemeClr val="tx1"/>
                  </a:solidFill>
                </a:rPr>
                <a:t>BigQuery</a:t>
              </a:r>
              <a:endParaRPr lang="ja-JP" altLang="en-US" sz="53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下矢印 35"/>
            <p:cNvSpPr/>
            <p:nvPr/>
          </p:nvSpPr>
          <p:spPr>
            <a:xfrm>
              <a:off x="1631936" y="21597024"/>
              <a:ext cx="4442315" cy="2303020"/>
            </a:xfrm>
            <a:prstGeom prst="downArrow">
              <a:avLst>
                <a:gd name="adj1" fmla="val 50000"/>
                <a:gd name="adj2" fmla="val 41123"/>
              </a:avLst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SQL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253803" y="24641592"/>
              <a:ext cx="2900865" cy="1669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rtlCol="0" anchor="ctr"/>
            <a:lstStyle/>
            <a:p>
              <a:pPr algn="ctr"/>
              <a:r>
                <a:rPr lang="ja-JP" altLang="en-US" sz="6700" b="1" dirty="0">
                  <a:solidFill>
                    <a:schemeClr val="tx1"/>
                  </a:solidFill>
                </a:rPr>
                <a:t>管理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600" y="18001405"/>
              <a:ext cx="9721698" cy="7153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ホームベース 23"/>
          <p:cNvSpPr/>
          <p:nvPr/>
        </p:nvSpPr>
        <p:spPr>
          <a:xfrm>
            <a:off x="224558" y="25797171"/>
            <a:ext cx="3058418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目的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横巻き 6"/>
          <p:cNvSpPr/>
          <p:nvPr/>
        </p:nvSpPr>
        <p:spPr>
          <a:xfrm>
            <a:off x="3282976" y="26013195"/>
            <a:ext cx="16987488" cy="4050755"/>
          </a:xfrm>
          <a:prstGeom prst="horizont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オープンソフトウェアの実態を，ビッグデータ処理技術を使って</a:t>
            </a:r>
            <a:r>
              <a:rPr lang="ja-JP" altLang="en-US" dirty="0" smtClean="0">
                <a:solidFill>
                  <a:schemeClr val="tx1"/>
                </a:solidFill>
              </a:rPr>
              <a:t>調査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規模を拡大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224558" y="1278447"/>
            <a:ext cx="4181210" cy="170051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ホームベース 19"/>
          <p:cNvSpPr/>
          <p:nvPr/>
        </p:nvSpPr>
        <p:spPr>
          <a:xfrm>
            <a:off x="224558" y="20862824"/>
            <a:ext cx="4181210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0957"/>
              </p:ext>
            </p:extLst>
          </p:nvPr>
        </p:nvGraphicFramePr>
        <p:xfrm>
          <a:off x="4473453" y="22531984"/>
          <a:ext cx="16278891" cy="607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472"/>
                <a:gridCol w="4826419"/>
              </a:tblGrid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データの収集・解析ツールの試運転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データの収集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データの解析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419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解析結果の有用性調査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9333">
                <a:tc>
                  <a:txBody>
                    <a:bodyPr/>
                    <a:lstStyle/>
                    <a:p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卒業論文で執筆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4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46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4600" dirty="0">
                        <a:solidFill>
                          <a:schemeClr val="tx1"/>
                        </a:solidFill>
                      </a:endParaRPr>
                    </a:p>
                  </a:txBody>
                  <a:tcPr marL="285157" marR="285157" marT="151400" marB="151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直線コネクタ 21"/>
          <p:cNvCxnSpPr/>
          <p:nvPr/>
        </p:nvCxnSpPr>
        <p:spPr>
          <a:xfrm>
            <a:off x="4569804" y="21697404"/>
            <a:ext cx="16494808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ホームベース 20"/>
          <p:cNvSpPr/>
          <p:nvPr/>
        </p:nvSpPr>
        <p:spPr>
          <a:xfrm>
            <a:off x="224558" y="8224894"/>
            <a:ext cx="4181210" cy="166916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5519" tIns="152760" rIns="305519" bIns="152760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進捗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4752833" y="8940248"/>
            <a:ext cx="16494808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224557" y="14760908"/>
            <a:ext cx="11837662" cy="5931310"/>
            <a:chOff x="224558" y="9894055"/>
            <a:chExt cx="11816198" cy="9385474"/>
          </a:xfrm>
        </p:grpSpPr>
        <p:sp>
          <p:nvSpPr>
            <p:cNvPr id="8" name="正方形/長方形 7"/>
            <p:cNvSpPr/>
            <p:nvPr/>
          </p:nvSpPr>
          <p:spPr>
            <a:xfrm>
              <a:off x="995866" y="10609410"/>
              <a:ext cx="3185345" cy="2384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r>
                <a:rPr kumimoji="1" lang="en-US" altLang="ja-JP" sz="4400" dirty="0" err="1" smtClean="0">
                  <a:solidFill>
                    <a:schemeClr val="tx1"/>
                  </a:solidFill>
                </a:rPr>
                <a:t>Github</a:t>
              </a:r>
              <a:r>
                <a:rPr lang="ja-JP" altLang="en-US" sz="4400" dirty="0">
                  <a:solidFill>
                    <a:schemeClr val="tx1"/>
                  </a:solidFill>
                </a:rPr>
                <a:t> </a:t>
              </a:r>
              <a:r>
                <a:rPr lang="en-US" altLang="ja-JP" sz="4400" dirty="0" smtClean="0">
                  <a:solidFill>
                    <a:schemeClr val="tx1"/>
                  </a:solidFill>
                </a:rPr>
                <a:t>Archive</a:t>
              </a:r>
            </a:p>
          </p:txBody>
        </p:sp>
        <p:cxnSp>
          <p:nvCxnSpPr>
            <p:cNvPr id="18" name="直線矢印コネクタ 17"/>
            <p:cNvCxnSpPr>
              <a:stCxn id="8" idx="2"/>
              <a:endCxn id="19" idx="0"/>
            </p:cNvCxnSpPr>
            <p:nvPr/>
          </p:nvCxnSpPr>
          <p:spPr>
            <a:xfrm flipH="1">
              <a:off x="2580729" y="12993925"/>
              <a:ext cx="7810" cy="16691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角丸四角形 18"/>
            <p:cNvSpPr/>
            <p:nvPr/>
          </p:nvSpPr>
          <p:spPr>
            <a:xfrm>
              <a:off x="224558" y="14663085"/>
              <a:ext cx="4712342" cy="26229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r>
                <a:rPr kumimoji="1" lang="en-US" altLang="ja-JP" sz="4400" dirty="0" smtClean="0">
                  <a:solidFill>
                    <a:schemeClr val="tx1"/>
                  </a:solidFill>
                </a:rPr>
                <a:t>Google</a:t>
              </a:r>
              <a:r>
                <a:rPr lang="ja-JP" altLang="en-US" sz="44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4400" dirty="0" err="1" smtClean="0">
                  <a:solidFill>
                    <a:schemeClr val="tx1"/>
                  </a:solidFill>
                </a:rPr>
                <a:t>BigQueary</a:t>
              </a:r>
              <a:endParaRPr kumimoji="1" lang="en-US" altLang="ja-JP" sz="4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四角形吹き出し 25"/>
            <p:cNvSpPr/>
            <p:nvPr/>
          </p:nvSpPr>
          <p:spPr>
            <a:xfrm>
              <a:off x="5977679" y="9894055"/>
              <a:ext cx="6063077" cy="3219095"/>
            </a:xfrm>
            <a:prstGeom prst="wedgeRectCallout">
              <a:avLst>
                <a:gd name="adj1" fmla="val -69582"/>
                <a:gd name="adj2" fmla="val 256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endParaRPr lang="en-US" altLang="ja-JP" sz="4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4000" dirty="0" err="1">
                  <a:solidFill>
                    <a:schemeClr val="tx1"/>
                  </a:solidFill>
                </a:rPr>
                <a:t>GitHub</a:t>
              </a:r>
              <a:r>
                <a:rPr lang="ja-JP" altLang="en-US" sz="4000" dirty="0">
                  <a:solidFill>
                    <a:schemeClr val="tx1"/>
                  </a:solidFill>
                </a:rPr>
                <a:t>で公開されてるタイムラインをアーカイブ化</a:t>
              </a:r>
              <a:endParaRPr lang="en-US" altLang="ja-JP" sz="4000" dirty="0">
                <a:solidFill>
                  <a:schemeClr val="tx1"/>
                </a:solidFill>
              </a:endParaRPr>
            </a:p>
            <a:p>
              <a:pPr algn="ctr"/>
              <a:endParaRPr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7" name="四角形吹き出し 26"/>
            <p:cNvSpPr/>
            <p:nvPr/>
          </p:nvSpPr>
          <p:spPr>
            <a:xfrm>
              <a:off x="6089954" y="15941208"/>
              <a:ext cx="5838518" cy="3338321"/>
            </a:xfrm>
            <a:prstGeom prst="wedgeRectCallout">
              <a:avLst>
                <a:gd name="adj1" fmla="val -69674"/>
                <a:gd name="adj2" fmla="val -390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05519" tIns="152760" rIns="305519" bIns="152760" spcCol="0"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クラウドにあるビッグデータを</a:t>
              </a:r>
              <a:r>
                <a:rPr lang="en-US" altLang="ja-JP" sz="4000" dirty="0">
                  <a:solidFill>
                    <a:schemeClr val="tx1"/>
                  </a:solidFill>
                </a:rPr>
                <a:t>SQL</a:t>
              </a:r>
              <a:r>
                <a:rPr lang="ja-JP" altLang="en-US" sz="4000" dirty="0">
                  <a:solidFill>
                    <a:schemeClr val="tx1"/>
                  </a:solidFill>
                </a:rPr>
                <a:t>を利用し分析</a:t>
              </a:r>
            </a:p>
          </p:txBody>
        </p:sp>
      </p:grpSp>
      <p:graphicFrame>
        <p:nvGraphicFramePr>
          <p:cNvPr id="28" name="グラフ 27"/>
          <p:cNvGraphicFramePr/>
          <p:nvPr>
            <p:extLst>
              <p:ext uri="{D42A27DB-BD31-4B8C-83A1-F6EECF244321}">
                <p14:modId xmlns:p14="http://schemas.microsoft.com/office/powerpoint/2010/main" val="2304488298"/>
              </p:ext>
            </p:extLst>
          </p:nvPr>
        </p:nvGraphicFramePr>
        <p:xfrm>
          <a:off x="12255014" y="9816140"/>
          <a:ext cx="9121492" cy="1007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0" name="グループ化 29"/>
          <p:cNvGrpSpPr/>
          <p:nvPr/>
        </p:nvGrpSpPr>
        <p:grpSpPr>
          <a:xfrm>
            <a:off x="4326264" y="162323"/>
            <a:ext cx="16898766" cy="8053006"/>
            <a:chOff x="3944917" y="162323"/>
            <a:chExt cx="17302724" cy="8053006"/>
          </a:xfrm>
        </p:grpSpPr>
        <p:sp>
          <p:nvSpPr>
            <p:cNvPr id="25" name="角丸四角形 24"/>
            <p:cNvSpPr/>
            <p:nvPr/>
          </p:nvSpPr>
          <p:spPr>
            <a:xfrm>
              <a:off x="4181211" y="882403"/>
              <a:ext cx="7448293" cy="62646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雲 11"/>
            <p:cNvSpPr/>
            <p:nvPr/>
          </p:nvSpPr>
          <p:spPr>
            <a:xfrm>
              <a:off x="5015839" y="162323"/>
              <a:ext cx="5306450" cy="223224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GitHub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下矢印 12"/>
            <p:cNvSpPr/>
            <p:nvPr/>
          </p:nvSpPr>
          <p:spPr>
            <a:xfrm>
              <a:off x="5331071" y="2670107"/>
              <a:ext cx="5148572" cy="25922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ビッグ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データ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3944917" y="5479025"/>
              <a:ext cx="7920880" cy="27363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chemeClr val="tx1"/>
                  </a:solidFill>
                </a:rPr>
                <a:t>取得・解析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円形吹き出し 28"/>
            <p:cNvSpPr/>
            <p:nvPr/>
          </p:nvSpPr>
          <p:spPr>
            <a:xfrm>
              <a:off x="12223785" y="1002664"/>
              <a:ext cx="9023856" cy="3952594"/>
            </a:xfrm>
            <a:prstGeom prst="wedgeEllipseCallout">
              <a:avLst>
                <a:gd name="adj1" fmla="val -54890"/>
                <a:gd name="adj2" fmla="val 6158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ソフトウェア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開発の実態を調査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383525" y="10531475"/>
            <a:ext cx="12028324" cy="3221446"/>
            <a:chOff x="1700808" y="251520"/>
            <a:chExt cx="4680520" cy="1476164"/>
          </a:xfrm>
        </p:grpSpPr>
        <p:sp>
          <p:nvSpPr>
            <p:cNvPr id="33" name="角丸四角形 32"/>
            <p:cNvSpPr/>
            <p:nvPr/>
          </p:nvSpPr>
          <p:spPr>
            <a:xfrm>
              <a:off x="1700808" y="251520"/>
              <a:ext cx="4680520" cy="6120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200" dirty="0">
                  <a:solidFill>
                    <a:schemeClr val="tx1"/>
                  </a:solidFill>
                </a:rPr>
                <a:t>1.GitHub</a:t>
              </a:r>
              <a:r>
                <a:rPr lang="ja-JP" altLang="en-US" sz="3200" dirty="0">
                  <a:solidFill>
                    <a:schemeClr val="tx1"/>
                  </a:solidFill>
                </a:rPr>
                <a:t>の大量データを利用できるようにする</a:t>
              </a:r>
              <a:endParaRPr lang="en-US" altLang="ja-JP" sz="3200" dirty="0">
                <a:solidFill>
                  <a:schemeClr val="tx1"/>
                </a:solidFill>
              </a:endParaRPr>
            </a:p>
            <a:p>
              <a:r>
                <a:rPr lang="ja-JP" altLang="en-US" sz="3200" dirty="0">
                  <a:solidFill>
                    <a:schemeClr val="tx1"/>
                  </a:solidFill>
                </a:rPr>
                <a:t>　</a:t>
              </a:r>
              <a:r>
                <a:rPr lang="en-US" altLang="ja-JP" sz="3200" dirty="0">
                  <a:solidFill>
                    <a:schemeClr val="tx1"/>
                  </a:solidFill>
                </a:rPr>
                <a:t>(</a:t>
              </a:r>
              <a:r>
                <a:rPr lang="en-US" altLang="ja-JP" sz="3200" dirty="0" err="1">
                  <a:solidFill>
                    <a:schemeClr val="tx1"/>
                  </a:solidFill>
                </a:rPr>
                <a:t>GitHub</a:t>
              </a:r>
              <a:r>
                <a:rPr lang="en-US" altLang="ja-JP" sz="3200" dirty="0">
                  <a:solidFill>
                    <a:schemeClr val="tx1"/>
                  </a:solidFill>
                </a:rPr>
                <a:t> Archive</a:t>
              </a:r>
              <a:r>
                <a:rPr lang="ja-JP" altLang="en-US" sz="3200" dirty="0">
                  <a:solidFill>
                    <a:schemeClr val="tx1"/>
                  </a:solidFill>
                </a:rPr>
                <a:t>も活用する</a:t>
              </a:r>
              <a:r>
                <a:rPr lang="en-US" altLang="ja-JP" sz="3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1700808" y="899592"/>
              <a:ext cx="4608512" cy="39604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200" dirty="0">
                  <a:solidFill>
                    <a:schemeClr val="tx1"/>
                  </a:solidFill>
                </a:rPr>
                <a:t>2.</a:t>
              </a:r>
              <a:r>
                <a:rPr lang="ja-JP" altLang="en-US" sz="3200" dirty="0">
                  <a:solidFill>
                    <a:schemeClr val="tx1"/>
                  </a:solidFill>
                </a:rPr>
                <a:t>例としてプログラミング言語の統計を取ってみる</a:t>
              </a: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1700808" y="1331640"/>
              <a:ext cx="4608512" cy="3960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200" dirty="0">
                  <a:solidFill>
                    <a:schemeClr val="tx1"/>
                  </a:solidFill>
                </a:rPr>
                <a:t>3.</a:t>
              </a:r>
              <a:r>
                <a:rPr lang="ja-JP" altLang="en-US" sz="3200" dirty="0">
                  <a:solidFill>
                    <a:schemeClr val="tx1"/>
                  </a:solidFill>
                </a:rPr>
                <a:t>矢吹研でサンプル調査しているものの規模を拡大してみる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5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361</TotalTime>
  <Words>189</Words>
  <Application>Microsoft Office PowerPoint</Application>
  <PresentationFormat>ユーザー設定</PresentationFormat>
  <Paragraphs>47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30</cp:revision>
  <dcterms:created xsi:type="dcterms:W3CDTF">2013-12-09T07:09:55Z</dcterms:created>
  <dcterms:modified xsi:type="dcterms:W3CDTF">2013-12-11T17:06:25Z</dcterms:modified>
</cp:coreProperties>
</file>