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B25444"/>
    <a:srgbClr val="FFA153"/>
    <a:srgbClr val="FFD1AB"/>
    <a:srgbClr val="FFB679"/>
    <a:srgbClr val="FF9137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90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3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8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12280" y="814956"/>
            <a:ext cx="20098830" cy="3046972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27" tIns="45712" rIns="91427" bIns="45712" rtlCol="0">
            <a:spAutoFit/>
          </a:bodyPr>
          <a:lstStyle/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クライドソーシングの</a:t>
            </a:r>
            <a:endParaRPr lang="en-US" altLang="ja-JP" sz="9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プロジェクトへの</a:t>
            </a:r>
            <a:r>
              <a:rPr lang="ja-JP" altLang="en-US" sz="9600" b="1" dirty="0">
                <a:solidFill>
                  <a:schemeClr val="bg1"/>
                </a:solidFill>
              </a:rPr>
              <a:t>活用</a:t>
            </a:r>
            <a:r>
              <a:rPr lang="ja-JP" altLang="en-US" sz="9600" b="1" dirty="0" smtClean="0">
                <a:solidFill>
                  <a:schemeClr val="bg1"/>
                </a:solidFill>
              </a:rPr>
              <a:t>研究</a:t>
            </a:r>
            <a:endParaRPr lang="ja-JP" altLang="en-US" sz="96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18316" y="4338787"/>
            <a:ext cx="10436880" cy="984855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kumimoji="1" lang="ja-JP" altLang="en-US" dirty="0" smtClean="0"/>
              <a:t>矢吹研究室　</a:t>
            </a:r>
            <a:r>
              <a:rPr kumimoji="1" lang="en-US" altLang="ja-JP" u="sng" dirty="0" smtClean="0"/>
              <a:t>1142123</a:t>
            </a:r>
            <a:r>
              <a:rPr kumimoji="1" lang="ja-JP" altLang="en-US" u="sng" dirty="0" smtClean="0"/>
              <a:t>　渡邊雄大</a:t>
            </a:r>
            <a:endParaRPr kumimoji="1" lang="ja-JP" altLang="en-US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280" y="4626819"/>
            <a:ext cx="9145016" cy="2215991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38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Background</a:t>
            </a:r>
            <a:endParaRPr kumimoji="1" lang="ja-JP" altLang="en-US" sz="138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8327" y="7146121"/>
            <a:ext cx="21112449" cy="6597168"/>
            <a:chOff x="26266" y="6534176"/>
            <a:chExt cx="21112449" cy="6597168"/>
          </a:xfrm>
        </p:grpSpPr>
        <p:sp>
          <p:nvSpPr>
            <p:cNvPr id="10" name="円/楕円 9"/>
            <p:cNvSpPr/>
            <p:nvPr/>
          </p:nvSpPr>
          <p:spPr>
            <a:xfrm>
              <a:off x="26266" y="8048790"/>
              <a:ext cx="21112449" cy="4878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00311" y="6534176"/>
              <a:ext cx="7344817" cy="110796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lang="ja-JP" altLang="en-US" sz="6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</a:t>
              </a:r>
              <a:endPara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747343" y="8048789"/>
              <a:ext cx="10692275" cy="4650541"/>
              <a:chOff x="612279" y="9332554"/>
              <a:chExt cx="10692275" cy="4650541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2" name="雲形吹き出し 11"/>
              <p:cNvSpPr/>
              <p:nvPr/>
            </p:nvSpPr>
            <p:spPr>
              <a:xfrm>
                <a:off x="612279" y="9650007"/>
                <a:ext cx="10692275" cy="4333088"/>
              </a:xfrm>
              <a:prstGeom prst="cloudCallout">
                <a:avLst>
                  <a:gd name="adj1" fmla="val 41690"/>
                  <a:gd name="adj2" fmla="val 3272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不特定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多数の受注者</a:t>
                </a:r>
                <a:endParaRPr kumimoji="1" lang="ja-JP" altLang="en-US" dirty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2011" y="12588832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194" y="9332554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576" y="9667379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245" y="11361654"/>
                <a:ext cx="764590" cy="76459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067" y="12901548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0734" y="12126244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9472" y="9385297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3169" y="10802146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グループ化 4"/>
            <p:cNvGrpSpPr/>
            <p:nvPr/>
          </p:nvGrpSpPr>
          <p:grpSpPr>
            <a:xfrm>
              <a:off x="15504695" y="7733581"/>
              <a:ext cx="4789891" cy="5397763"/>
              <a:chOff x="15399532" y="8834098"/>
              <a:chExt cx="4789891" cy="5397763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15399532" y="8834098"/>
                <a:ext cx="4789891" cy="539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5" rIns="91414" bIns="457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5" t="17993" r="6691" b="15096"/>
              <a:stretch/>
            </p:blipFill>
            <p:spPr bwMode="auto">
              <a:xfrm>
                <a:off x="15590117" y="10282910"/>
                <a:ext cx="4408720" cy="394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16670063" y="9381284"/>
                <a:ext cx="2592289" cy="984855"/>
              </a:xfrm>
              <a:prstGeom prst="rect">
                <a:avLst/>
              </a:prstGeom>
              <a:noFill/>
            </p:spPr>
            <p:txBody>
              <a:bodyPr wrap="square" lIns="91414" tIns="45705" rIns="91414" bIns="45705" rtlCol="0">
                <a:spAutoFit/>
              </a:bodyPr>
              <a:lstStyle/>
              <a:p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依頼者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</p:grpSp>
        <p:cxnSp>
          <p:nvCxnSpPr>
            <p:cNvPr id="30" name="直線矢印コネクタ 29"/>
            <p:cNvCxnSpPr/>
            <p:nvPr/>
          </p:nvCxnSpPr>
          <p:spPr>
            <a:xfrm flipH="1">
              <a:off x="10164079" y="10917369"/>
              <a:ext cx="56166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2238010" y="9265622"/>
              <a:ext cx="1663308" cy="984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業務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20882" y="24717949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79871"/>
              </p:ext>
            </p:extLst>
          </p:nvPr>
        </p:nvGraphicFramePr>
        <p:xfrm>
          <a:off x="615778" y="15007431"/>
          <a:ext cx="11824706" cy="6260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2879"/>
                <a:gridCol w="3278735"/>
                <a:gridCol w="3203391"/>
                <a:gridCol w="2669701"/>
              </a:tblGrid>
              <a:tr h="65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タイプ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タスクの概要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2800" kern="100" dirty="0" smtClean="0">
                          <a:effectLst/>
                        </a:rPr>
                        <a:t>利用事例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デザイン</a:t>
                      </a:r>
                      <a:r>
                        <a:rPr lang="en-US" sz="2800" kern="0" dirty="0">
                          <a:effectLst/>
                        </a:rPr>
                        <a:t>&amp;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クリエーティブ型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時間の見通しは立たない，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課題解決など知的創造的な仕事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科学的問題の解決，商品のデザイン</a:t>
                      </a:r>
                      <a:r>
                        <a:rPr lang="ja-JP" sz="2800" kern="0" dirty="0" smtClean="0">
                          <a:effectLst/>
                        </a:rPr>
                        <a:t>，</a:t>
                      </a:r>
                      <a:endParaRPr lang="en-US" altLang="ja-JP" sz="28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 smtClean="0">
                          <a:effectLst/>
                        </a:rPr>
                        <a:t>写真</a:t>
                      </a:r>
                      <a:r>
                        <a:rPr lang="ja-JP" sz="2800" kern="0" dirty="0">
                          <a:effectLst/>
                        </a:rPr>
                        <a:t>などの投稿等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4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プロジェクト型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数時間～数日程度のある一定の完結した仕事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プログラミング，翻訳，書類の入力等様々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マイクロタスク型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数秒～数分程度の分断された作業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10</a:t>
                      </a:r>
                      <a:r>
                        <a:rPr lang="ja-JP" sz="2800" kern="0" dirty="0">
                          <a:effectLst/>
                        </a:rPr>
                        <a:t>秒の音声書き取り，画像のタグ付け，名刺の入力等の単純作業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8328" y="13893726"/>
            <a:ext cx="12579288" cy="734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60400" y="14022546"/>
            <a:ext cx="8729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クラウドソーシングの種類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653813" y="21692715"/>
            <a:ext cx="18154614" cy="2736304"/>
            <a:chOff x="1683802" y="20252556"/>
            <a:chExt cx="18154614" cy="2736304"/>
          </a:xfrm>
        </p:grpSpPr>
        <p:sp>
          <p:nvSpPr>
            <p:cNvPr id="16" name="正方形/長方形 15"/>
            <p:cNvSpPr/>
            <p:nvPr/>
          </p:nvSpPr>
          <p:spPr>
            <a:xfrm>
              <a:off x="1683802" y="20252556"/>
              <a:ext cx="18154614" cy="2736304"/>
            </a:xfrm>
            <a:prstGeom prst="rect">
              <a:avLst/>
            </a:prstGeom>
            <a:solidFill>
              <a:srgbClr val="B254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2440" y="20679374"/>
              <a:ext cx="17274035" cy="1877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ヒト・モノ・情報の</a:t>
              </a:r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調達</a:t>
              </a:r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に</a:t>
              </a:r>
              <a:endPara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クラウドソーシングが活かせるのではないか？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562122" y="27165323"/>
            <a:ext cx="19268035" cy="2880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3" t="3285" r="3179" b="728"/>
          <a:stretch/>
        </p:blipFill>
        <p:spPr bwMode="auto">
          <a:xfrm>
            <a:off x="12853640" y="14707939"/>
            <a:ext cx="8317136" cy="572061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3475054" y="20437230"/>
            <a:ext cx="749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クラウドソーシングの利用度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グラフ</a:t>
            </a:r>
            <a:endParaRPr lang="en-US" altLang="ja-JP" sz="2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株式</a:t>
            </a:r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会社ゲイン　クラウドソーシングに関する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　参照</a:t>
            </a:r>
            <a:endParaRPr lang="en-US" altLang="ja-JP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4" y="15788059"/>
            <a:ext cx="1614015" cy="655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3" y="16495775"/>
            <a:ext cx="1614016" cy="607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3" y="17153492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10" y="18524363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4" y="17948299"/>
            <a:ext cx="1266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14" y="19460467"/>
            <a:ext cx="16764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86" y="20390886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テキスト ボックス 41"/>
          <p:cNvSpPr txBox="1"/>
          <p:nvPr/>
        </p:nvSpPr>
        <p:spPr>
          <a:xfrm>
            <a:off x="520881" y="24737671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101271" y="27111313"/>
            <a:ext cx="18189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これからクラウドソーシングをプロジェクトで活かしてもらうために，クラウドソーシングの事例のデータをマイニングし自己組織化マップの作図を行う．</a:t>
            </a:r>
            <a:endParaRPr lang="en-US" altLang="ja-JP" sz="6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2534" y="6715051"/>
            <a:ext cx="848968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</a:t>
            </a:r>
            <a:r>
              <a:rPr lang="ja-JP" altLang="en-US" sz="139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ｔ</a:t>
            </a:r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 do</a:t>
            </a:r>
            <a:endParaRPr lang="ja-JP" altLang="en-US" sz="139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79368" y="22413221"/>
            <a:ext cx="20577458" cy="7274819"/>
            <a:chOff x="317833" y="6187576"/>
            <a:chExt cx="19874208" cy="6549460"/>
          </a:xfrm>
        </p:grpSpPr>
        <p:sp>
          <p:nvSpPr>
            <p:cNvPr id="14" name="正方形/長方形 13"/>
            <p:cNvSpPr/>
            <p:nvPr/>
          </p:nvSpPr>
          <p:spPr>
            <a:xfrm>
              <a:off x="317833" y="6187576"/>
              <a:ext cx="19874208" cy="6480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5" rIns="91414" bIns="45705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43557" y="6580936"/>
              <a:ext cx="10034357" cy="6156100"/>
              <a:chOff x="813634" y="6594114"/>
              <a:chExt cx="10034356" cy="6156098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813634" y="7924501"/>
                <a:ext cx="7672511" cy="4477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520" y="9729095"/>
                <a:ext cx="2599626" cy="234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1507784" y="6594114"/>
                <a:ext cx="6978362" cy="886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取得</a:t>
                </a:r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するデータの内容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656175" y="8178250"/>
                <a:ext cx="4392489" cy="4571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</a:t>
                </a:r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閲覧された回数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・お気に入りの登録数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・提案の人数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・提案の件数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方法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・募集期間（日）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金額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　　　　　（計５０件）</a:t>
                </a:r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11" name="右矢印 10"/>
              <p:cNvSpPr/>
              <p:nvPr/>
            </p:nvSpPr>
            <p:spPr>
              <a:xfrm>
                <a:off x="8749975" y="9216271"/>
                <a:ext cx="2098015" cy="12241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73704" y="6580947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②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217605" y="6610276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③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r="3052" b="-1096"/>
          <a:stretch/>
        </p:blipFill>
        <p:spPr bwMode="auto">
          <a:xfrm>
            <a:off x="11773520" y="22882735"/>
            <a:ext cx="8712968" cy="558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442534" y="9451355"/>
            <a:ext cx="20643592" cy="3139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の利用されて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いる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文献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調査する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</a:t>
            </a:r>
            <a:r>
              <a: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Lancers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の中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から過去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の発注データを集める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集めたデータ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マイニング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5671" y="19677389"/>
            <a:ext cx="13285659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Current </a:t>
            </a:r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situation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256" y="379245"/>
            <a:ext cx="13232561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Relation with PM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82049" y="2871684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自己組織化マップ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499524" y="13218998"/>
            <a:ext cx="1797073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自己組織化マップ（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SOM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Self-Organizing Maps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とは？</a:t>
            </a:r>
            <a:endParaRPr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11148" y="15356011"/>
            <a:ext cx="1012221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表</a:t>
            </a:r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だけ見ていても分かりにくい</a:t>
            </a:r>
            <a:endParaRPr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782049" y="15356011"/>
            <a:ext cx="843459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視覚的にわかりやすい</a:t>
            </a:r>
            <a:endParaRPr kumimoji="1"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下カーブ矢印 28"/>
          <p:cNvSpPr/>
          <p:nvPr/>
        </p:nvSpPr>
        <p:spPr>
          <a:xfrm>
            <a:off x="9247941" y="14516305"/>
            <a:ext cx="5549915" cy="1679411"/>
          </a:xfrm>
          <a:prstGeom prst="curvedDownArrow">
            <a:avLst>
              <a:gd name="adj1" fmla="val 25000"/>
              <a:gd name="adj2" fmla="val 83753"/>
              <a:gd name="adj3" fmla="val 25000"/>
            </a:avLst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3" name="雲 2052"/>
          <p:cNvSpPr/>
          <p:nvPr/>
        </p:nvSpPr>
        <p:spPr>
          <a:xfrm>
            <a:off x="128284" y="2658212"/>
            <a:ext cx="8405491" cy="410445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13320159" y="1602483"/>
            <a:ext cx="7358372" cy="63919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プロジェクト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2" name="左矢印 2051"/>
          <p:cNvSpPr/>
          <p:nvPr/>
        </p:nvSpPr>
        <p:spPr>
          <a:xfrm>
            <a:off x="7521291" y="3186659"/>
            <a:ext cx="6570806" cy="302433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ヒト・モノ・情報の調達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4" name="テキスト ボックス 2053"/>
          <p:cNvSpPr txBox="1"/>
          <p:nvPr/>
        </p:nvSpPr>
        <p:spPr>
          <a:xfrm>
            <a:off x="1578826" y="4217998"/>
            <a:ext cx="59121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クラウドソーシング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</TotalTime>
  <Words>262</Words>
  <Application>Microsoft Office PowerPoint</Application>
  <PresentationFormat>ユーザー設定</PresentationFormat>
  <Paragraphs>60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watanabe</cp:lastModifiedBy>
  <cp:revision>112</cp:revision>
  <dcterms:created xsi:type="dcterms:W3CDTF">2012-09-17T17:26:59Z</dcterms:created>
  <dcterms:modified xsi:type="dcterms:W3CDTF">2013-12-11T13:42:24Z</dcterms:modified>
</cp:coreProperties>
</file>