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96" autoAdjust="0"/>
  </p:normalViewPr>
  <p:slideViewPr>
    <p:cSldViewPr>
      <p:cViewPr>
        <p:scale>
          <a:sx n="30" d="100"/>
          <a:sy n="30" d="100"/>
        </p:scale>
        <p:origin x="360" y="2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2015/10/5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48022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2015/10/5</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232" y="2929585"/>
            <a:ext cx="20906812" cy="74009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rot="5400000">
            <a:off x="8678886" y="829015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 name="テキスト ボックス 2"/>
          <p:cNvSpPr txBox="1"/>
          <p:nvPr/>
        </p:nvSpPr>
        <p:spPr>
          <a:xfrm>
            <a:off x="0" y="276976"/>
            <a:ext cx="21386800" cy="1313778"/>
          </a:xfrm>
          <a:prstGeom prst="rect">
            <a:avLst/>
          </a:prstGeom>
          <a:noFill/>
        </p:spPr>
        <p:txBody>
          <a:bodyPr wrap="square" lIns="295232" tIns="147616" rIns="295232" bIns="147616" rtlCol="0">
            <a:spAutoFit/>
          </a:bodyPr>
          <a:lstStyle/>
          <a:p>
            <a:pPr algn="ctr"/>
            <a:r>
              <a:rPr lang="ja-JP" altLang="en-US" sz="6600" kern="0" dirty="0" smtClean="0">
                <a:effectLst>
                  <a:glow rad="101600">
                    <a:srgbClr val="FFE880">
                      <a:tint val="20000"/>
                      <a:alpha val="60000"/>
                    </a:srgbClr>
                  </a:glow>
                </a:effectLst>
                <a:latin typeface="Bookman Old Style"/>
                <a:ea typeface="HG明朝E"/>
              </a:rPr>
              <a:t>ビッグデータ処理技術を用いた</a:t>
            </a:r>
            <a:r>
              <a:rPr lang="en-US" altLang="ja-JP" sz="6600" kern="0" dirty="0" smtClean="0">
                <a:effectLst>
                  <a:glow rad="101600">
                    <a:srgbClr val="FFE880">
                      <a:tint val="20000"/>
                      <a:alpha val="60000"/>
                    </a:srgbClr>
                  </a:glow>
                </a:effectLst>
                <a:latin typeface="Bookman Old Style"/>
                <a:ea typeface="HG明朝E"/>
              </a:rPr>
              <a:t>Wikipedia</a:t>
            </a:r>
            <a:r>
              <a:rPr lang="ja-JP" altLang="en-US" sz="6600" kern="0" dirty="0" smtClean="0">
                <a:effectLst>
                  <a:glow rad="101600">
                    <a:srgbClr val="FFE880">
                      <a:tint val="20000"/>
                      <a:alpha val="60000"/>
                    </a:srgbClr>
                  </a:glow>
                </a:effectLst>
                <a:latin typeface="Bookman Old Style"/>
                <a:ea typeface="HG明朝E"/>
              </a:rPr>
              <a:t>マイニング</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0" y="1603907"/>
            <a:ext cx="21386800" cy="1129112"/>
          </a:xfrm>
          <a:prstGeom prst="rect">
            <a:avLst/>
          </a:prstGeom>
          <a:noFill/>
        </p:spPr>
        <p:txBody>
          <a:bodyPr wrap="square" lIns="295232" tIns="147616" rIns="295232" bIns="147616" rtlCol="0">
            <a:spAutoFit/>
          </a:bodyPr>
          <a:lstStyle/>
          <a:p>
            <a:pPr algn="ctr"/>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a:latin typeface="+mn-ea"/>
              </a:rPr>
              <a:t>1242005</a:t>
            </a:r>
            <a:r>
              <a:rPr lang="ja-JP" altLang="en-US" sz="5400" b="1" dirty="0">
                <a:latin typeface="+mn-ea"/>
              </a:rPr>
              <a:t>　石井康之</a:t>
            </a:r>
          </a:p>
        </p:txBody>
      </p:sp>
      <p:sp>
        <p:nvSpPr>
          <p:cNvPr id="12" name="角丸四角形 11"/>
          <p:cNvSpPr/>
          <p:nvPr/>
        </p:nvSpPr>
        <p:spPr>
          <a:xfrm>
            <a:off x="505338" y="7633431"/>
            <a:ext cx="7506057" cy="228220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の履歴データは</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個人で扱うのは困難なほど膨大</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（いわゆるビッグデータ）．</a:t>
            </a:r>
            <a:endParaRPr kumimoji="1" lang="ja-JP" altLang="en-US" sz="3600" dirty="0">
              <a:solidFill>
                <a:schemeClr val="tx1"/>
              </a:solidFill>
              <a:latin typeface="+mn-ea"/>
            </a:endParaRP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477" y="3203627"/>
            <a:ext cx="6159423" cy="5675601"/>
          </a:xfrm>
          <a:prstGeom prst="rect">
            <a:avLst/>
          </a:prstGeom>
        </p:spPr>
      </p:pic>
      <p:sp>
        <p:nvSpPr>
          <p:cNvPr id="22" name="角丸四角形 21"/>
          <p:cNvSpPr/>
          <p:nvPr/>
        </p:nvSpPr>
        <p:spPr>
          <a:xfrm>
            <a:off x="10014589" y="7741708"/>
            <a:ext cx="4031565" cy="19956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ビッグデータの</a:t>
            </a:r>
            <a:endParaRPr lang="en-US" altLang="ja-JP" sz="3600" dirty="0" smtClean="0">
              <a:solidFill>
                <a:schemeClr val="tx1"/>
              </a:solidFill>
              <a:latin typeface="+mn-ea"/>
            </a:endParaRPr>
          </a:p>
          <a:p>
            <a:r>
              <a:rPr lang="ja-JP" altLang="en-US" sz="3600" dirty="0" smtClean="0">
                <a:solidFill>
                  <a:schemeClr val="tx1"/>
                </a:solidFill>
                <a:latin typeface="+mn-ea"/>
              </a:rPr>
              <a:t>処理</a:t>
            </a:r>
            <a:r>
              <a:rPr lang="ja-JP" altLang="en-US" sz="3600" dirty="0" smtClean="0">
                <a:solidFill>
                  <a:schemeClr val="tx1"/>
                </a:solidFill>
                <a:latin typeface="+mn-ea"/>
              </a:rPr>
              <a:t>技術</a:t>
            </a:r>
            <a:r>
              <a:rPr lang="ja-JP" altLang="en-US" sz="3600" dirty="0" smtClean="0">
                <a:solidFill>
                  <a:schemeClr val="tx1"/>
                </a:solidFill>
                <a:latin typeface="+mn-ea"/>
              </a:rPr>
              <a:t>が必要</a:t>
            </a:r>
            <a:r>
              <a:rPr lang="ja-JP" altLang="en-US" sz="3600" dirty="0" smtClean="0">
                <a:solidFill>
                  <a:schemeClr val="tx1"/>
                </a:solidFill>
                <a:latin typeface="+mn-ea"/>
              </a:rPr>
              <a:t>．</a:t>
            </a:r>
            <a:endParaRPr kumimoji="1" lang="ja-JP" altLang="en-US" sz="3600" dirty="0">
              <a:solidFill>
                <a:schemeClr val="tx1"/>
              </a:solidFill>
              <a:latin typeface="+mn-ea"/>
            </a:endParaRPr>
          </a:p>
        </p:txBody>
      </p:sp>
      <p:sp>
        <p:nvSpPr>
          <p:cNvPr id="28" name="正方形/長方形 27"/>
          <p:cNvSpPr/>
          <p:nvPr/>
        </p:nvSpPr>
        <p:spPr>
          <a:xfrm>
            <a:off x="493247" y="11756421"/>
            <a:ext cx="19273162" cy="138225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ビッグデータ解析技術を用いて，</a:t>
            </a:r>
            <a:r>
              <a:rPr lang="en-US" altLang="ja-JP" sz="3600" dirty="0" smtClean="0">
                <a:solidFill>
                  <a:schemeClr val="tx1"/>
                </a:solidFill>
                <a:latin typeface="+mn-ea"/>
              </a:rPr>
              <a:t>Wikipedia</a:t>
            </a:r>
            <a:r>
              <a:rPr lang="ja-JP" altLang="en-US" sz="3600" dirty="0" smtClean="0">
                <a:solidFill>
                  <a:schemeClr val="tx1"/>
                </a:solidFill>
                <a:latin typeface="+mn-ea"/>
              </a:rPr>
              <a:t>のデータマイニングを行う．調査結果からオープンなプロジェクトでの品質管理のあり方について調査する．</a:t>
            </a:r>
            <a:endParaRPr lang="en-US" altLang="ja-JP" sz="3600" dirty="0" smtClean="0">
              <a:solidFill>
                <a:schemeClr val="tx1"/>
              </a:solidFill>
              <a:latin typeface="+mn-ea"/>
            </a:endParaRPr>
          </a:p>
        </p:txBody>
      </p:sp>
      <p:sp>
        <p:nvSpPr>
          <p:cNvPr id="29" name="ホームベース 28"/>
          <p:cNvSpPr/>
          <p:nvPr/>
        </p:nvSpPr>
        <p:spPr>
          <a:xfrm>
            <a:off x="457705" y="10784627"/>
            <a:ext cx="2158099" cy="75559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目的</a:t>
            </a:r>
            <a:endParaRPr lang="ja-JP" altLang="en-US" sz="4400" dirty="0">
              <a:solidFill>
                <a:schemeClr val="tx1"/>
              </a:solidFill>
            </a:endParaRPr>
          </a:p>
        </p:txBody>
      </p:sp>
      <p:sp>
        <p:nvSpPr>
          <p:cNvPr id="30" name="ホームベース 29"/>
          <p:cNvSpPr/>
          <p:nvPr/>
        </p:nvSpPr>
        <p:spPr>
          <a:xfrm>
            <a:off x="493246" y="3109271"/>
            <a:ext cx="4583529" cy="84636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背景</a:t>
            </a:r>
            <a:endParaRPr lang="ja-JP" altLang="en-US" sz="4400" dirty="0">
              <a:solidFill>
                <a:schemeClr val="tx1"/>
              </a:solidFill>
            </a:endParaRPr>
          </a:p>
        </p:txBody>
      </p:sp>
      <p:sp>
        <p:nvSpPr>
          <p:cNvPr id="32" name="ホームベース 31"/>
          <p:cNvSpPr/>
          <p:nvPr/>
        </p:nvSpPr>
        <p:spPr>
          <a:xfrm>
            <a:off x="457705" y="14300351"/>
            <a:ext cx="3698113" cy="687221"/>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方法</a:t>
            </a:r>
          </a:p>
        </p:txBody>
      </p:sp>
      <p:sp>
        <p:nvSpPr>
          <p:cNvPr id="43" name="ホームベース 42"/>
          <p:cNvSpPr/>
          <p:nvPr/>
        </p:nvSpPr>
        <p:spPr>
          <a:xfrm>
            <a:off x="13178628" y="14419379"/>
            <a:ext cx="4979111" cy="75931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現在</a:t>
            </a:r>
            <a:r>
              <a:rPr lang="ja-JP" altLang="en-US" sz="4400" dirty="0" smtClean="0">
                <a:solidFill>
                  <a:schemeClr val="tx1"/>
                </a:solidFill>
              </a:rPr>
              <a:t>の進捗状況</a:t>
            </a:r>
            <a:endParaRPr lang="ja-JP" altLang="en-US" sz="4400" dirty="0">
              <a:solidFill>
                <a:schemeClr val="tx1"/>
              </a:solidFill>
            </a:endParaRPr>
          </a:p>
        </p:txBody>
      </p:sp>
      <p:sp>
        <p:nvSpPr>
          <p:cNvPr id="45" name="ホームベース 44"/>
          <p:cNvSpPr/>
          <p:nvPr/>
        </p:nvSpPr>
        <p:spPr>
          <a:xfrm>
            <a:off x="426554" y="25942350"/>
            <a:ext cx="3729264" cy="76271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今後の計画</a:t>
            </a:r>
            <a:endParaRPr lang="ja-JP" altLang="en-US" sz="4400" dirty="0">
              <a:solidFill>
                <a:schemeClr val="tx1"/>
              </a:solidFill>
            </a:endParaRPr>
          </a:p>
        </p:txBody>
      </p:sp>
      <p:sp>
        <p:nvSpPr>
          <p:cNvPr id="46" name="正方形/長方形 45"/>
          <p:cNvSpPr/>
          <p:nvPr/>
        </p:nvSpPr>
        <p:spPr>
          <a:xfrm>
            <a:off x="461153" y="26968542"/>
            <a:ext cx="20367346" cy="2667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１．パソコンの</a:t>
            </a:r>
            <a:r>
              <a:rPr lang="ja-JP" altLang="en-US" sz="3600" dirty="0">
                <a:solidFill>
                  <a:schemeClr val="tx1"/>
                </a:solidFill>
                <a:latin typeface="+mn-ea"/>
              </a:rPr>
              <a:t>環境</a:t>
            </a:r>
            <a:r>
              <a:rPr lang="ja-JP" altLang="en-US" sz="3600" dirty="0" smtClean="0">
                <a:solidFill>
                  <a:schemeClr val="tx1"/>
                </a:solidFill>
                <a:latin typeface="+mn-ea"/>
              </a:rPr>
              <a:t>を</a:t>
            </a:r>
            <a:r>
              <a:rPr lang="ja-JP" altLang="en-US" sz="3600" dirty="0">
                <a:solidFill>
                  <a:schemeClr val="tx1"/>
                </a:solidFill>
                <a:latin typeface="+mn-ea"/>
              </a:rPr>
              <a:t>ローカル</a:t>
            </a:r>
            <a:r>
              <a:rPr lang="ja-JP" altLang="en-US" sz="3600" dirty="0" smtClean="0">
                <a:solidFill>
                  <a:schemeClr val="tx1"/>
                </a:solidFill>
                <a:latin typeface="+mn-ea"/>
              </a:rPr>
              <a:t>で解析できるように整える</a:t>
            </a:r>
            <a:endParaRPr lang="en-US" altLang="ja-JP" sz="3600" dirty="0" smtClean="0">
              <a:solidFill>
                <a:schemeClr val="tx1"/>
              </a:solidFill>
              <a:latin typeface="+mn-ea"/>
            </a:endParaRPr>
          </a:p>
          <a:p>
            <a:r>
              <a:rPr lang="ja-JP" altLang="en-US" sz="3600" dirty="0" smtClean="0">
                <a:solidFill>
                  <a:schemeClr val="tx1"/>
                </a:solidFill>
                <a:latin typeface="+mn-ea"/>
              </a:rPr>
              <a:t>２．日本語版の全履歴データを</a:t>
            </a:r>
            <a:r>
              <a:rPr lang="en-US" altLang="ja-JP" sz="3600" dirty="0" smtClean="0">
                <a:solidFill>
                  <a:schemeClr val="tx1"/>
                </a:solidFill>
                <a:latin typeface="+mn-ea"/>
              </a:rPr>
              <a:t>Wikimedia</a:t>
            </a:r>
            <a:r>
              <a:rPr lang="ja-JP" altLang="en-US" sz="3600" dirty="0" smtClean="0">
                <a:solidFill>
                  <a:schemeClr val="tx1"/>
                </a:solidFill>
                <a:latin typeface="+mn-ea"/>
              </a:rPr>
              <a:t>というサイトからダウンロードする．</a:t>
            </a:r>
            <a:endParaRPr lang="en-US" altLang="ja-JP" sz="3600" dirty="0" smtClean="0">
              <a:solidFill>
                <a:schemeClr val="tx1"/>
              </a:solidFill>
              <a:latin typeface="+mn-ea"/>
            </a:endParaRPr>
          </a:p>
          <a:p>
            <a:r>
              <a:rPr lang="ja-JP" altLang="en-US" sz="3600" dirty="0" smtClean="0">
                <a:solidFill>
                  <a:schemeClr val="tx1"/>
                </a:solidFill>
                <a:latin typeface="+mn-ea"/>
              </a:rPr>
              <a:t>３．</a:t>
            </a:r>
            <a:r>
              <a:rPr lang="en-US" altLang="ja-JP" sz="3600" dirty="0" smtClean="0">
                <a:solidFill>
                  <a:schemeClr val="tx1"/>
                </a:solidFill>
                <a:latin typeface="+mn-ea"/>
              </a:rPr>
              <a:t>Wikipedia</a:t>
            </a:r>
            <a:r>
              <a:rPr lang="ja-JP" altLang="en-US" sz="3600" dirty="0" smtClean="0">
                <a:solidFill>
                  <a:schemeClr val="tx1"/>
                </a:solidFill>
                <a:latin typeface="+mn-ea"/>
              </a:rPr>
              <a:t>の全履歴データを解析し，オープンなプロジェクトをする際の品質管理のあり方について調</a:t>
            </a:r>
            <a:endParaRPr lang="en-US" altLang="ja-JP" sz="3600" dirty="0" smtClean="0">
              <a:solidFill>
                <a:schemeClr val="tx1"/>
              </a:solidFill>
              <a:latin typeface="+mn-ea"/>
            </a:endParaRPr>
          </a:p>
          <a:p>
            <a:r>
              <a:rPr lang="ja-JP" altLang="en-US" sz="3600" dirty="0">
                <a:solidFill>
                  <a:schemeClr val="tx1"/>
                </a:solidFill>
                <a:latin typeface="+mn-ea"/>
              </a:rPr>
              <a:t>　</a:t>
            </a:r>
            <a:r>
              <a:rPr lang="ja-JP" altLang="en-US" sz="3600" dirty="0" smtClean="0">
                <a:solidFill>
                  <a:schemeClr val="tx1"/>
                </a:solidFill>
                <a:latin typeface="+mn-ea"/>
              </a:rPr>
              <a:t>　</a:t>
            </a:r>
            <a:r>
              <a:rPr lang="ja-JP" altLang="en-US" sz="3600" dirty="0" err="1" smtClean="0">
                <a:solidFill>
                  <a:schemeClr val="tx1"/>
                </a:solidFill>
                <a:latin typeface="+mn-ea"/>
              </a:rPr>
              <a:t>査し</a:t>
            </a:r>
            <a:r>
              <a:rPr lang="ja-JP" altLang="en-US" sz="3600" dirty="0" smtClean="0">
                <a:solidFill>
                  <a:schemeClr val="tx1"/>
                </a:solidFill>
                <a:latin typeface="+mn-ea"/>
              </a:rPr>
              <a:t>提案する．</a:t>
            </a:r>
            <a:endParaRPr lang="en-US" altLang="ja-JP" sz="3600" dirty="0" smtClean="0">
              <a:solidFill>
                <a:schemeClr val="tx1"/>
              </a:solidFill>
              <a:latin typeface="+mn-ea"/>
            </a:endParaRPr>
          </a:p>
        </p:txBody>
      </p:sp>
      <p:sp>
        <p:nvSpPr>
          <p:cNvPr id="25" name="角丸四角形 24"/>
          <p:cNvSpPr/>
          <p:nvPr/>
        </p:nvSpPr>
        <p:spPr>
          <a:xfrm>
            <a:off x="604234" y="4157666"/>
            <a:ext cx="12249406" cy="30388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はオープンなプロジェクトにおける最も有名な成功事例の</a:t>
            </a:r>
            <a:r>
              <a:rPr kumimoji="1" lang="en-US" altLang="ja-JP" sz="3600" dirty="0" smtClean="0">
                <a:solidFill>
                  <a:schemeClr val="tx1"/>
                </a:solidFill>
                <a:latin typeface="+mn-ea"/>
              </a:rPr>
              <a:t>1</a:t>
            </a:r>
            <a:r>
              <a:rPr kumimoji="1" lang="ja-JP" altLang="en-US" sz="3600" dirty="0" smtClean="0">
                <a:solidFill>
                  <a:schemeClr val="tx1"/>
                </a:solidFill>
                <a:latin typeface="+mn-ea"/>
              </a:rPr>
              <a:t>つ</a:t>
            </a:r>
            <a:r>
              <a:rPr kumimoji="1" lang="ja-JP" altLang="en-US" sz="3600" dirty="0" smtClean="0">
                <a:solidFill>
                  <a:schemeClr val="tx1"/>
                </a:solidFill>
                <a:latin typeface="+mn-ea"/>
              </a:rPr>
              <a:t>．</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これを調査することによりオープンなプロジェクトでのマネジメントについての知見が得られることが期待できる．</a:t>
            </a:r>
            <a:endParaRPr kumimoji="1" lang="ja-JP" altLang="en-US" sz="3600" dirty="0">
              <a:solidFill>
                <a:schemeClr val="tx1"/>
              </a:solidFill>
              <a:latin typeface="+mn-ea"/>
            </a:endParaRPr>
          </a:p>
        </p:txBody>
      </p:sp>
      <p:sp>
        <p:nvSpPr>
          <p:cNvPr id="4" name="正方形/長方形 3"/>
          <p:cNvSpPr/>
          <p:nvPr/>
        </p:nvSpPr>
        <p:spPr>
          <a:xfrm>
            <a:off x="180232" y="10594746"/>
            <a:ext cx="20906812" cy="2921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2826629" y="13997200"/>
            <a:ext cx="8288596" cy="113762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0232" y="25720723"/>
            <a:ext cx="20881529" cy="43249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80232" y="13997201"/>
            <a:ext cx="12448045" cy="113762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510735" y="17789836"/>
            <a:ext cx="5552662" cy="3019671"/>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ja-JP" altLang="en-US" sz="3600" dirty="0" smtClean="0">
                <a:solidFill>
                  <a:schemeClr val="tx1"/>
                </a:solidFill>
                <a:latin typeface="+mn-ea"/>
              </a:rPr>
              <a:t>どのような品質管理が行われているか分析結果から調査する</a:t>
            </a:r>
            <a:endParaRPr kumimoji="1" lang="en-US" altLang="ja-JP" sz="3600" dirty="0" smtClean="0">
              <a:solidFill>
                <a:schemeClr val="tx1"/>
              </a:solidFill>
              <a:latin typeface="+mn-ea"/>
            </a:endParaRPr>
          </a:p>
        </p:txBody>
      </p:sp>
      <p:sp>
        <p:nvSpPr>
          <p:cNvPr id="38" name="角丸四角形 37"/>
          <p:cNvSpPr/>
          <p:nvPr/>
        </p:nvSpPr>
        <p:spPr>
          <a:xfrm>
            <a:off x="15770426" y="8944159"/>
            <a:ext cx="4699315" cy="13115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Wikipedia</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
        <p:nvSpPr>
          <p:cNvPr id="54" name="角丸四角形 53"/>
          <p:cNvSpPr/>
          <p:nvPr/>
        </p:nvSpPr>
        <p:spPr>
          <a:xfrm>
            <a:off x="505338" y="15314433"/>
            <a:ext cx="11385310" cy="219741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の全変種履歴データが入っているファイルをダウンロードし，ローカルでデータマイニングする．</a:t>
            </a:r>
            <a:endParaRPr kumimoji="1" lang="en-US" altLang="ja-JP" sz="3600" dirty="0" smtClean="0">
              <a:solidFill>
                <a:schemeClr val="tx1"/>
              </a:solidFill>
              <a:latin typeface="+mn-ea"/>
            </a:endParaRPr>
          </a:p>
        </p:txBody>
      </p:sp>
      <p:sp>
        <p:nvSpPr>
          <p:cNvPr id="55" name="角丸四角形 54"/>
          <p:cNvSpPr/>
          <p:nvPr/>
        </p:nvSpPr>
        <p:spPr>
          <a:xfrm>
            <a:off x="604234" y="21290602"/>
            <a:ext cx="5552662" cy="299430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ja-JP" altLang="en-US" sz="3600" dirty="0" smtClean="0">
                <a:solidFill>
                  <a:schemeClr val="tx1"/>
                </a:solidFill>
                <a:latin typeface="+mn-ea"/>
              </a:rPr>
              <a:t>オープンなプロジェクトにおける品質管理マネジメントのあり方を提案する．</a:t>
            </a:r>
            <a:endParaRPr kumimoji="1" lang="en-US" altLang="ja-JP" sz="3600" dirty="0" smtClean="0">
              <a:solidFill>
                <a:schemeClr val="tx1"/>
              </a:solidFill>
              <a:latin typeface="+mn-ea"/>
            </a:endParaRP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47" y="17789836"/>
            <a:ext cx="5880083" cy="5889916"/>
          </a:xfrm>
          <a:prstGeom prst="rect">
            <a:avLst/>
          </a:prstGeom>
          <a:ln>
            <a:solidFill>
              <a:schemeClr val="tx1"/>
            </a:solidFill>
          </a:ln>
        </p:spPr>
      </p:pic>
      <p:sp>
        <p:nvSpPr>
          <p:cNvPr id="9" name="テキスト ボックス 8"/>
          <p:cNvSpPr txBox="1"/>
          <p:nvPr/>
        </p:nvSpPr>
        <p:spPr>
          <a:xfrm>
            <a:off x="7335119" y="24059449"/>
            <a:ext cx="4324503" cy="1200329"/>
          </a:xfrm>
          <a:prstGeom prst="rect">
            <a:avLst/>
          </a:prstGeom>
          <a:noFill/>
        </p:spPr>
        <p:txBody>
          <a:bodyPr wrap="square" rtlCol="0">
            <a:spAutoFit/>
          </a:bodyPr>
          <a:lstStyle/>
          <a:p>
            <a:pPr algn="ctr"/>
            <a:r>
              <a:rPr lang="ja-JP" altLang="en-US" sz="3600" dirty="0"/>
              <a:t>日本</a:t>
            </a:r>
            <a:r>
              <a:rPr lang="ja-JP" altLang="en-US" sz="3600" dirty="0" smtClean="0"/>
              <a:t>の</a:t>
            </a:r>
            <a:r>
              <a:rPr lang="en-US" altLang="ja-JP" sz="3600" dirty="0" smtClean="0"/>
              <a:t>Wikipedia</a:t>
            </a:r>
            <a:r>
              <a:rPr lang="ja-JP" altLang="en-US" sz="3600" dirty="0" smtClean="0"/>
              <a:t>情報</a:t>
            </a:r>
            <a:endParaRPr lang="en-US" altLang="ja-JP" sz="3600" dirty="0" smtClean="0"/>
          </a:p>
          <a:p>
            <a:pPr algn="ctr"/>
            <a:r>
              <a:rPr kumimoji="1" lang="ja-JP" altLang="en-US" sz="3600" dirty="0" smtClean="0"/>
              <a:t>ダウンロード</a:t>
            </a:r>
            <a:r>
              <a:rPr kumimoji="1" lang="ja-JP" altLang="en-US" sz="3600" dirty="0"/>
              <a:t>ページ</a:t>
            </a:r>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7256" y="17993971"/>
            <a:ext cx="6067342" cy="5631071"/>
          </a:xfrm>
          <a:prstGeom prst="rect">
            <a:avLst/>
          </a:prstGeom>
          <a:solidFill>
            <a:schemeClr val="tx1"/>
          </a:solidFill>
          <a:ln>
            <a:solidFill>
              <a:schemeClr val="tx1"/>
            </a:solidFill>
          </a:ln>
        </p:spPr>
      </p:pic>
      <p:sp>
        <p:nvSpPr>
          <p:cNvPr id="56" name="角丸四角形 55"/>
          <p:cNvSpPr/>
          <p:nvPr/>
        </p:nvSpPr>
        <p:spPr>
          <a:xfrm>
            <a:off x="13050669" y="15507828"/>
            <a:ext cx="7840516" cy="228200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en-US" altLang="ja-JP" sz="3600" dirty="0">
                <a:solidFill>
                  <a:schemeClr val="tx1"/>
                </a:solidFill>
              </a:rPr>
              <a:t>Wikipedia</a:t>
            </a:r>
            <a:r>
              <a:rPr lang="ja-JP" altLang="en-US" sz="3600" dirty="0">
                <a:solidFill>
                  <a:schemeClr val="tx1"/>
                </a:solidFill>
              </a:rPr>
              <a:t>のデータを扱えるサンプルプログラムを用いて，編集回数が多い記事一覧を生成することができた</a:t>
            </a:r>
            <a:r>
              <a:rPr lang="ja-JP" altLang="en-US" sz="3600" dirty="0"/>
              <a:t>．</a:t>
            </a:r>
            <a:endParaRPr lang="ja-JP" altLang="en-US" sz="3600" dirty="0"/>
          </a:p>
        </p:txBody>
      </p:sp>
      <p:sp>
        <p:nvSpPr>
          <p:cNvPr id="18" name="テキスト ボックス 17"/>
          <p:cNvSpPr txBox="1"/>
          <p:nvPr/>
        </p:nvSpPr>
        <p:spPr>
          <a:xfrm>
            <a:off x="13190902" y="23746574"/>
            <a:ext cx="7560049" cy="1200329"/>
          </a:xfrm>
          <a:prstGeom prst="rect">
            <a:avLst/>
          </a:prstGeom>
          <a:noFill/>
        </p:spPr>
        <p:txBody>
          <a:bodyPr wrap="square" rtlCol="0">
            <a:spAutoFit/>
          </a:bodyPr>
          <a:lstStyle/>
          <a:p>
            <a:pPr algn="ctr"/>
            <a:r>
              <a:rPr kumimoji="1" lang="ja-JP" altLang="en-US" sz="3600" dirty="0" smtClean="0"/>
              <a:t>日本</a:t>
            </a:r>
            <a:r>
              <a:rPr lang="ja-JP" altLang="en-US" sz="3600" dirty="0" smtClean="0"/>
              <a:t>版</a:t>
            </a:r>
            <a:r>
              <a:rPr lang="en-US" altLang="ja-JP" sz="3600" dirty="0" smtClean="0"/>
              <a:t>Wikipedia</a:t>
            </a:r>
            <a:r>
              <a:rPr kumimoji="1" lang="ja-JP" altLang="en-US" sz="3600" dirty="0" smtClean="0"/>
              <a:t>の</a:t>
            </a:r>
            <a:endParaRPr kumimoji="1" lang="en-US" altLang="ja-JP" sz="3600" dirty="0" smtClean="0"/>
          </a:p>
          <a:p>
            <a:pPr algn="ctr"/>
            <a:r>
              <a:rPr kumimoji="1" lang="ja-JP" altLang="en-US" sz="3600" dirty="0" smtClean="0"/>
              <a:t>編集回数の多いページの一覧</a:t>
            </a:r>
            <a:endParaRPr kumimoji="1" lang="ja-JP" altLang="en-US" sz="3600" dirty="0"/>
          </a:p>
        </p:txBody>
      </p:sp>
    </p:spTree>
    <p:extLst>
      <p:ext uri="{BB962C8B-B14F-4D97-AF65-F5344CB8AC3E}">
        <p14:creationId xmlns:p14="http://schemas.microsoft.com/office/powerpoint/2010/main" val="21090542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630</TotalTime>
  <Words>254</Words>
  <Application>Microsoft Office PowerPoint</Application>
  <PresentationFormat>ユーザー設定</PresentationFormat>
  <Paragraphs>30</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HG明朝E</vt:lpstr>
      <vt:lpstr>ＭＳ Ｐゴシック</vt:lpstr>
      <vt:lpstr>Arial</vt:lpstr>
      <vt:lpstr>Bookman Old Style</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ishii</cp:lastModifiedBy>
  <cp:revision>92</cp:revision>
  <dcterms:created xsi:type="dcterms:W3CDTF">2012-09-17T17:26:59Z</dcterms:created>
  <dcterms:modified xsi:type="dcterms:W3CDTF">2015-10-05T09:34:04Z</dcterms:modified>
</cp:coreProperties>
</file>