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 autoAdjust="0"/>
    <p:restoredTop sz="94660"/>
  </p:normalViewPr>
  <p:slideViewPr>
    <p:cSldViewPr>
      <p:cViewPr>
        <p:scale>
          <a:sx n="35" d="100"/>
          <a:sy n="35" d="100"/>
        </p:scale>
        <p:origin x="-2286" y="-11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B4238-7C41-4C19-A49A-A98CA0890A2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A51D-1CA4-4A9E-A77B-B1CBCAEC8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32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A51D-1CA4-4A9E-A77B-B1CBCAEC8A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1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56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9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9071" y="1619141"/>
            <a:ext cx="3609024" cy="3444347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2007" y="1619141"/>
            <a:ext cx="10470622" cy="3444347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4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1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79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2006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8275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7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3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4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0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0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9956-4FD5-416F-A9E5-DABD44530C5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5"/>
            <a:ext cx="6772487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2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534514" y="117543"/>
            <a:ext cx="12489866" cy="5245933"/>
          </a:xfrm>
        </p:spPr>
        <p:txBody>
          <a:bodyPr>
            <a:noAutofit/>
          </a:bodyPr>
          <a:lstStyle/>
          <a:p>
            <a:r>
              <a:rPr lang="en-US" altLang="ja-JP" sz="9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AR</a:t>
            </a:r>
            <a:r>
              <a:rPr lang="ja-JP" altLang="en-US" sz="7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システム開発</a:t>
            </a:r>
            <a:r>
              <a:rPr lang="ja-JP" altLang="en-US" sz="7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に</a:t>
            </a:r>
            <a:r>
              <a:rPr lang="en-US" altLang="ja-JP" sz="7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/>
            </a:r>
            <a:br>
              <a:rPr lang="en-US" altLang="ja-JP" sz="7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</a:br>
            <a:r>
              <a:rPr lang="ja-JP" altLang="en-US" sz="7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おける</a:t>
            </a:r>
            <a:r>
              <a:rPr lang="ja-JP" altLang="en-US" sz="7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テストの研究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82799" y="-120906"/>
            <a:ext cx="2021025" cy="4484433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</a:t>
            </a:r>
            <a:r>
              <a:rPr lang="ja-JP" altLang="en-US" sz="77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驚き</a:t>
            </a:r>
            <a:endParaRPr lang="en-US" altLang="ja-JP" sz="77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957537" y="355995"/>
            <a:ext cx="1777914" cy="591129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</a:t>
            </a:r>
            <a:r>
              <a:rPr lang="ja-JP" altLang="en-US" sz="77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感動</a:t>
            </a:r>
            <a:endParaRPr lang="en-US" altLang="ja-JP" sz="77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endParaRPr lang="ja-JP" altLang="en-US" sz="90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47350" y="4886574"/>
            <a:ext cx="20124848" cy="1121107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プロジェクトマネジメントコース　矢吹研究室　</a:t>
            </a:r>
            <a:r>
              <a:rPr lang="en-US" altLang="ja-JP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1142078</a:t>
            </a:r>
            <a:r>
              <a:rPr lang="ja-JP" altLang="en-US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　土井貴司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3721" y="6078831"/>
            <a:ext cx="2470144" cy="122302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背景</a:t>
            </a:r>
            <a:endParaRPr kumimoji="1" lang="ja-JP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39161" y="6078831"/>
            <a:ext cx="205739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39161" y="16809148"/>
            <a:ext cx="205739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63721" y="16809148"/>
            <a:ext cx="2470144" cy="122302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目的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3719" y="22293532"/>
            <a:ext cx="7410423" cy="122302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プロジェクトとの関連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267176" y="22293532"/>
            <a:ext cx="205739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673675" y="7032637"/>
            <a:ext cx="20039450" cy="224221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marL="1460787" indent="-1460787"/>
            <a:r>
              <a:rPr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=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画像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や映像をコンピューター上で現実感のある仮想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空間を現実（拡張）する技術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-85398" y="8463347"/>
            <a:ext cx="21472198" cy="5645970"/>
            <a:chOff x="-27384" y="2610362"/>
            <a:chExt cx="6885384" cy="1704980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-27384" y="3164795"/>
              <a:ext cx="3168352" cy="51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情報表現手段であり</a:t>
              </a:r>
              <a:endParaRPr lang="en-US" altLang="ja-JP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様々な場面で注目されている！</a:t>
              </a:r>
              <a:endParaRPr lang="ja-JP" altLang="en-US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>
              <a:off x="3068960" y="3491880"/>
              <a:ext cx="864096" cy="504056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4257092" y="2610362"/>
              <a:ext cx="1800200" cy="51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スマートフォン</a:t>
              </a:r>
              <a:endParaRPr lang="en-US" altLang="ja-JP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普及拡大</a:t>
              </a:r>
              <a:endParaRPr lang="ja-JP" altLang="en-US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 flipV="1">
              <a:off x="3068960" y="3045874"/>
              <a:ext cx="864096" cy="446006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3933056" y="3297342"/>
              <a:ext cx="2924944" cy="26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クラウド＆プラットフォーム</a:t>
              </a:r>
              <a:endParaRPr lang="ja-JP" altLang="en-US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4185084" y="3804156"/>
              <a:ext cx="1944216" cy="51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ソフトウェアの</a:t>
              </a:r>
              <a:endParaRPr lang="en-US" altLang="ja-JP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技術</a:t>
              </a:r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の進化</a:t>
              </a:r>
              <a:endParaRPr lang="en-US" altLang="ja-JP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392227" y="2863915"/>
              <a:ext cx="360040" cy="1240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dirty="0" smtClean="0">
                  <a:solidFill>
                    <a:srgbClr val="FF0000"/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なぜか</a:t>
              </a:r>
              <a:endParaRPr kumimoji="1" lang="ja-JP" altLang="en-US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-26632" y="27306781"/>
            <a:ext cx="5416280" cy="214029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2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品質</a:t>
            </a:r>
            <a:endParaRPr lang="en-US" altLang="ja-JP" dirty="0" smtClean="0">
              <a:solidFill>
                <a:schemeClr val="tx2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dirty="0" smtClean="0">
                <a:solidFill>
                  <a:schemeClr val="tx2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マネジメント</a:t>
            </a:r>
            <a:endParaRPr kumimoji="1" lang="en-US" altLang="ja-JP" dirty="0" smtClean="0">
              <a:solidFill>
                <a:schemeClr val="tx2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373694" y="26827955"/>
            <a:ext cx="3298682" cy="1121107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5200" dirty="0">
                <a:solidFill>
                  <a:schemeClr val="tx2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品質向上</a:t>
            </a:r>
            <a:endParaRPr lang="ja-JP" altLang="en-US" sz="5200" dirty="0">
              <a:solidFill>
                <a:schemeClr val="tx2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6055917" y="27306781"/>
            <a:ext cx="5416280" cy="214029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経営戦略</a:t>
            </a:r>
            <a:endParaRPr kumimoji="1" lang="en-US" altLang="ja-JP" dirty="0" smtClean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マネジメント</a:t>
            </a:r>
            <a:endParaRPr kumimoji="1" lang="en-US" altLang="ja-JP" dirty="0" smtClean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2265308" y="26522198"/>
            <a:ext cx="4111629" cy="17326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45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競合企業との</a:t>
            </a:r>
            <a:endParaRPr lang="en-US" altLang="ja-JP" sz="45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45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差別化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9661519" y="11357564"/>
            <a:ext cx="2828347" cy="49784"/>
            <a:chOff x="3052184" y="3644934"/>
            <a:chExt cx="906952" cy="15034"/>
          </a:xfrm>
        </p:grpSpPr>
        <p:cxnSp>
          <p:nvCxnSpPr>
            <p:cNvPr id="40" name="直線矢印コネクタ 39"/>
            <p:cNvCxnSpPr/>
            <p:nvPr/>
          </p:nvCxnSpPr>
          <p:spPr>
            <a:xfrm flipV="1">
              <a:off x="3657448" y="3644934"/>
              <a:ext cx="301688" cy="12304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052184" y="3659968"/>
              <a:ext cx="283117" cy="0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/>
          <p:cNvSpPr txBox="1"/>
          <p:nvPr/>
        </p:nvSpPr>
        <p:spPr>
          <a:xfrm>
            <a:off x="1037398" y="13238142"/>
            <a:ext cx="7859537" cy="193645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しかし</a:t>
            </a:r>
            <a:endParaRPr lang="en-US" altLang="ja-JP" sz="52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のテストは難しい．．．</a:t>
            </a:r>
            <a:endParaRPr lang="ja-JP" altLang="en-US" sz="52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91210" y="15245749"/>
            <a:ext cx="19114336" cy="122144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人間が操作して確かめる部分が多く，自動化</a:t>
            </a: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しにくい！</a:t>
            </a:r>
            <a:endParaRPr lang="ja-JP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29096" y="18478310"/>
            <a:ext cx="8573875" cy="2083219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システム開発に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おける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テスト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について研究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2" name="円弧 41"/>
          <p:cNvSpPr/>
          <p:nvPr/>
        </p:nvSpPr>
        <p:spPr>
          <a:xfrm>
            <a:off x="2764166" y="17420661"/>
            <a:ext cx="5613954" cy="2934489"/>
          </a:xfrm>
          <a:prstGeom prst="arc">
            <a:avLst>
              <a:gd name="adj1" fmla="val 10966426"/>
              <a:gd name="adj2" fmla="val 214442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10800000">
            <a:off x="2539606" y="18758226"/>
            <a:ext cx="6063074" cy="2934489"/>
          </a:xfrm>
          <a:prstGeom prst="arc">
            <a:avLst>
              <a:gd name="adj1" fmla="val 10975706"/>
              <a:gd name="adj2" fmla="val 214442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816191" y="18478307"/>
            <a:ext cx="7340731" cy="214029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テストの現状を調査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しテスト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のあり方を提案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61" name="円弧 60"/>
          <p:cNvSpPr/>
          <p:nvPr/>
        </p:nvSpPr>
        <p:spPr>
          <a:xfrm>
            <a:off x="12644733" y="17284087"/>
            <a:ext cx="5613954" cy="2934489"/>
          </a:xfrm>
          <a:prstGeom prst="arc">
            <a:avLst>
              <a:gd name="adj1" fmla="val 10966426"/>
              <a:gd name="adj2" fmla="val 214442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弧 62"/>
          <p:cNvSpPr/>
          <p:nvPr/>
        </p:nvSpPr>
        <p:spPr>
          <a:xfrm rot="10800000">
            <a:off x="12644732" y="18686217"/>
            <a:ext cx="5726236" cy="2934489"/>
          </a:xfrm>
          <a:prstGeom prst="arc">
            <a:avLst>
              <a:gd name="adj1" fmla="val 11117599"/>
              <a:gd name="adj2" fmla="val 212120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12265308" y="28493271"/>
            <a:ext cx="4042049" cy="0"/>
          </a:xfrm>
          <a:prstGeom prst="straightConnector1">
            <a:avLst/>
          </a:prstGeom>
          <a:ln w="762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/>
          <p:cNvGrpSpPr/>
          <p:nvPr/>
        </p:nvGrpSpPr>
        <p:grpSpPr>
          <a:xfrm>
            <a:off x="8866258" y="25860465"/>
            <a:ext cx="3293341" cy="3435616"/>
            <a:chOff x="2843098" y="7610203"/>
            <a:chExt cx="1056059" cy="1037493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2990280" y="7746549"/>
              <a:ext cx="908877" cy="62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endParaRPr lang="ja-JP" altLang="en-US" sz="129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grpSp>
          <p:nvGrpSpPr>
            <p:cNvPr id="75" name="グループ化 74"/>
            <p:cNvGrpSpPr/>
            <p:nvPr/>
          </p:nvGrpSpPr>
          <p:grpSpPr>
            <a:xfrm>
              <a:off x="2843098" y="7610203"/>
              <a:ext cx="1017873" cy="1037493"/>
              <a:chOff x="2865887" y="7610203"/>
              <a:chExt cx="1017873" cy="1037493"/>
            </a:xfrm>
          </p:grpSpPr>
          <p:sp>
            <p:nvSpPr>
              <p:cNvPr id="57" name="円弧 56"/>
              <p:cNvSpPr/>
              <p:nvPr/>
            </p:nvSpPr>
            <p:spPr>
              <a:xfrm rot="5824864">
                <a:off x="2874236" y="7642743"/>
                <a:ext cx="1011086" cy="998820"/>
              </a:xfrm>
              <a:prstGeom prst="arc">
                <a:avLst>
                  <a:gd name="adj1" fmla="val 15116268"/>
                  <a:gd name="adj2" fmla="val 20614621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弧 57"/>
              <p:cNvSpPr/>
              <p:nvPr/>
            </p:nvSpPr>
            <p:spPr>
              <a:xfrm rot="16425063">
                <a:off x="2878807" y="7616336"/>
                <a:ext cx="1011086" cy="998820"/>
              </a:xfrm>
              <a:prstGeom prst="arc">
                <a:avLst>
                  <a:gd name="adj1" fmla="val 10935816"/>
                  <a:gd name="adj2" fmla="val 16408198"/>
                </a:avLst>
              </a:pr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弧 72"/>
              <p:cNvSpPr/>
              <p:nvPr/>
            </p:nvSpPr>
            <p:spPr>
              <a:xfrm rot="2385999">
                <a:off x="2865887" y="7642743"/>
                <a:ext cx="1011086" cy="998820"/>
              </a:xfrm>
              <a:prstGeom prst="arc">
                <a:avLst>
                  <a:gd name="adj1" fmla="val 9746723"/>
                  <a:gd name="adj2" fmla="val 17829178"/>
                </a:avLst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4" name="直線矢印コネクタ 73"/>
          <p:cNvCxnSpPr/>
          <p:nvPr/>
        </p:nvCxnSpPr>
        <p:spPr>
          <a:xfrm>
            <a:off x="10468842" y="24290776"/>
            <a:ext cx="0" cy="1370162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5079443" y="28493271"/>
            <a:ext cx="3817491" cy="0"/>
          </a:xfrm>
          <a:prstGeom prst="straightConnector1">
            <a:avLst/>
          </a:prstGeom>
          <a:ln w="762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956002" y="22973702"/>
            <a:ext cx="5881214" cy="122302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kumimoji="1" lang="ja-JP" altLang="en-US" dirty="0" smtClean="0">
                <a:solidFill>
                  <a:srgbClr val="00B05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リスクマネジメント</a:t>
            </a:r>
            <a:endParaRPr kumimoji="1" lang="ja-JP" altLang="en-US" dirty="0">
              <a:solidFill>
                <a:srgbClr val="00B05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1142516" y="24468894"/>
            <a:ext cx="7634982" cy="101919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4500" dirty="0">
                <a:solidFill>
                  <a:srgbClr val="00B05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テスト</a:t>
            </a:r>
            <a:r>
              <a:rPr lang="ja-JP" altLang="en-US" sz="4500" dirty="0">
                <a:solidFill>
                  <a:srgbClr val="00B05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の自動化による不具合</a:t>
            </a:r>
            <a:endParaRPr lang="ja-JP" altLang="en-US" sz="4500" dirty="0">
              <a:solidFill>
                <a:srgbClr val="00B05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2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719" y="355995"/>
            <a:ext cx="7410423" cy="122302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研究方法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435832" y="8224894"/>
            <a:ext cx="202102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63719" y="8224894"/>
            <a:ext cx="7410423" cy="122302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現在</a:t>
            </a:r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の進捗状況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3719" y="23216568"/>
            <a:ext cx="7410423" cy="122302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今後</a:t>
            </a:r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の計画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363719" y="23247338"/>
            <a:ext cx="202102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855294" y="24554967"/>
            <a:ext cx="17371321" cy="489211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2013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12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の現状調査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junaio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の解析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 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junaio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を用いり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を作成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 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3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コンテンツのテスト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 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7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論文執筆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10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発表準備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11069" y="1548253"/>
            <a:ext cx="18862896" cy="642089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marL="1107121" indent="-1107121">
              <a:lnSpc>
                <a:spcPct val="150000"/>
              </a:lnSpc>
              <a:buFont typeface="+mj-lt"/>
              <a:buAutoNum type="arabicPeriod"/>
            </a:pPr>
            <a:r>
              <a:rPr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の現状調査</a:t>
            </a:r>
            <a:endParaRPr lang="en-US" altLang="ja-JP" sz="6500" dirty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107121" indent="-1107121">
              <a:lnSpc>
                <a:spcPct val="150000"/>
              </a:lnSpc>
              <a:buFont typeface="+mj-lt"/>
              <a:buAutoNum type="arabicPeriod"/>
            </a:pPr>
            <a:r>
              <a:rPr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アプリケーションの実装実験を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行う</a:t>
            </a:r>
            <a:endParaRPr lang="en-US" altLang="ja-JP" sz="65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1107121" indent="-1107121">
              <a:lnSpc>
                <a:spcPct val="150000"/>
              </a:lnSpc>
              <a:buFont typeface="+mj-lt"/>
              <a:buAutoNum type="arabicPeriod"/>
            </a:pPr>
            <a:r>
              <a:rPr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を通じて</a:t>
            </a:r>
            <a:r>
              <a:rPr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AP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アプリのテストの現状を把握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する</a:t>
            </a:r>
            <a:endParaRPr lang="en-US" altLang="ja-JP" sz="65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sz="6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（</a:t>
            </a:r>
            <a:r>
              <a:rPr lang="en-US" altLang="ja-JP" sz="6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の実装には</a:t>
            </a:r>
            <a:r>
              <a:rPr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Junaio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</a:t>
            </a:r>
            <a:r>
              <a:rPr lang="ja-JP" altLang="en-US" sz="6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用いる）</a:t>
            </a:r>
            <a:endParaRPr lang="en-US" altLang="ja-JP" sz="65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920869" y="10892285"/>
            <a:ext cx="5346625" cy="4382513"/>
            <a:chOff x="2516899" y="2915816"/>
            <a:chExt cx="1920213" cy="1728192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2636912" y="2915816"/>
              <a:ext cx="1656184" cy="161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活用企業</a:t>
              </a:r>
              <a:endParaRPr lang="en-US" altLang="ja-JP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dist"/>
              <a:endParaRPr lang="en-US" altLang="ja-JP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富士通</a:t>
              </a:r>
              <a:endParaRPr lang="en-US" altLang="ja-JP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en-US" altLang="ja-JP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pioneer</a:t>
              </a:r>
            </a:p>
            <a:p>
              <a:pPr algn="ctr"/>
              <a:r>
                <a:rPr lang="en-US" altLang="ja-JP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NTT</a:t>
              </a:r>
              <a:r>
                <a:rPr lang="ja-JP" altLang="en-US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東日本</a:t>
              </a:r>
              <a:endParaRPr lang="en-US" altLang="ja-JP" sz="52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endParaRPr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2516899" y="3119621"/>
              <a:ext cx="1920213" cy="1524387"/>
              <a:chOff x="404664" y="3119621"/>
              <a:chExt cx="1512168" cy="1524387"/>
            </a:xfrm>
          </p:grpSpPr>
          <p:cxnSp>
            <p:nvCxnSpPr>
              <p:cNvPr id="34" name="直線コネクタ 33"/>
              <p:cNvCxnSpPr/>
              <p:nvPr/>
            </p:nvCxnSpPr>
            <p:spPr>
              <a:xfrm>
                <a:off x="1772816" y="3131840"/>
                <a:ext cx="144016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1916832" y="3119621"/>
                <a:ext cx="0" cy="1524387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>
                <a:off x="404664" y="3131840"/>
                <a:ext cx="0" cy="151216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>
                <a:off x="404664" y="4644008"/>
                <a:ext cx="151216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 flipV="1">
                <a:off x="413576" y="3131840"/>
                <a:ext cx="126192" cy="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7" name="Picture 3" descr="C:\Users\doi\Pictures\IMG_15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93" y="16412904"/>
            <a:ext cx="4011203" cy="66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グループ化 70"/>
          <p:cNvGrpSpPr/>
          <p:nvPr/>
        </p:nvGrpSpPr>
        <p:grpSpPr>
          <a:xfrm>
            <a:off x="6859679" y="8800783"/>
            <a:ext cx="8565675" cy="6542230"/>
            <a:chOff x="404664" y="2915816"/>
            <a:chExt cx="1512169" cy="1728192"/>
          </a:xfrm>
        </p:grpSpPr>
        <p:sp>
          <p:nvSpPr>
            <p:cNvPr id="72" name="テキスト ボックス 71"/>
            <p:cNvSpPr txBox="1"/>
            <p:nvPr/>
          </p:nvSpPr>
          <p:spPr>
            <a:xfrm>
              <a:off x="404665" y="2915816"/>
              <a:ext cx="1512168" cy="1630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実現方法</a:t>
              </a:r>
              <a:endPara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4500" dirty="0">
                  <a:solidFill>
                    <a:srgbClr val="FF0000"/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ロケーションベース</a:t>
              </a:r>
              <a:endParaRPr lang="en-US" altLang="ja-JP" sz="45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4500" dirty="0">
                  <a:solidFill>
                    <a:srgbClr val="FF0000"/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（位置情報）</a:t>
              </a:r>
              <a:r>
                <a:rPr lang="en-US" altLang="ja-JP" sz="4500" dirty="0">
                  <a:solidFill>
                    <a:srgbClr val="FF0000"/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</a:p>
            <a:p>
              <a:pPr algn="ctr"/>
              <a:r>
                <a:rPr lang="ja-JP" altLang="en-US" sz="4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マーカーレス</a:t>
              </a:r>
              <a:r>
                <a:rPr lang="ja-JP" altLang="en-US" sz="4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型</a:t>
              </a:r>
              <a:r>
                <a:rPr lang="ja-JP" altLang="en-US" sz="4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ビジョンベース</a:t>
              </a:r>
              <a:endParaRPr lang="en-US" altLang="ja-JP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4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（物体認識）</a:t>
              </a:r>
              <a:r>
                <a:rPr lang="en-US" altLang="ja-JP" sz="4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</a:p>
            <a:p>
              <a:pPr algn="ctr"/>
              <a:r>
                <a:rPr lang="ja-JP" altLang="en-US" sz="4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マーカー型ビジョンベース</a:t>
              </a:r>
              <a:endParaRPr lang="en-US" altLang="ja-JP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4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（マーカー認識）</a:t>
              </a:r>
              <a:r>
                <a:rPr lang="en-US" altLang="ja-JP" sz="4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endParaRPr lang="en-US" altLang="ja-JP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grpSp>
          <p:nvGrpSpPr>
            <p:cNvPr id="73" name="グループ化 72"/>
            <p:cNvGrpSpPr/>
            <p:nvPr/>
          </p:nvGrpSpPr>
          <p:grpSpPr>
            <a:xfrm>
              <a:off x="404664" y="3119621"/>
              <a:ext cx="1512168" cy="1524387"/>
              <a:chOff x="404664" y="3119621"/>
              <a:chExt cx="1512168" cy="1524387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 flipV="1">
                <a:off x="1519176" y="3131840"/>
                <a:ext cx="397656" cy="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>
                <a:off x="1916832" y="3119621"/>
                <a:ext cx="0" cy="152438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404664" y="3131840"/>
                <a:ext cx="0" cy="15121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404664" y="4644008"/>
                <a:ext cx="151216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/>
              <p:nvPr/>
            </p:nvCxnSpPr>
            <p:spPr>
              <a:xfrm flipV="1">
                <a:off x="404664" y="3131840"/>
                <a:ext cx="366040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グループ化 89"/>
          <p:cNvGrpSpPr/>
          <p:nvPr/>
        </p:nvGrpSpPr>
        <p:grpSpPr>
          <a:xfrm>
            <a:off x="15969494" y="10831714"/>
            <a:ext cx="4460189" cy="4511299"/>
            <a:chOff x="455470" y="5235260"/>
            <a:chExt cx="1677386" cy="1694191"/>
          </a:xfrm>
        </p:grpSpPr>
        <p:grpSp>
          <p:nvGrpSpPr>
            <p:cNvPr id="68" name="グループ化 67"/>
            <p:cNvGrpSpPr/>
            <p:nvPr/>
          </p:nvGrpSpPr>
          <p:grpSpPr>
            <a:xfrm>
              <a:off x="455470" y="5235260"/>
              <a:ext cx="1669585" cy="1694191"/>
              <a:chOff x="517966" y="5076056"/>
              <a:chExt cx="1614890" cy="1793941"/>
            </a:xfrm>
          </p:grpSpPr>
          <p:sp>
            <p:nvSpPr>
              <p:cNvPr id="58" name="テキスト ボックス 57"/>
              <p:cNvSpPr txBox="1"/>
              <p:nvPr/>
            </p:nvSpPr>
            <p:spPr>
              <a:xfrm>
                <a:off x="620688" y="5076056"/>
                <a:ext cx="1368152" cy="162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AR</a:t>
                </a:r>
                <a:r>
                  <a:rPr lang="ja-JP" altLang="en-US" sz="5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の現状</a:t>
                </a:r>
                <a:endParaRPr lang="en-US" altLang="ja-JP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  <a:p>
                <a:pPr algn="ctr"/>
                <a:endParaRPr lang="en-US" altLang="ja-JP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  <a:p>
                <a:pPr algn="ctr"/>
                <a:r>
                  <a:rPr lang="ja-JP" altLang="en-US" sz="5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カーナビ</a:t>
                </a:r>
                <a:endParaRPr lang="en-US" altLang="ja-JP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  <a:p>
                <a:pPr algn="ctr"/>
                <a:r>
                  <a:rPr lang="ja-JP" altLang="en-US" sz="5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ゲーム機</a:t>
                </a:r>
                <a:endParaRPr lang="en-US" altLang="ja-JP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  <a:p>
                <a:pPr algn="ctr"/>
                <a:r>
                  <a:rPr lang="ja-JP" altLang="en-US" sz="5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新聞・雑誌</a:t>
                </a:r>
                <a:endParaRPr lang="en-US" altLang="ja-JP" sz="5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</p:txBody>
          </p:sp>
          <p:grpSp>
            <p:nvGrpSpPr>
              <p:cNvPr id="59" name="グループ化 58"/>
              <p:cNvGrpSpPr/>
              <p:nvPr/>
            </p:nvGrpSpPr>
            <p:grpSpPr>
              <a:xfrm>
                <a:off x="517966" y="5318214"/>
                <a:ext cx="1614890" cy="1551783"/>
                <a:chOff x="395001" y="3131840"/>
                <a:chExt cx="1521831" cy="1551783"/>
              </a:xfrm>
            </p:grpSpPr>
            <p:cxnSp>
              <p:nvCxnSpPr>
                <p:cNvPr id="60" name="直線コネクタ 59"/>
                <p:cNvCxnSpPr/>
                <p:nvPr/>
              </p:nvCxnSpPr>
              <p:spPr>
                <a:xfrm>
                  <a:off x="1772816" y="3131840"/>
                  <a:ext cx="144016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>
                  <a:off x="404664" y="3131840"/>
                  <a:ext cx="0" cy="155178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395001" y="4683623"/>
                  <a:ext cx="1512168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 flipV="1">
                  <a:off x="413576" y="3131840"/>
                  <a:ext cx="126192" cy="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2" name="直線コネクタ 91"/>
            <p:cNvCxnSpPr/>
            <p:nvPr/>
          </p:nvCxnSpPr>
          <p:spPr>
            <a:xfrm>
              <a:off x="2132856" y="5463953"/>
              <a:ext cx="0" cy="14654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/>
          <p:cNvSpPr txBox="1"/>
          <p:nvPr/>
        </p:nvSpPr>
        <p:spPr>
          <a:xfrm>
            <a:off x="900312" y="9474582"/>
            <a:ext cx="11686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①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00312" y="15428019"/>
            <a:ext cx="11686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②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228904" y="18058630"/>
            <a:ext cx="148336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①　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の現状がどのようなものなのか調査終了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②　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junaio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のサンプル動作の作成と確認が終了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3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213</Words>
  <Application>Microsoft Office PowerPoint</Application>
  <PresentationFormat>ユーザー設定</PresentationFormat>
  <Paragraphs>68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ARシステム開発に おけるテストの研究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doi</dc:creator>
  <cp:lastModifiedBy>doi</cp:lastModifiedBy>
  <cp:revision>49</cp:revision>
  <dcterms:created xsi:type="dcterms:W3CDTF">2013-12-06T10:42:40Z</dcterms:created>
  <dcterms:modified xsi:type="dcterms:W3CDTF">2013-12-12T04:34:10Z</dcterms:modified>
</cp:coreProperties>
</file>