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8" r:id="rId3"/>
    <p:sldId id="259" r:id="rId4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03" autoAdjust="0"/>
  </p:normalViewPr>
  <p:slideViewPr>
    <p:cSldViewPr>
      <p:cViewPr>
        <p:scale>
          <a:sx n="30" d="100"/>
          <a:sy n="30" d="100"/>
        </p:scale>
        <p:origin x="-2760" y="9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1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37680827865191"/>
          <c:y val="3.5539595489301322E-2"/>
          <c:w val="0.86967425653548436"/>
          <c:h val="0.886553675860178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玩具主要9分野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2007年</c:v>
                </c:pt>
                <c:pt idx="1">
                  <c:v>2008年</c:v>
                </c:pt>
                <c:pt idx="2">
                  <c:v>2009年</c:v>
                </c:pt>
                <c:pt idx="3">
                  <c:v>2010年</c:v>
                </c:pt>
                <c:pt idx="4">
                  <c:v>2011年</c:v>
                </c:pt>
                <c:pt idx="5">
                  <c:v>2012年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8882</c:v>
                </c:pt>
                <c:pt idx="1">
                  <c:v>8312</c:v>
                </c:pt>
                <c:pt idx="2">
                  <c:v>7682</c:v>
                </c:pt>
                <c:pt idx="3">
                  <c:v>7547</c:v>
                </c:pt>
                <c:pt idx="4">
                  <c:v>7241</c:v>
                </c:pt>
                <c:pt idx="5">
                  <c:v>7035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066240"/>
        <c:axId val="125068416"/>
      </c:lineChart>
      <c:catAx>
        <c:axId val="12506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125068416"/>
        <c:crosses val="autoZero"/>
        <c:auto val="1"/>
        <c:lblAlgn val="ctr"/>
        <c:lblOffset val="100"/>
        <c:noMultiLvlLbl val="0"/>
      </c:catAx>
      <c:valAx>
        <c:axId val="125068416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125066240"/>
        <c:crosses val="autoZero"/>
        <c:crossBetween val="between"/>
      </c:valAx>
      <c:spPr>
        <a:solidFill>
          <a:schemeClr val="bg2">
            <a:lumMod val="60000"/>
            <a:lumOff val="40000"/>
          </a:schemeClr>
        </a:solidFill>
      </c:spPr>
    </c:plotArea>
    <c:plotVisOnly val="1"/>
    <c:dispBlanksAs val="gap"/>
    <c:showDLblsOverMax val="0"/>
  </c:chart>
  <c:spPr>
    <a:solidFill>
      <a:schemeClr val="bg2">
        <a:lumMod val="60000"/>
        <a:lumOff val="40000"/>
      </a:schemeClr>
    </a:solidFill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B9E4-AD94-4C09-808B-64E752EC4239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0C12-4A29-4172-9813-3238FDCC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403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6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80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942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7077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1219A-658C-4ECD-AB31-1DE57FE2D86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82" y="14602900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82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13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3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7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76" y="14602897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76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5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1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13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6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48" y="8004578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78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1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46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6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1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4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49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54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75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07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34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65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06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0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20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54" y="8004581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81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7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56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61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81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10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41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71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8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594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9" y="2983520"/>
            <a:ext cx="16664848" cy="4081813"/>
          </a:xfrm>
          <a:prstGeom prst="rect">
            <a:avLst/>
          </a:prstGeom>
        </p:spPr>
        <p:txBody>
          <a:bodyPr vert="horz" lIns="295190" tIns="147597" rIns="295190" bIns="147597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7"/>
            <a:ext cx="4990253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8" y="26278907"/>
            <a:ext cx="12294132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93" y="26278907"/>
            <a:ext cx="1422715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46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5949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6963" indent="-1106963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2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616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6" y="2983513"/>
            <a:ext cx="16664848" cy="4081813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1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2013/12/12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2" y="26278901"/>
            <a:ext cx="12294132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87" y="26278901"/>
            <a:ext cx="1422715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76162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110712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290173" y="5840388"/>
            <a:ext cx="18189224" cy="1430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1072376142"/>
              </p:ext>
            </p:extLst>
          </p:nvPr>
        </p:nvGraphicFramePr>
        <p:xfrm>
          <a:off x="2340473" y="8157416"/>
          <a:ext cx="15692410" cy="105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7394" y="4409671"/>
            <a:ext cx="20820028" cy="262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200" dirty="0"/>
              <a:t>プロジェクトマネジメントコース　</a:t>
            </a:r>
            <a:r>
              <a:rPr lang="en-US" altLang="ja-JP" sz="5200" dirty="0"/>
              <a:t>1142104</a:t>
            </a:r>
            <a:r>
              <a:rPr lang="ja-JP" altLang="en-US" sz="5200" dirty="0"/>
              <a:t>　松本 併太</a:t>
            </a:r>
            <a:endParaRPr lang="en-US" altLang="ja-JP" sz="5200" dirty="0"/>
          </a:p>
          <a:p>
            <a:pPr marL="0" indent="0">
              <a:buNone/>
            </a:pPr>
            <a:endParaRPr kumimoji="1" lang="ja-JP" altLang="en-US" i="0" dirty="0"/>
          </a:p>
        </p:txBody>
      </p:sp>
      <p:sp>
        <p:nvSpPr>
          <p:cNvPr id="5" name="円/楕円 4"/>
          <p:cNvSpPr/>
          <p:nvPr/>
        </p:nvSpPr>
        <p:spPr>
          <a:xfrm>
            <a:off x="812836" y="5614293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背景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0832" y="6417308"/>
            <a:ext cx="11901589" cy="1121107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zh-TW" altLang="en-US" sz="5200" b="1" dirty="0">
                <a:solidFill>
                  <a:prstClr val="white"/>
                </a:solidFill>
              </a:rPr>
              <a:t>玩具主要</a:t>
            </a:r>
            <a:r>
              <a:rPr lang="en-US" altLang="zh-TW" sz="5200" b="1" dirty="0">
                <a:solidFill>
                  <a:prstClr val="white"/>
                </a:solidFill>
              </a:rPr>
              <a:t>9</a:t>
            </a:r>
            <a:r>
              <a:rPr lang="zh-TW" altLang="en-US" sz="5200" b="1" dirty="0">
                <a:solidFill>
                  <a:prstClr val="white"/>
                </a:solidFill>
              </a:rPr>
              <a:t>分野別市場規模推移</a:t>
            </a:r>
            <a:endParaRPr lang="ja-JP" altLang="en-US" sz="5200" b="1" dirty="0">
              <a:solidFill>
                <a:prstClr val="white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15101" y="7538416"/>
            <a:ext cx="4940282" cy="72894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en-US" altLang="ja-JP" sz="2800" dirty="0" smtClean="0">
                <a:solidFill>
                  <a:prstClr val="white"/>
                </a:solidFill>
              </a:rPr>
              <a:t>(</a:t>
            </a:r>
            <a:r>
              <a:rPr lang="ja-JP" altLang="en-US" sz="2800" dirty="0" smtClean="0">
                <a:solidFill>
                  <a:prstClr val="white"/>
                </a:solidFill>
              </a:rPr>
              <a:t>単位</a:t>
            </a:r>
            <a:r>
              <a:rPr lang="en-US" altLang="ja-JP" sz="2800" dirty="0" smtClean="0">
                <a:solidFill>
                  <a:prstClr val="white"/>
                </a:solidFill>
              </a:rPr>
              <a:t>:</a:t>
            </a:r>
            <a:r>
              <a:rPr lang="ja-JP" altLang="en-US" sz="2800" dirty="0" smtClean="0">
                <a:solidFill>
                  <a:prstClr val="white"/>
                </a:solidFill>
              </a:rPr>
              <a:t>億</a:t>
            </a:r>
            <a:r>
              <a:rPr lang="ja-JP" altLang="en-US" sz="2800" dirty="0">
                <a:solidFill>
                  <a:prstClr val="white"/>
                </a:solidFill>
              </a:rPr>
              <a:t>円</a:t>
            </a:r>
            <a:r>
              <a:rPr lang="en-US" altLang="ja-JP" sz="2800" dirty="0">
                <a:solidFill>
                  <a:prstClr val="white"/>
                </a:solidFill>
              </a:rPr>
              <a:t>)</a:t>
            </a:r>
            <a:endParaRPr lang="ja-JP" altLang="en-US" sz="2800" dirty="0">
              <a:solidFill>
                <a:prstClr val="white"/>
              </a:solidFill>
            </a:endParaRPr>
          </a:p>
        </p:txBody>
      </p:sp>
      <p:sp>
        <p:nvSpPr>
          <p:cNvPr id="4" name="横巻き 3"/>
          <p:cNvSpPr/>
          <p:nvPr/>
        </p:nvSpPr>
        <p:spPr>
          <a:xfrm>
            <a:off x="841060" y="589090"/>
            <a:ext cx="18638337" cy="405367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95168" tIns="147587" rIns="295168" bIns="147587" spcCol="0" rtlCol="0" anchor="ctr"/>
          <a:lstStyle/>
          <a:p>
            <a:pPr algn="ctr" defTabSz="2951687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57973" y="21364019"/>
            <a:ext cx="18189224" cy="8337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0392" y="1458467"/>
            <a:ext cx="176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/>
              <a:t>玩具</a:t>
            </a:r>
            <a:r>
              <a:rPr lang="ja-JP" altLang="en-US" sz="7200" dirty="0" smtClean="0"/>
              <a:t>開発プロジェクトのための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データマイニング手法</a:t>
            </a:r>
            <a:endParaRPr lang="en-US" altLang="ja-JP" sz="7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552277" y="18679511"/>
            <a:ext cx="4940282" cy="72894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en-US" altLang="ja-JP" sz="2800" dirty="0" smtClean="0">
                <a:solidFill>
                  <a:prstClr val="white"/>
                </a:solidFill>
              </a:rPr>
              <a:t>(</a:t>
            </a:r>
            <a:r>
              <a:rPr lang="ja-JP" altLang="en-US" sz="2800" dirty="0" smtClean="0">
                <a:solidFill>
                  <a:prstClr val="white"/>
                </a:solidFill>
              </a:rPr>
              <a:t>年度）</a:t>
            </a:r>
            <a:endParaRPr lang="ja-JP" altLang="en-US" sz="2800" dirty="0">
              <a:solidFill>
                <a:prstClr val="white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923913" y="12115651"/>
            <a:ext cx="14113569" cy="5688632"/>
            <a:chOff x="4284686" y="11354233"/>
            <a:chExt cx="14113569" cy="5688632"/>
          </a:xfrm>
        </p:grpSpPr>
        <p:sp>
          <p:nvSpPr>
            <p:cNvPr id="10" name="爆発 1 9"/>
            <p:cNvSpPr/>
            <p:nvPr/>
          </p:nvSpPr>
          <p:spPr>
            <a:xfrm>
              <a:off x="4284686" y="11354233"/>
              <a:ext cx="14113569" cy="5688632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482791" y="13457051"/>
              <a:ext cx="11550091" cy="1482996"/>
            </a:xfrm>
            <a:prstGeom prst="rect">
              <a:avLst/>
            </a:prstGeom>
            <a:noFill/>
          </p:spPr>
          <p:txBody>
            <a:bodyPr wrap="square" lIns="295168" tIns="147587" rIns="295168" bIns="147587" rtlCol="0">
              <a:spAutoFit/>
            </a:bodyPr>
            <a:lstStyle/>
            <a:p>
              <a:pPr defTabSz="2951687"/>
              <a:r>
                <a:rPr lang="ja-JP" altLang="en-US" sz="7700" b="1" dirty="0" smtClean="0">
                  <a:solidFill>
                    <a:schemeClr val="bg1"/>
                  </a:solidFill>
                </a:rPr>
                <a:t>年々縮小</a:t>
              </a:r>
              <a:r>
                <a:rPr lang="ja-JP" altLang="en-US" sz="7700" b="1" dirty="0">
                  <a:solidFill>
                    <a:schemeClr val="bg1"/>
                  </a:solidFill>
                </a:rPr>
                <a:t>している！</a:t>
              </a: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10305799" y="19043983"/>
            <a:ext cx="59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出典</a:t>
            </a:r>
            <a:r>
              <a:rPr lang="en-US" altLang="ja-JP" sz="3200" dirty="0" smtClean="0"/>
              <a:t>:</a:t>
            </a:r>
            <a:r>
              <a:rPr lang="zh-CN" altLang="en-US" sz="3200" dirty="0" smtClean="0"/>
              <a:t>株式</a:t>
            </a:r>
            <a:r>
              <a:rPr lang="zh-CN" altLang="en-US" sz="3200" dirty="0"/>
              <a:t>会社矢野経済研究所</a:t>
            </a:r>
            <a:endParaRPr kumimoji="1" lang="ja-JP" altLang="en-US" sz="3200" dirty="0"/>
          </a:p>
        </p:txBody>
      </p:sp>
      <p:sp>
        <p:nvSpPr>
          <p:cNvPr id="17" name="円/楕円 16"/>
          <p:cNvSpPr/>
          <p:nvPr/>
        </p:nvSpPr>
        <p:spPr>
          <a:xfrm>
            <a:off x="841060" y="20199197"/>
            <a:ext cx="3443627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目的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5508566" y="26343674"/>
            <a:ext cx="10088038" cy="3096344"/>
            <a:chOff x="5250792" y="26343674"/>
            <a:chExt cx="10088038" cy="3096344"/>
          </a:xfrm>
        </p:grpSpPr>
        <p:sp>
          <p:nvSpPr>
            <p:cNvPr id="25" name="円/楕円 24"/>
            <p:cNvSpPr/>
            <p:nvPr/>
          </p:nvSpPr>
          <p:spPr>
            <a:xfrm>
              <a:off x="5250792" y="26343674"/>
              <a:ext cx="9805096" cy="309634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430737" y="27245955"/>
              <a:ext cx="9908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 dirty="0" smtClean="0">
                  <a:solidFill>
                    <a:srgbClr val="FFFF00"/>
                  </a:solidFill>
                </a:rPr>
                <a:t>玩具開発をサポート！</a:t>
              </a:r>
              <a:endParaRPr kumimoji="1" lang="ja-JP" altLang="en-US" sz="72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8" name="下矢印 27"/>
          <p:cNvSpPr/>
          <p:nvPr/>
        </p:nvSpPr>
        <p:spPr>
          <a:xfrm>
            <a:off x="9436461" y="24878635"/>
            <a:ext cx="2232248" cy="1308631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2647480" y="22123320"/>
            <a:ext cx="15642031" cy="2520280"/>
            <a:chOff x="2647480" y="22123320"/>
            <a:chExt cx="15642031" cy="2520280"/>
          </a:xfrm>
        </p:grpSpPr>
        <p:sp>
          <p:nvSpPr>
            <p:cNvPr id="27" name="1 つの角を丸めた四角形 26"/>
            <p:cNvSpPr/>
            <p:nvPr/>
          </p:nvSpPr>
          <p:spPr>
            <a:xfrm>
              <a:off x="3239839" y="22123320"/>
              <a:ext cx="15049672" cy="2520280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647480" y="22321631"/>
              <a:ext cx="1547460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600" dirty="0" smtClean="0"/>
                <a:t>玩具のヒットの仕方を調べるための</a:t>
              </a:r>
              <a:endParaRPr kumimoji="1" lang="en-US" altLang="ja-JP" sz="6600" dirty="0" smtClean="0"/>
            </a:p>
            <a:p>
              <a:pPr algn="ctr"/>
              <a:r>
                <a:rPr kumimoji="1" lang="ja-JP" altLang="en-US" sz="6600" dirty="0" smtClean="0"/>
                <a:t>データマイニング手法を開発</a:t>
              </a:r>
              <a:endParaRPr kumimoji="1" lang="ja-JP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2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1346344" y="19892515"/>
            <a:ext cx="9299158" cy="10009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360645" y="19892515"/>
            <a:ext cx="8614128" cy="1000911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コンテンツ プレースホルダー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93206"/>
              </p:ext>
            </p:extLst>
          </p:nvPr>
        </p:nvGraphicFramePr>
        <p:xfrm>
          <a:off x="11855217" y="20350520"/>
          <a:ext cx="7624983" cy="914079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31518"/>
                <a:gridCol w="4593465"/>
              </a:tblGrid>
              <a:tr h="39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日程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内容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調査項目の決定</a:t>
                      </a: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様々なデータマイニング手法で分析</a:t>
                      </a:r>
                    </a:p>
                    <a:p>
                      <a:endParaRPr lang="ja-JP" altLang="en-US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結果からヒットの仕方を把握できるようなものを考察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2626637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結果をもとに次世代ヒットする玩具はどのようなものか予測　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論文執筆</a:t>
                      </a:r>
                    </a:p>
                  </a:txBody>
                  <a:tcPr marL="91441" marR="91441" marT="49529" marB="49529"/>
                </a:tc>
              </a:tr>
              <a:tr h="11002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発表準備</a:t>
                      </a:r>
                    </a:p>
                  </a:txBody>
                  <a:tcPr marL="91441" marR="91441" marT="49529" marB="49529"/>
                </a:tc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>
          <a:xfrm>
            <a:off x="1346345" y="1556508"/>
            <a:ext cx="17964663" cy="60226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defTabSz="2952110"/>
            <a:endParaRPr lang="en-US" altLang="ja-JP" sz="4500" dirty="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277" y="594446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方法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346344" y="8155211"/>
            <a:ext cx="19068135" cy="10009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88278" y="7795171"/>
            <a:ext cx="5164840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進捗状況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2529227" y="18460375"/>
            <a:ext cx="6276964" cy="17080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今後の計画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1188911" y="18930453"/>
            <a:ext cx="4715724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en-US" altLang="ja-JP" b="1" dirty="0">
                <a:solidFill>
                  <a:prstClr val="black"/>
                </a:solidFill>
              </a:rPr>
              <a:t>PM</a:t>
            </a:r>
            <a:r>
              <a:rPr lang="ja-JP" altLang="en-US" b="1" dirty="0">
                <a:solidFill>
                  <a:prstClr val="black"/>
                </a:solidFill>
              </a:rPr>
              <a:t>との関連性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01505" y="2914578"/>
            <a:ext cx="19840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①現在の玩具状況を把握する．</a:t>
            </a:r>
          </a:p>
          <a:p>
            <a:r>
              <a:rPr lang="ja-JP" altLang="en-US" sz="4400" b="1" dirty="0"/>
              <a:t>②</a:t>
            </a:r>
            <a:r>
              <a:rPr lang="ja-JP" altLang="en-US" sz="4400" b="1" dirty="0" smtClean="0"/>
              <a:t>主要</a:t>
            </a:r>
            <a:r>
              <a:rPr lang="en-US" altLang="ja-JP" sz="4400" b="1" dirty="0" smtClean="0"/>
              <a:t>9</a:t>
            </a:r>
            <a:r>
              <a:rPr lang="ja-JP" altLang="en-US" sz="4400" b="1" dirty="0" smtClean="0"/>
              <a:t>分野</a:t>
            </a:r>
            <a:r>
              <a:rPr lang="ja-JP" altLang="en-US" sz="4400" b="1" dirty="0"/>
              <a:t>でヒットした商品，ヒットしていない商品を調査する．</a:t>
            </a:r>
          </a:p>
          <a:p>
            <a:r>
              <a:rPr lang="ja-JP" altLang="en-US" sz="4400" b="1" dirty="0" smtClean="0"/>
              <a:t>③</a:t>
            </a:r>
            <a:r>
              <a:rPr lang="ja-JP" altLang="en-US" sz="4400" b="1" dirty="0"/>
              <a:t>様々</a:t>
            </a:r>
            <a:r>
              <a:rPr lang="ja-JP" altLang="en-US" sz="4400" b="1" dirty="0" smtClean="0"/>
              <a:t>なデータマイニング手法で分析する．</a:t>
            </a:r>
            <a:endParaRPr lang="ja-JP" altLang="en-US" sz="4400" b="1" dirty="0"/>
          </a:p>
          <a:p>
            <a:r>
              <a:rPr lang="ja-JP" altLang="en-US" sz="4400" b="1" dirty="0"/>
              <a:t>④結果からヒットの仕方を把握できるようなものを見つける</a:t>
            </a:r>
            <a:r>
              <a:rPr lang="ja-JP" altLang="en-US" sz="4400" b="1" dirty="0" smtClean="0"/>
              <a:t>．</a:t>
            </a:r>
            <a:endParaRPr lang="ja-JP" altLang="en-US" sz="4400" b="1" dirty="0"/>
          </a:p>
          <a:p>
            <a:r>
              <a:rPr lang="ja-JP" altLang="en-US" sz="4400" b="1" dirty="0"/>
              <a:t>⑤</a:t>
            </a:r>
            <a:r>
              <a:rPr lang="ja-JP" altLang="en-US" sz="4400" b="1" dirty="0" smtClean="0"/>
              <a:t>次</a:t>
            </a:r>
            <a:r>
              <a:rPr lang="ja-JP" altLang="en-US" sz="4400" b="1" dirty="0"/>
              <a:t>世代ヒットする玩具はどのようなもの</a:t>
            </a:r>
            <a:r>
              <a:rPr lang="ja-JP" altLang="en-US" sz="4400" b="1" dirty="0" smtClean="0"/>
              <a:t>か</a:t>
            </a:r>
            <a:r>
              <a:rPr lang="ja-JP" altLang="en-US" sz="4400" b="1" dirty="0"/>
              <a:t>予測</a:t>
            </a:r>
            <a:r>
              <a:rPr lang="ja-JP" altLang="en-US" sz="4400" b="1" dirty="0" smtClean="0"/>
              <a:t>する</a:t>
            </a:r>
            <a:r>
              <a:rPr lang="ja-JP" altLang="en-US" sz="4400" b="1" dirty="0"/>
              <a:t>．</a:t>
            </a:r>
          </a:p>
        </p:txBody>
      </p:sp>
      <p:cxnSp>
        <p:nvCxnSpPr>
          <p:cNvPr id="33" name="直線矢印コネクタ 32"/>
          <p:cNvCxnSpPr>
            <a:stCxn id="53" idx="3"/>
            <a:endCxn id="37" idx="1"/>
          </p:cNvCxnSpPr>
          <p:nvPr/>
        </p:nvCxnSpPr>
        <p:spPr>
          <a:xfrm>
            <a:off x="6237822" y="11793460"/>
            <a:ext cx="2182592" cy="1762349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6" idx="3"/>
            <a:endCxn id="37" idx="1"/>
          </p:cNvCxnSpPr>
          <p:nvPr/>
        </p:nvCxnSpPr>
        <p:spPr>
          <a:xfrm flipV="1">
            <a:off x="6237822" y="13555809"/>
            <a:ext cx="2182592" cy="2232250"/>
          </a:xfrm>
          <a:prstGeom prst="straightConnector1">
            <a:avLst/>
          </a:prstGeom>
          <a:ln w="171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7169"/>
              </p:ext>
            </p:extLst>
          </p:nvPr>
        </p:nvGraphicFramePr>
        <p:xfrm>
          <a:off x="8420414" y="11529311"/>
          <a:ext cx="3816524" cy="40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1"/>
                <a:gridCol w="954131"/>
                <a:gridCol w="954131"/>
                <a:gridCol w="954131"/>
              </a:tblGrid>
              <a:tr h="112691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71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71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71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矢印コネクタ 43"/>
          <p:cNvCxnSpPr>
            <a:stCxn id="37" idx="3"/>
            <a:endCxn id="1026" idx="1"/>
          </p:cNvCxnSpPr>
          <p:nvPr/>
        </p:nvCxnSpPr>
        <p:spPr>
          <a:xfrm>
            <a:off x="12236938" y="13555809"/>
            <a:ext cx="1737665" cy="2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603" y="10560190"/>
            <a:ext cx="6000170" cy="59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724284" y="21530693"/>
            <a:ext cx="87245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データマイニング</a:t>
            </a:r>
            <a:r>
              <a:rPr kumimoji="1" lang="ja-JP" altLang="en-US" sz="6000" dirty="0" smtClean="0"/>
              <a:t>を利用</a:t>
            </a:r>
            <a:r>
              <a:rPr kumimoji="1" lang="ja-JP" altLang="en-US" sz="6000" dirty="0" smtClean="0"/>
              <a:t>してヒットの要因を</a:t>
            </a:r>
            <a:r>
              <a:rPr kumimoji="1" lang="ja-JP" altLang="en-US" sz="6000" dirty="0" smtClean="0"/>
              <a:t>把握する</a:t>
            </a:r>
            <a:r>
              <a:rPr lang="ja-JP" altLang="en-US" sz="6000" dirty="0"/>
              <a:t>技術は</a:t>
            </a:r>
            <a:r>
              <a:rPr lang="ja-JP" altLang="en-US" sz="6000" dirty="0" smtClean="0"/>
              <a:t>プロジェクト</a:t>
            </a:r>
            <a:r>
              <a:rPr lang="ja-JP" altLang="en-US" sz="6000" dirty="0"/>
              <a:t>の新規性</a:t>
            </a:r>
            <a:r>
              <a:rPr lang="ja-JP" altLang="en-US" sz="6000" dirty="0" smtClean="0"/>
              <a:t>を見出す</a:t>
            </a:r>
            <a:r>
              <a:rPr lang="ja-JP" altLang="en-US" sz="6000" dirty="0"/>
              <a:t>方法のひとつと</a:t>
            </a:r>
            <a:r>
              <a:rPr lang="ja-JP" altLang="en-US" sz="6000" dirty="0" smtClean="0"/>
              <a:t>なる</a:t>
            </a:r>
            <a:r>
              <a:rPr lang="en-US" altLang="ja-JP" sz="6000" dirty="0" smtClean="0"/>
              <a:t>.</a:t>
            </a:r>
            <a:endParaRPr lang="ja-JP" altLang="en-US" sz="6000" dirty="0"/>
          </a:p>
          <a:p>
            <a:endParaRPr kumimoji="1" lang="ja-JP" altLang="en-US" sz="6600" dirty="0"/>
          </a:p>
        </p:txBody>
      </p:sp>
      <p:grpSp>
        <p:nvGrpSpPr>
          <p:cNvPr id="1037" name="グループ化 1036"/>
          <p:cNvGrpSpPr/>
          <p:nvPr/>
        </p:nvGrpSpPr>
        <p:grpSpPr>
          <a:xfrm>
            <a:off x="1552694" y="9988428"/>
            <a:ext cx="4685128" cy="3610064"/>
            <a:chOff x="1831808" y="9945747"/>
            <a:chExt cx="4685128" cy="3610064"/>
          </a:xfrm>
        </p:grpSpPr>
        <p:sp>
          <p:nvSpPr>
            <p:cNvPr id="53" name="角丸四角形 52"/>
            <p:cNvSpPr/>
            <p:nvPr/>
          </p:nvSpPr>
          <p:spPr>
            <a:xfrm>
              <a:off x="1831808" y="9945747"/>
              <a:ext cx="4685128" cy="3610064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067663" y="10164145"/>
              <a:ext cx="3961498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28</a:t>
              </a:r>
              <a:r>
                <a:rPr lang="ja-JP" altLang="en-US" dirty="0"/>
                <a:t>種の</a:t>
              </a:r>
              <a:r>
                <a:rPr lang="ja-JP" altLang="en-US" dirty="0" smtClean="0"/>
                <a:t>ヒット商品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062971" y="12070720"/>
              <a:ext cx="41659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/>
                <a:t>（</a:t>
              </a:r>
              <a:r>
                <a:rPr kumimoji="1" lang="en-US" altLang="ja-JP" sz="3600" dirty="0" smtClean="0"/>
                <a:t>ex.</a:t>
              </a:r>
              <a:r>
                <a:rPr kumimoji="1" lang="ja-JP" altLang="en-US" sz="3600" dirty="0" smtClean="0"/>
                <a:t>ミニ四駆</a:t>
              </a:r>
              <a:r>
                <a:rPr kumimoji="1" lang="en-US" altLang="ja-JP" sz="3600" dirty="0" smtClean="0"/>
                <a:t>,</a:t>
              </a:r>
              <a:r>
                <a:rPr kumimoji="1" lang="ja-JP" altLang="en-US" sz="3600" dirty="0" smtClean="0"/>
                <a:t>ファービー</a:t>
              </a:r>
              <a:r>
                <a:rPr kumimoji="1" lang="en-US" altLang="ja-JP" sz="3600" dirty="0" smtClean="0"/>
                <a:t>etc…</a:t>
              </a:r>
              <a:r>
                <a:rPr kumimoji="1" lang="ja-JP" altLang="en-US" sz="3600" dirty="0" smtClean="0"/>
                <a:t>）</a:t>
              </a:r>
              <a:endParaRPr kumimoji="1" lang="ja-JP" altLang="en-US" sz="3600" dirty="0"/>
            </a:p>
          </p:txBody>
        </p:sp>
      </p:grpSp>
      <p:grpSp>
        <p:nvGrpSpPr>
          <p:cNvPr id="1038" name="グループ化 1037"/>
          <p:cNvGrpSpPr/>
          <p:nvPr/>
        </p:nvGrpSpPr>
        <p:grpSpPr>
          <a:xfrm>
            <a:off x="1552692" y="13915851"/>
            <a:ext cx="5722610" cy="3744416"/>
            <a:chOff x="1831806" y="13915851"/>
            <a:chExt cx="5722610" cy="3744416"/>
          </a:xfrm>
        </p:grpSpPr>
        <p:sp>
          <p:nvSpPr>
            <p:cNvPr id="66" name="角丸四角形 65"/>
            <p:cNvSpPr/>
            <p:nvPr/>
          </p:nvSpPr>
          <p:spPr>
            <a:xfrm>
              <a:off x="1831806" y="13915851"/>
              <a:ext cx="4685130" cy="37444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375194" y="14277949"/>
              <a:ext cx="334643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17</a:t>
              </a:r>
              <a:r>
                <a:rPr kumimoji="1" lang="ja-JP" altLang="en-US" dirty="0" smtClean="0"/>
                <a:t>項目の</a:t>
              </a:r>
              <a:endParaRPr kumimoji="1" lang="en-US" altLang="ja-JP" dirty="0" smtClean="0"/>
            </a:p>
            <a:p>
              <a:pPr algn="ctr"/>
              <a:r>
                <a:rPr lang="ja-JP" altLang="en-US" dirty="0"/>
                <a:t>評価基準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067663" y="16133979"/>
              <a:ext cx="5486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/>
                <a:t>（</a:t>
              </a:r>
              <a:r>
                <a:rPr kumimoji="1" lang="en-US" altLang="ja-JP" sz="3600" dirty="0" smtClean="0"/>
                <a:t>ex.</a:t>
              </a:r>
              <a:r>
                <a:rPr kumimoji="1" lang="ja-JP" altLang="en-US" sz="3600" dirty="0" smtClean="0"/>
                <a:t>安全か，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すぐ遊べるか</a:t>
              </a:r>
              <a:r>
                <a:rPr kumimoji="1" lang="en-US" altLang="ja-JP" sz="3600" dirty="0" smtClean="0"/>
                <a:t>etc…</a:t>
              </a:r>
              <a:r>
                <a:rPr kumimoji="1" lang="ja-JP" altLang="en-US" sz="3600" dirty="0" smtClean="0"/>
                <a:t> ）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2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273</Words>
  <Application>Microsoft Office PowerPoint</Application>
  <PresentationFormat>ユーザー設定</PresentationFormat>
  <Paragraphs>47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Winter</vt:lpstr>
      <vt:lpstr>1_Winter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matsumoto</cp:lastModifiedBy>
  <cp:revision>35</cp:revision>
  <dcterms:created xsi:type="dcterms:W3CDTF">2012-09-17T17:26:59Z</dcterms:created>
  <dcterms:modified xsi:type="dcterms:W3CDTF">2013-12-12T06:22:58Z</dcterms:modified>
</cp:coreProperties>
</file>