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842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687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536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3378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9220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5071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0913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6755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19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1446" y="144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0"/>
            <a:ext cx="1759955" cy="3027997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445" y="5596298"/>
            <a:ext cx="16924156" cy="22665016"/>
          </a:xfrm>
        </p:spPr>
        <p:txBody>
          <a:bodyPr/>
          <a:lstStyle>
            <a:lvl1pPr>
              <a:defRPr sz="371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443" y="890573"/>
            <a:ext cx="14476747" cy="4192611"/>
          </a:xfrm>
        </p:spPr>
        <p:txBody>
          <a:bodyPr>
            <a:normAutofit/>
          </a:bodyPr>
          <a:lstStyle>
            <a:lvl1pPr marL="0" indent="0" algn="r">
              <a:buNone/>
              <a:defRPr sz="7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063042" y="1043840"/>
            <a:ext cx="1836732" cy="1612128"/>
          </a:xfrm>
        </p:spPr>
        <p:txBody>
          <a:bodyPr/>
          <a:lstStyle>
            <a:lvl1pPr>
              <a:defRPr sz="4500"/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7465886" y="925221"/>
            <a:ext cx="1537179" cy="1906517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573" y="23214647"/>
            <a:ext cx="16931217" cy="5046663"/>
          </a:xfrm>
        </p:spPr>
        <p:txBody>
          <a:bodyPr>
            <a:noAutofit/>
          </a:bodyPr>
          <a:lstStyle>
            <a:lvl1pPr algn="l">
              <a:defRPr sz="23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1573" y="3700886"/>
            <a:ext cx="17465887" cy="19513762"/>
          </a:xfrm>
        </p:spPr>
        <p:txBody>
          <a:bodyPr>
            <a:normAutofit/>
          </a:bodyPr>
          <a:lstStyle>
            <a:lvl1pPr>
              <a:defRPr sz="9000"/>
            </a:lvl1pPr>
            <a:lvl2pPr>
              <a:defRPr sz="5800">
                <a:solidFill>
                  <a:schemeClr val="tx1"/>
                </a:solidFill>
              </a:defRPr>
            </a:lvl2pPr>
            <a:lvl3pPr>
              <a:defRPr sz="5800">
                <a:solidFill>
                  <a:schemeClr val="tx1"/>
                </a:solidFill>
              </a:defRPr>
            </a:lvl3pPr>
            <a:lvl4pPr>
              <a:defRPr sz="5800">
                <a:solidFill>
                  <a:schemeClr val="tx1"/>
                </a:solidFill>
              </a:defRPr>
            </a:lvl4pPr>
            <a:lvl5pPr>
              <a:defRPr sz="5800"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572" y="19798459"/>
            <a:ext cx="16931219" cy="3364442"/>
          </a:xfrm>
        </p:spPr>
        <p:txBody>
          <a:bodyPr bIns="0" anchor="b"/>
          <a:lstStyle>
            <a:lvl1pPr marL="0" indent="0">
              <a:buNone/>
              <a:defRPr sz="6500">
                <a:solidFill>
                  <a:schemeClr val="tx1"/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851573" y="23214647"/>
            <a:ext cx="16931217" cy="5046663"/>
          </a:xfrm>
        </p:spPr>
        <p:txBody>
          <a:bodyPr>
            <a:noAutofit/>
          </a:bodyPr>
          <a:lstStyle>
            <a:lvl1pPr algn="l">
              <a:defRPr sz="23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844445" y="3714344"/>
            <a:ext cx="8725814" cy="193791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1933835" y="3714344"/>
            <a:ext cx="8725814" cy="193791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574" y="3714344"/>
            <a:ext cx="8732943" cy="2355109"/>
          </a:xfrm>
        </p:spPr>
        <p:txBody>
          <a:bodyPr anchor="t">
            <a:normAutofit/>
          </a:bodyPr>
          <a:lstStyle>
            <a:lvl1pPr marL="0" indent="0">
              <a:buNone/>
              <a:defRPr sz="58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40965" y="3714344"/>
            <a:ext cx="8736374" cy="2355109"/>
          </a:xfrm>
        </p:spPr>
        <p:txBody>
          <a:bodyPr anchor="t">
            <a:normAutofit/>
          </a:bodyPr>
          <a:lstStyle>
            <a:lvl1pPr marL="0" indent="0">
              <a:buNone/>
              <a:defRPr sz="58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844445" y="6096368"/>
            <a:ext cx="8725814" cy="1695678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1933835" y="6096364"/>
            <a:ext cx="8725814" cy="1695678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6751" y="1745302"/>
            <a:ext cx="7036110" cy="5130774"/>
          </a:xfrm>
        </p:spPr>
        <p:txBody>
          <a:bodyPr anchor="b"/>
          <a:lstStyle>
            <a:lvl1pPr algn="l">
              <a:defRPr sz="65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66751" y="6876077"/>
            <a:ext cx="7036110" cy="19366570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8680" y="1682221"/>
            <a:ext cx="11228070" cy="2624264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573" y="20419574"/>
            <a:ext cx="12832080" cy="1785741"/>
          </a:xfrm>
        </p:spPr>
        <p:txBody>
          <a:bodyPr bIns="0" anchor="b"/>
          <a:lstStyle>
            <a:lvl1pPr algn="l">
              <a:defRPr sz="65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630" y="1682221"/>
            <a:ext cx="13723197" cy="18020788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573" y="22205315"/>
            <a:ext cx="9445837" cy="6055995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534670" cy="30279975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534670" cy="3027997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1573" y="23214647"/>
            <a:ext cx="16931217" cy="5046663"/>
          </a:xfrm>
          <a:prstGeom prst="rect">
            <a:avLst/>
          </a:prstGeom>
        </p:spPr>
        <p:txBody>
          <a:bodyPr vert="horz" lIns="295232" tIns="147616" rIns="295232" bIns="147616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573" y="3700886"/>
            <a:ext cx="17465887" cy="19513762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46252" y="28934198"/>
            <a:ext cx="16752993" cy="1009333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17460" y="25345463"/>
            <a:ext cx="89111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19771653" y="25233312"/>
            <a:ext cx="568086" cy="1906517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5529849" y="21523898"/>
            <a:ext cx="11594383" cy="534670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rgbClr val="FFFFFF"/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2952323" rtl="0" eaLnBrk="1" latinLnBrk="0" hangingPunct="1">
        <a:spcBef>
          <a:spcPct val="0"/>
        </a:spcBef>
        <a:buNone/>
        <a:defRPr kumimoji="1" sz="23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»"/>
        <a:defRPr kumimoji="1" sz="9000" kern="1200">
          <a:solidFill>
            <a:schemeClr val="tx2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˃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Calibri" pitchFamily="34" charset="0"/>
        <a:buChar char="+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Calibri" pitchFamily="34" charset="0"/>
        <a:buChar char="+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正方形/長方形 1028"/>
          <p:cNvSpPr/>
          <p:nvPr/>
        </p:nvSpPr>
        <p:spPr>
          <a:xfrm>
            <a:off x="2130979" y="21432746"/>
            <a:ext cx="13087642" cy="769441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2130979" y="18065462"/>
            <a:ext cx="18882062" cy="707886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130979" y="11982677"/>
            <a:ext cx="4262819" cy="646331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56296" y="0"/>
            <a:ext cx="17425936" cy="2308302"/>
          </a:xfrm>
          <a:prstGeom prst="rect">
            <a:avLst/>
          </a:prstGeom>
          <a:noFill/>
        </p:spPr>
        <p:txBody>
          <a:bodyPr wrap="square" lIns="91421" tIns="45709" rIns="91421" bIns="45709" rtlCol="0">
            <a:spAutoFit/>
          </a:bodyPr>
          <a:lstStyle/>
          <a:p>
            <a:pPr algn="ctr"/>
            <a:r>
              <a:rPr lang="ja-JP" altLang="en-US" sz="7200" b="1" dirty="0" smtClean="0">
                <a:solidFill>
                  <a:srgbClr val="0070C0"/>
                </a:solidFill>
                <a:latin typeface="Adobe Heiti Std R" pitchFamily="34" charset="-128"/>
                <a:ea typeface="Adobe Heiti Std R" pitchFamily="34" charset="-128"/>
              </a:rPr>
              <a:t>「プロジェクトマネジメントを学ぶ」</a:t>
            </a:r>
            <a:endParaRPr lang="en-US" altLang="ja-JP" sz="7200" b="1" dirty="0" smtClean="0">
              <a:solidFill>
                <a:srgbClr val="0070C0"/>
              </a:solidFill>
              <a:latin typeface="Adobe Heiti Std R" pitchFamily="34" charset="-128"/>
              <a:ea typeface="Adobe Heiti Std R" pitchFamily="34" charset="-128"/>
            </a:endParaRPr>
          </a:p>
          <a:p>
            <a:pPr algn="ctr"/>
            <a:r>
              <a:rPr lang="ja-JP" altLang="en-US" sz="7200" b="1" dirty="0" smtClean="0">
                <a:solidFill>
                  <a:srgbClr val="0070C0"/>
                </a:solidFill>
                <a:latin typeface="Adobe Heiti Std R" pitchFamily="34" charset="-128"/>
                <a:ea typeface="Adobe Heiti Std R" pitchFamily="34" charset="-128"/>
              </a:rPr>
              <a:t>ゲーム開発</a:t>
            </a:r>
            <a:endParaRPr lang="ja-JP" altLang="en-US" sz="7200" b="1" dirty="0">
              <a:solidFill>
                <a:srgbClr val="0070C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49184" y="4565840"/>
            <a:ext cx="174979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矢吹研究室　</a:t>
            </a:r>
            <a:r>
              <a:rPr kumimoji="1" lang="en-US" altLang="ja-JP" dirty="0" smtClean="0">
                <a:latin typeface="Adobe Heiti Std R" pitchFamily="34" charset="-128"/>
                <a:ea typeface="Adobe Heiti Std R" pitchFamily="34" charset="-128"/>
              </a:rPr>
              <a:t>1142003</a:t>
            </a:r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　赤松　佳紀</a:t>
            </a:r>
            <a:endParaRPr kumimoji="1" lang="ja-JP" alt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68464" y="5550725"/>
            <a:ext cx="376096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dobe Heiti Std R" pitchFamily="34" charset="-128"/>
                <a:ea typeface="Adobe Heiti Std R" pitchFamily="34" charset="-128"/>
              </a:rPr>
              <a:t>1.</a:t>
            </a:r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はじめに</a:t>
            </a:r>
            <a:endParaRPr kumimoji="1" lang="ja-JP" alt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6" name="雲形吹き出し 5"/>
          <p:cNvSpPr/>
          <p:nvPr/>
        </p:nvSpPr>
        <p:spPr>
          <a:xfrm>
            <a:off x="7039952" y="5867740"/>
            <a:ext cx="5669672" cy="3295583"/>
          </a:xfrm>
          <a:prstGeom prst="cloudCallout">
            <a:avLst>
              <a:gd name="adj1" fmla="val -57406"/>
              <a:gd name="adj2" fmla="val 268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57017" y="6855655"/>
            <a:ext cx="4376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Adobe Heiti Std R" pitchFamily="34" charset="-128"/>
                <a:ea typeface="Adobe Heiti Std R" pitchFamily="34" charset="-128"/>
              </a:rPr>
              <a:t>遊びながら勉強</a:t>
            </a:r>
            <a:endParaRPr kumimoji="1" lang="en-US" altLang="ja-JP" sz="3600" dirty="0" smtClean="0">
              <a:latin typeface="Adobe Heiti Std R" pitchFamily="34" charset="-128"/>
              <a:ea typeface="Adobe Heiti Std R" pitchFamily="34" charset="-128"/>
            </a:endParaRPr>
          </a:p>
          <a:p>
            <a:r>
              <a:rPr lang="ja-JP" altLang="en-US" sz="3600" dirty="0">
                <a:latin typeface="Adobe Heiti Std R" pitchFamily="34" charset="-128"/>
                <a:ea typeface="Adobe Heiti Std R" pitchFamily="34" charset="-128"/>
              </a:rPr>
              <a:t>できない</a:t>
            </a:r>
            <a:r>
              <a:rPr lang="ja-JP" altLang="en-US" sz="3600" dirty="0" smtClean="0">
                <a:latin typeface="Adobe Heiti Std R" pitchFamily="34" charset="-128"/>
                <a:ea typeface="Adobe Heiti Std R" pitchFamily="34" charset="-128"/>
              </a:rPr>
              <a:t>かな・・・</a:t>
            </a:r>
            <a:endParaRPr kumimoji="1" lang="ja-JP" altLang="en-US" sz="36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1026" name="Picture 2" descr="C:\Users\akamatsu\Desktop\rtfcuy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64" y="7036008"/>
            <a:ext cx="3835353" cy="248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kamatsu\Desktop\R72VUqJ8mPY7GkVWOshQAePKR6D4SNU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0131">
            <a:off x="16211143" y="7844928"/>
            <a:ext cx="3264408" cy="309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爆発 2 8"/>
          <p:cNvSpPr/>
          <p:nvPr/>
        </p:nvSpPr>
        <p:spPr>
          <a:xfrm>
            <a:off x="8489375" y="8799655"/>
            <a:ext cx="7383406" cy="3207473"/>
          </a:xfrm>
          <a:prstGeom prst="irregularSeal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 rot="20916597">
            <a:off x="10697428" y="971515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Adobe Heiti Std R" pitchFamily="34" charset="-128"/>
                <a:ea typeface="Adobe Heiti Std R" pitchFamily="34" charset="-128"/>
              </a:rPr>
              <a:t>そうだ！！</a:t>
            </a:r>
            <a:endParaRPr kumimoji="1" lang="ja-JP" altLang="en-US" sz="28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 rot="20737709">
            <a:off x="9752924" y="1048846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Adobe Heiti Std R" pitchFamily="34" charset="-128"/>
                <a:ea typeface="Adobe Heiti Std R" pitchFamily="34" charset="-128"/>
              </a:rPr>
              <a:t>勉強できるゲームをつくろう！</a:t>
            </a:r>
            <a:endParaRPr kumimoji="1" lang="ja-JP" alt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68464" y="20108539"/>
            <a:ext cx="376096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dobe Heiti Std R" pitchFamily="34" charset="-128"/>
                <a:ea typeface="Adobe Heiti Std R" pitchFamily="34" charset="-128"/>
              </a:rPr>
              <a:t>2.</a:t>
            </a:r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事前調査</a:t>
            </a:r>
            <a:endParaRPr kumimoji="1" lang="ja-JP" alt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30979" y="11982677"/>
            <a:ext cx="19112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Adobe Heiti Std R" pitchFamily="34" charset="-128"/>
                <a:ea typeface="Adobe Heiti Std R" pitchFamily="34" charset="-128"/>
              </a:rPr>
              <a:t>マネジメントゲーム・・・</a:t>
            </a:r>
            <a:r>
              <a:rPr lang="ja-JP" altLang="ja-JP" sz="3600" dirty="0">
                <a:latin typeface="Adobe Heiti Std R" pitchFamily="34" charset="-128"/>
                <a:ea typeface="Adobe Heiti Std R" pitchFamily="34" charset="-128"/>
              </a:rPr>
              <a:t>従業員教育を目的として開発された経営シミュレーションゲーム</a:t>
            </a:r>
            <a:endParaRPr kumimoji="1" lang="ja-JP" altLang="en-US" sz="36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24" name="屈折矢印 23"/>
          <p:cNvSpPr/>
          <p:nvPr/>
        </p:nvSpPr>
        <p:spPr>
          <a:xfrm rot="5400000">
            <a:off x="3240572" y="12232964"/>
            <a:ext cx="1368152" cy="2160240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004768" y="13350829"/>
            <a:ext cx="16091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Adobe Heiti Std R" pitchFamily="34" charset="-128"/>
                <a:ea typeface="Adobe Heiti Std R" pitchFamily="34" charset="-128"/>
              </a:rPr>
              <a:t>実際に企業で使われているマネジメントゲームを</a:t>
            </a:r>
            <a:r>
              <a:rPr kumimoji="1" lang="en-US" altLang="ja-JP" sz="3600" dirty="0" smtClean="0">
                <a:latin typeface="Adobe Heiti Std R" pitchFamily="34" charset="-128"/>
                <a:ea typeface="Adobe Heiti Std R" pitchFamily="34" charset="-128"/>
              </a:rPr>
              <a:t>PM</a:t>
            </a:r>
            <a:r>
              <a:rPr kumimoji="1" lang="ja-JP" altLang="en-US" sz="3600" dirty="0" smtClean="0">
                <a:latin typeface="Adobe Heiti Std R" pitchFamily="34" charset="-128"/>
                <a:ea typeface="Adobe Heiti Std R" pitchFamily="34" charset="-128"/>
              </a:rPr>
              <a:t>学習用に応用できないか</a:t>
            </a:r>
            <a:endParaRPr kumimoji="1" lang="ja-JP" altLang="en-US" sz="36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26" name="Picture 2" descr="C:\Users\akamatsu\Desktop\mgban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6815">
            <a:off x="15871807" y="14685864"/>
            <a:ext cx="3943080" cy="255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akamatsu\Desktop\困った顔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37" y="14851955"/>
            <a:ext cx="43434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雲形吹き出し 27"/>
          <p:cNvSpPr/>
          <p:nvPr/>
        </p:nvSpPr>
        <p:spPr>
          <a:xfrm>
            <a:off x="7599093" y="14280333"/>
            <a:ext cx="6132336" cy="2197591"/>
          </a:xfrm>
          <a:prstGeom prst="cloudCallout">
            <a:avLst>
              <a:gd name="adj1" fmla="val -57326"/>
              <a:gd name="adj2" fmla="val 187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08686" y="14963629"/>
            <a:ext cx="4405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+mj-ea"/>
                <a:ea typeface="+mj-ea"/>
              </a:rPr>
              <a:t>経営ではなくプロジェクト</a:t>
            </a:r>
            <a:endParaRPr kumimoji="1" lang="en-US" altLang="ja-JP" sz="2400" dirty="0" smtClean="0">
              <a:latin typeface="+mj-ea"/>
              <a:ea typeface="+mj-ea"/>
            </a:endParaRPr>
          </a:p>
          <a:p>
            <a:r>
              <a:rPr kumimoji="1" lang="ja-JP" altLang="en-US" sz="2400" dirty="0" smtClean="0">
                <a:latin typeface="+mj-ea"/>
                <a:ea typeface="+mj-ea"/>
              </a:rPr>
              <a:t>マネジメントを学習できればなぁ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14788" y="18065462"/>
            <a:ext cx="1683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000" dirty="0" smtClean="0">
                <a:latin typeface="Adobe Heiti Std R" pitchFamily="34" charset="-128"/>
                <a:ea typeface="Adobe Heiti Std R" pitchFamily="34" charset="-128"/>
              </a:rPr>
              <a:t>既存の人気の高いゲームに</a:t>
            </a:r>
            <a:r>
              <a:rPr lang="en-US" altLang="ja-JP" sz="4000" dirty="0" smtClean="0">
                <a:latin typeface="Adobe Heiti Std R" pitchFamily="34" charset="-128"/>
                <a:ea typeface="Adobe Heiti Std R" pitchFamily="34" charset="-128"/>
              </a:rPr>
              <a:t>PM</a:t>
            </a:r>
            <a:r>
              <a:rPr lang="ja-JP" altLang="en-US" sz="4000" dirty="0" smtClean="0">
                <a:latin typeface="Adobe Heiti Std R" pitchFamily="34" charset="-128"/>
                <a:ea typeface="Adobe Heiti Std R" pitchFamily="34" charset="-128"/>
              </a:rPr>
              <a:t>の要素を取り入れればいいのではないか？</a:t>
            </a:r>
            <a:endParaRPr kumimoji="1" lang="ja-JP" altLang="en-US" sz="40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024" name="テキスト ボックス 1023"/>
          <p:cNvSpPr txBox="1"/>
          <p:nvPr/>
        </p:nvSpPr>
        <p:spPr>
          <a:xfrm>
            <a:off x="2631737" y="21432746"/>
            <a:ext cx="122536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latin typeface="Adobe Heiti Std R" pitchFamily="34" charset="-128"/>
                <a:ea typeface="Adobe Heiti Std R" pitchFamily="34" charset="-128"/>
              </a:rPr>
              <a:t>既存のゲームがサポートする</a:t>
            </a:r>
            <a:r>
              <a:rPr lang="en-US" altLang="ja-JP" sz="4400" dirty="0">
                <a:latin typeface="Adobe Heiti Std R" pitchFamily="34" charset="-128"/>
                <a:ea typeface="Adobe Heiti Std R" pitchFamily="34" charset="-128"/>
              </a:rPr>
              <a:t>PMBOK</a:t>
            </a:r>
            <a:r>
              <a:rPr lang="ja-JP" altLang="en-US" sz="4400" dirty="0">
                <a:latin typeface="Adobe Heiti Std R" pitchFamily="34" charset="-128"/>
                <a:ea typeface="Adobe Heiti Std R" pitchFamily="34" charset="-128"/>
              </a:rPr>
              <a:t>知識エリア</a:t>
            </a:r>
            <a:endParaRPr kumimoji="1" lang="ja-JP" altLang="en-US" sz="4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025" name="テキスト ボックス 1024"/>
          <p:cNvSpPr txBox="1"/>
          <p:nvPr/>
        </p:nvSpPr>
        <p:spPr>
          <a:xfrm>
            <a:off x="3433195" y="23393612"/>
            <a:ext cx="130086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Adobe Heiti Std R" pitchFamily="34" charset="-128"/>
                <a:ea typeface="Adobe Heiti Std R" pitchFamily="34" charset="-128"/>
              </a:rPr>
              <a:t>・既存のボードゲームを実際にやってみて知識エリアを</a:t>
            </a:r>
            <a:endParaRPr kumimoji="1" lang="en-US" altLang="ja-JP" sz="4000" dirty="0" smtClean="0">
              <a:latin typeface="Adobe Heiti Std R" pitchFamily="34" charset="-128"/>
              <a:ea typeface="Adobe Heiti Std R" pitchFamily="34" charset="-128"/>
            </a:endParaRPr>
          </a:p>
          <a:p>
            <a:r>
              <a:rPr kumimoji="1" lang="ja-JP" altLang="en-US" sz="4000" dirty="0" smtClean="0">
                <a:latin typeface="Adobe Heiti Std R" pitchFamily="34" charset="-128"/>
                <a:ea typeface="Adobe Heiti Std R" pitchFamily="34" charset="-128"/>
              </a:rPr>
              <a:t>　どのようにサポートしているか調査する</a:t>
            </a:r>
            <a:endParaRPr kumimoji="1" lang="ja-JP" altLang="en-US" sz="40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030" name="テキスト ボックス 1029"/>
          <p:cNvSpPr txBox="1"/>
          <p:nvPr/>
        </p:nvSpPr>
        <p:spPr>
          <a:xfrm>
            <a:off x="3433195" y="26157211"/>
            <a:ext cx="155734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 smtClean="0">
                <a:latin typeface="Adobe Heiti Std R" pitchFamily="34" charset="-128"/>
                <a:ea typeface="Adobe Heiti Std R" pitchFamily="34" charset="-128"/>
              </a:rPr>
              <a:t>ベースとなるゲームにプロジェクトマネジメントを学習するために</a:t>
            </a:r>
            <a:endParaRPr kumimoji="1" lang="en-US" altLang="ja-JP" sz="4000" dirty="0" smtClean="0">
              <a:latin typeface="Adobe Heiti Std R" pitchFamily="34" charset="-128"/>
              <a:ea typeface="Adobe Heiti Std R" pitchFamily="34" charset="-128"/>
            </a:endParaRPr>
          </a:p>
          <a:p>
            <a:pPr algn="ctr"/>
            <a:r>
              <a:rPr lang="ja-JP" altLang="en-US" sz="4000" dirty="0" smtClean="0">
                <a:latin typeface="Adobe Heiti Std R" pitchFamily="34" charset="-128"/>
                <a:ea typeface="Adobe Heiti Std R" pitchFamily="34" charset="-128"/>
              </a:rPr>
              <a:t>必要となる知識エリアの要素を追加する</a:t>
            </a:r>
            <a:endParaRPr kumimoji="1" lang="ja-JP" altLang="en-US" sz="4000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0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3883383" y="11179547"/>
            <a:ext cx="11783076" cy="584775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>
            <a:off x="2379758" y="26248383"/>
            <a:ext cx="14041560" cy="3024336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94463" y="20337337"/>
            <a:ext cx="6284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latin typeface="Adobe Heiti Std R" pitchFamily="34" charset="-128"/>
                <a:ea typeface="Adobe Heiti Std R" pitchFamily="34" charset="-128"/>
              </a:rPr>
              <a:t>3.</a:t>
            </a:r>
            <a:r>
              <a:rPr kumimoji="1" lang="ja-JP" altLang="en-US" sz="5400" dirty="0" smtClean="0">
                <a:latin typeface="Adobe Heiti Std R" pitchFamily="34" charset="-128"/>
                <a:ea typeface="Adobe Heiti Std R" pitchFamily="34" charset="-128"/>
              </a:rPr>
              <a:t>これからについて</a:t>
            </a:r>
            <a:endParaRPr kumimoji="1" lang="ja-JP" altLang="en-US" sz="5400" dirty="0">
              <a:latin typeface="Adobe Heiti Std R" pitchFamily="34" charset="-128"/>
              <a:ea typeface="Adobe Heiti Std R" pitchFamily="34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75693"/>
              </p:ext>
            </p:extLst>
          </p:nvPr>
        </p:nvGraphicFramePr>
        <p:xfrm>
          <a:off x="1486348" y="21974849"/>
          <a:ext cx="17353928" cy="3909939"/>
        </p:xfrm>
        <a:graphic>
          <a:graphicData uri="http://schemas.openxmlformats.org/drawingml/2006/table">
            <a:tbl>
              <a:tblPr firstRow="1" firstCol="1" bandRow="1"/>
              <a:tblGrid>
                <a:gridCol w="5783314"/>
                <a:gridCol w="5785307"/>
                <a:gridCol w="5785307"/>
              </a:tblGrid>
              <a:tr h="6264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10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α版作成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基本仕様等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380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12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月</a:t>
                      </a: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13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発表</a:t>
                      </a:r>
                      <a:endParaRPr lang="ja-JP" sz="2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ポスター作成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0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月</a:t>
                      </a: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14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β版発表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制作の</a:t>
                      </a:r>
                      <a:r>
                        <a:rPr lang="en-US" alt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WBS</a:t>
                      </a: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作成</a:t>
                      </a:r>
                      <a:endParaRPr lang="en-US" altLang="ja-JP" sz="2400" kern="100" dirty="0" smtClean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ガントチャート作成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380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ゲームバランス調整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0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ゲーム制作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ゲームに使うカード</a:t>
                      </a:r>
                      <a:r>
                        <a:rPr 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等</a:t>
                      </a: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作成</a:t>
                      </a:r>
                      <a:endParaRPr lang="ja-JP" sz="2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380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3</a:t>
                      </a:r>
                      <a:r>
                        <a:rPr 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月</a:t>
                      </a:r>
                      <a:r>
                        <a:rPr lang="en-US" alt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26</a:t>
                      </a:r>
                      <a:r>
                        <a:rPr 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日</a:t>
                      </a:r>
                      <a:endParaRPr lang="ja-JP" sz="2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完成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504320" y="21260667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Adobe Heiti Std R" pitchFamily="34" charset="-128"/>
                <a:ea typeface="Adobe Heiti Std R" pitchFamily="34" charset="-128"/>
              </a:rPr>
              <a:t>大まかな制作スケジュール</a:t>
            </a:r>
            <a:endParaRPr kumimoji="1" lang="ja-JP" altLang="en-US" sz="32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2052" name="Picture 4" descr="C:\Users\akamatsu\Desktop\K00004167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3820">
            <a:off x="17083142" y="26135102"/>
            <a:ext cx="1898484" cy="392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2684549" y="27345053"/>
            <a:ext cx="14150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latin typeface="Adobe Fan Heiti Std B" pitchFamily="34" charset="-128"/>
                <a:ea typeface="Adobe Fan Heiti Std B" pitchFamily="34" charset="-128"/>
              </a:rPr>
              <a:t>来年度から制作したゲームのデジタル化を予定</a:t>
            </a:r>
            <a:endParaRPr kumimoji="1" lang="ja-JP" altLang="en-US" sz="48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63238" y="11179547"/>
            <a:ext cx="11953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Adobe Fan Heiti Std B" pitchFamily="34" charset="-128"/>
                <a:ea typeface="Adobe Fan Heiti Std B" pitchFamily="34" charset="-128"/>
              </a:rPr>
              <a:t>面白いゲームを作るためにゲームデザインについて学ぼう！！</a:t>
            </a:r>
            <a:endParaRPr kumimoji="1" lang="ja-JP" altLang="en-US" sz="32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pic>
        <p:nvPicPr>
          <p:cNvPr id="9" name="Picture 3" descr="C:\Users\akamatsu\Desktop\41rXBmgxrsL._AA3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96" y="12439238"/>
            <a:ext cx="2426821" cy="242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kamatsu\Desktop\41n7F4jqHAL._SS4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77" y="14876910"/>
            <a:ext cx="2340509" cy="234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3338493" y="12763723"/>
            <a:ext cx="176852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000" dirty="0">
                <a:latin typeface="Adobe Heiti Std R" pitchFamily="34" charset="-128"/>
                <a:ea typeface="Adobe Heiti Std R" pitchFamily="34" charset="-128"/>
              </a:rPr>
              <a:t>ケイティ・サレン</a:t>
            </a:r>
            <a:r>
              <a:rPr lang="en-US" altLang="ja-JP" sz="2000" dirty="0">
                <a:latin typeface="Adobe Heiti Std R" pitchFamily="34" charset="-128"/>
                <a:ea typeface="Adobe Heiti Std R" pitchFamily="34" charset="-128"/>
              </a:rPr>
              <a:t>, </a:t>
            </a:r>
            <a:r>
              <a:rPr lang="ja-JP" altLang="ja-JP" sz="2000" dirty="0">
                <a:latin typeface="Adobe Heiti Std R" pitchFamily="34" charset="-128"/>
                <a:ea typeface="Adobe Heiti Std R" pitchFamily="34" charset="-128"/>
              </a:rPr>
              <a:t>エリックジマーマン </a:t>
            </a:r>
            <a:r>
              <a:rPr lang="ja-JP" altLang="en-US" sz="2000" dirty="0" smtClean="0">
                <a:latin typeface="Adobe Heiti Std R" pitchFamily="34" charset="-128"/>
                <a:ea typeface="Adobe Heiti Std R" pitchFamily="34" charset="-128"/>
              </a:rPr>
              <a:t>　著，</a:t>
            </a:r>
            <a:r>
              <a:rPr lang="ja-JP" altLang="ja-JP" sz="2000" dirty="0" smtClean="0">
                <a:latin typeface="Adobe Heiti Std R" pitchFamily="34" charset="-128"/>
                <a:ea typeface="Adobe Heiti Std R" pitchFamily="34" charset="-128"/>
              </a:rPr>
              <a:t>山本</a:t>
            </a:r>
            <a:r>
              <a:rPr lang="ja-JP" altLang="ja-JP" sz="2000" dirty="0">
                <a:latin typeface="Adobe Heiti Std R" pitchFamily="34" charset="-128"/>
                <a:ea typeface="Adobe Heiti Std R" pitchFamily="34" charset="-128"/>
              </a:rPr>
              <a:t>貴光　訳</a:t>
            </a:r>
            <a:r>
              <a:rPr lang="en-US" altLang="ja-JP" sz="2000" dirty="0">
                <a:latin typeface="Adobe Heiti Std R" pitchFamily="34" charset="-128"/>
                <a:ea typeface="Adobe Heiti Std R" pitchFamily="34" charset="-128"/>
              </a:rPr>
              <a:t>. </a:t>
            </a:r>
            <a:r>
              <a:rPr lang="ja-JP" altLang="ja-JP" sz="2000" dirty="0">
                <a:latin typeface="Adobe Heiti Std R" pitchFamily="34" charset="-128"/>
                <a:ea typeface="Adobe Heiti Std R" pitchFamily="34" charset="-128"/>
              </a:rPr>
              <a:t>ルールズ・オブ・プレイ</a:t>
            </a:r>
            <a:r>
              <a:rPr lang="en-US" altLang="ja-JP" sz="2000" dirty="0">
                <a:latin typeface="Adobe Heiti Std R" pitchFamily="34" charset="-128"/>
                <a:ea typeface="Adobe Heiti Std R" pitchFamily="34" charset="-128"/>
              </a:rPr>
              <a:t>. </a:t>
            </a:r>
            <a:r>
              <a:rPr lang="ja-JP" altLang="ja-JP" sz="2000" dirty="0">
                <a:latin typeface="Adobe Heiti Std R" pitchFamily="34" charset="-128"/>
                <a:ea typeface="Adobe Heiti Std R" pitchFamily="34" charset="-128"/>
              </a:rPr>
              <a:t>初版</a:t>
            </a:r>
            <a:r>
              <a:rPr lang="en-US" altLang="ja-JP" sz="2000" dirty="0">
                <a:latin typeface="Adobe Heiti Std R" pitchFamily="34" charset="-128"/>
                <a:ea typeface="Adobe Heiti Std R" pitchFamily="34" charset="-128"/>
              </a:rPr>
              <a:t>, </a:t>
            </a:r>
            <a:r>
              <a:rPr lang="ja-JP" altLang="ja-JP" sz="2000" dirty="0">
                <a:latin typeface="Adobe Heiti Std R" pitchFamily="34" charset="-128"/>
                <a:ea typeface="Adobe Heiti Std R" pitchFamily="34" charset="-128"/>
              </a:rPr>
              <a:t>ソフトバンククリエイティブ</a:t>
            </a:r>
            <a:r>
              <a:rPr lang="en-US" altLang="ja-JP" sz="2000" dirty="0">
                <a:latin typeface="Adobe Heiti Std R" pitchFamily="34" charset="-128"/>
                <a:ea typeface="Adobe Heiti Std R" pitchFamily="34" charset="-128"/>
              </a:rPr>
              <a:t>, </a:t>
            </a:r>
            <a:r>
              <a:rPr lang="en-US" altLang="ja-JP" sz="2000" dirty="0" smtClean="0">
                <a:latin typeface="Adobe Heiti Std R" pitchFamily="34" charset="-128"/>
                <a:ea typeface="Adobe Heiti Std R" pitchFamily="34" charset="-128"/>
              </a:rPr>
              <a:t>2011/02/07</a:t>
            </a:r>
          </a:p>
          <a:p>
            <a:pPr algn="ctr"/>
            <a:r>
              <a:rPr lang="ja-JP" altLang="en-US" sz="3600" dirty="0" smtClean="0">
                <a:latin typeface="Adobe Fan Heiti Std B" pitchFamily="34" charset="-128"/>
                <a:ea typeface="Adobe Fan Heiti Std B" pitchFamily="34" charset="-128"/>
              </a:rPr>
              <a:t>と</a:t>
            </a:r>
            <a:endParaRPr lang="en-US" altLang="ja-JP" sz="36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algn="ctr"/>
            <a:r>
              <a:rPr lang="en-US" altLang="ja-JP" sz="2000" dirty="0">
                <a:latin typeface="Adobe Heiti Std R" pitchFamily="34" charset="-128"/>
                <a:ea typeface="Adobe Heiti Std R" pitchFamily="34" charset="-128"/>
              </a:rPr>
              <a:t>Scott Rogers</a:t>
            </a:r>
            <a:r>
              <a:rPr lang="ja-JP" altLang="en-US" sz="2000" dirty="0">
                <a:latin typeface="Adobe Heiti Std R" pitchFamily="34" charset="-128"/>
                <a:ea typeface="Adobe Heiti Std R" pitchFamily="34" charset="-128"/>
              </a:rPr>
              <a:t>　</a:t>
            </a:r>
            <a:r>
              <a:rPr lang="ja-JP" altLang="en-US" sz="2000" dirty="0" smtClean="0">
                <a:latin typeface="Adobe Heiti Std R" pitchFamily="34" charset="-128"/>
                <a:ea typeface="Adobe Heiti Std R" pitchFamily="34" charset="-128"/>
              </a:rPr>
              <a:t>著，塩川 </a:t>
            </a:r>
            <a:r>
              <a:rPr lang="ja-JP" altLang="en-US" sz="2000" dirty="0">
                <a:latin typeface="Adobe Heiti Std R" pitchFamily="34" charset="-128"/>
                <a:ea typeface="Adobe Heiti Std R" pitchFamily="34" charset="-128"/>
              </a:rPr>
              <a:t>洋介　監</a:t>
            </a:r>
            <a:r>
              <a:rPr lang="ja-JP" altLang="en-US" sz="2000" dirty="0" smtClean="0">
                <a:latin typeface="Adobe Heiti Std R" pitchFamily="34" charset="-128"/>
                <a:ea typeface="Adobe Heiti Std R" pitchFamily="34" charset="-128"/>
              </a:rPr>
              <a:t>訳，佐藤 </a:t>
            </a:r>
            <a:r>
              <a:rPr lang="ja-JP" altLang="en-US" sz="2000" dirty="0">
                <a:latin typeface="Adobe Heiti Std R" pitchFamily="34" charset="-128"/>
                <a:ea typeface="Adobe Heiti Std R" pitchFamily="34" charset="-128"/>
              </a:rPr>
              <a:t>理絵子　</a:t>
            </a:r>
            <a:r>
              <a:rPr lang="ja-JP" altLang="en-US" sz="2000" dirty="0" smtClean="0">
                <a:latin typeface="Adobe Heiti Std R" pitchFamily="34" charset="-128"/>
                <a:ea typeface="Adobe Heiti Std R" pitchFamily="34" charset="-128"/>
              </a:rPr>
              <a:t>訳．レベルアップのゲームデザイン．初版，オライリージャパン，</a:t>
            </a:r>
            <a:r>
              <a:rPr lang="en-US" altLang="ja-JP" sz="2000" dirty="0" smtClean="0">
                <a:latin typeface="Adobe Heiti Std R" pitchFamily="34" charset="-128"/>
                <a:ea typeface="Adobe Heiti Std R" pitchFamily="34" charset="-128"/>
              </a:rPr>
              <a:t>2012/08/18</a:t>
            </a:r>
            <a:endParaRPr lang="ja-JP" altLang="en-US" sz="20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40242" y="18723307"/>
            <a:ext cx="13111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Adobe Fan Heiti Std B" pitchFamily="34" charset="-128"/>
                <a:ea typeface="Adobe Fan Heiti Std B" pitchFamily="34" charset="-128"/>
              </a:rPr>
              <a:t>などのゲームデザインの書籍からゲームデザインについて学ぶ</a:t>
            </a:r>
            <a:endParaRPr kumimoji="1" lang="ja-JP" altLang="en-US" sz="36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945249" y="15644043"/>
            <a:ext cx="5519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Adobe Fan Heiti Std B" pitchFamily="34" charset="-128"/>
                <a:ea typeface="Adobe Fan Heiti Std B" pitchFamily="34" charset="-128"/>
              </a:rPr>
              <a:t>・ゲームとは</a:t>
            </a:r>
            <a:endParaRPr kumimoji="1" lang="en-US" altLang="ja-JP" sz="32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kumimoji="1" lang="ja-JP" altLang="en-US" sz="3200" dirty="0" smtClean="0">
                <a:latin typeface="Adobe Fan Heiti Std B" pitchFamily="34" charset="-128"/>
                <a:ea typeface="Adobe Fan Heiti Std B" pitchFamily="34" charset="-128"/>
              </a:rPr>
              <a:t>・ゲームに関する面白さとは</a:t>
            </a:r>
            <a:endParaRPr kumimoji="1" lang="en-US" altLang="ja-JP" sz="32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ja-JP" altLang="en-US" sz="3200" dirty="0" smtClean="0">
                <a:latin typeface="Adobe Fan Heiti Std B" pitchFamily="34" charset="-128"/>
                <a:ea typeface="Adobe Fan Heiti Std B" pitchFamily="34" charset="-128"/>
              </a:rPr>
              <a:t>・ゲーム全体のバランス</a:t>
            </a:r>
            <a:endParaRPr kumimoji="1" lang="ja-JP" altLang="en-US" sz="32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2379758" y="15119109"/>
            <a:ext cx="6650441" cy="23870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584170" y="15634066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Adobe Fan Heiti Std B" pitchFamily="34" charset="-128"/>
                <a:ea typeface="Adobe Fan Heiti Std B" pitchFamily="34" charset="-128"/>
              </a:rPr>
              <a:t>・ユーザーの属性</a:t>
            </a:r>
            <a:endParaRPr lang="en-US" altLang="ja-JP" sz="36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kumimoji="1" lang="ja-JP" altLang="en-US" sz="3600" dirty="0" smtClean="0">
                <a:latin typeface="Adobe Fan Heiti Std B" pitchFamily="34" charset="-128"/>
                <a:ea typeface="Adobe Fan Heiti Std B" pitchFamily="34" charset="-128"/>
              </a:rPr>
              <a:t>・ゲームの目的</a:t>
            </a:r>
            <a:endParaRPr kumimoji="1" lang="ja-JP" altLang="en-US" sz="36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10369418" y="15119109"/>
            <a:ext cx="6307489" cy="25032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759853" y="8224892"/>
            <a:ext cx="3467616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  <a:latin typeface="Adobe Heiti Std R" pitchFamily="34" charset="-128"/>
                <a:ea typeface="Adobe Heiti Std R" pitchFamily="34" charset="-128"/>
              </a:rPr>
              <a:t>赤</a:t>
            </a:r>
            <a:r>
              <a:rPr lang="ja-JP" altLang="en-US" sz="3200" dirty="0">
                <a:latin typeface="Adobe Heiti Std R" pitchFamily="34" charset="-128"/>
                <a:ea typeface="Adobe Heiti Std R" pitchFamily="34" charset="-128"/>
              </a:rPr>
              <a:t>：トランプ</a:t>
            </a:r>
            <a:endParaRPr lang="en-US" altLang="ja-JP" sz="3200" dirty="0">
              <a:latin typeface="Adobe Heiti Std R" pitchFamily="34" charset="-128"/>
              <a:ea typeface="Adobe Heiti Std R" pitchFamily="34" charset="-128"/>
            </a:endParaRPr>
          </a:p>
          <a:p>
            <a:r>
              <a:rPr lang="ja-JP" altLang="en-US" sz="32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水色</a:t>
            </a:r>
            <a:r>
              <a:rPr lang="ja-JP" altLang="en-US" sz="3200" dirty="0">
                <a:latin typeface="Adobe Heiti Std R" pitchFamily="34" charset="-128"/>
                <a:ea typeface="Adobe Heiti Std R" pitchFamily="34" charset="-128"/>
              </a:rPr>
              <a:t>：ドミニオン</a:t>
            </a:r>
            <a:endParaRPr lang="en-US" altLang="ja-JP" sz="3200" dirty="0">
              <a:latin typeface="Adobe Heiti Std R" pitchFamily="34" charset="-128"/>
              <a:ea typeface="Adobe Heiti Std R" pitchFamily="34" charset="-128"/>
            </a:endParaRPr>
          </a:p>
          <a:p>
            <a:r>
              <a:rPr lang="ja-JP" altLang="en-US" sz="3200" dirty="0">
                <a:solidFill>
                  <a:srgbClr val="FF9933"/>
                </a:solidFill>
                <a:latin typeface="Adobe Heiti Std R" pitchFamily="34" charset="-128"/>
                <a:ea typeface="Adobe Heiti Std R" pitchFamily="34" charset="-128"/>
              </a:rPr>
              <a:t>橙</a:t>
            </a:r>
            <a:r>
              <a:rPr lang="ja-JP" altLang="en-US" sz="3200" dirty="0">
                <a:latin typeface="Adobe Heiti Std R" pitchFamily="34" charset="-128"/>
                <a:ea typeface="Adobe Heiti Std R" pitchFamily="34" charset="-128"/>
              </a:rPr>
              <a:t>：人生ゲーム</a:t>
            </a:r>
            <a:endParaRPr lang="en-US" altLang="ja-JP" sz="3200" dirty="0">
              <a:latin typeface="Adobe Heiti Std R" pitchFamily="34" charset="-128"/>
              <a:ea typeface="Adobe Heiti Std R" pitchFamily="34" charset="-128"/>
            </a:endParaRPr>
          </a:p>
          <a:p>
            <a:r>
              <a:rPr lang="ja-JP" altLang="en-US" sz="3200" dirty="0">
                <a:solidFill>
                  <a:srgbClr val="92D050"/>
                </a:solidFill>
                <a:latin typeface="Adobe Heiti Std R" pitchFamily="34" charset="-128"/>
                <a:ea typeface="Adobe Heiti Std R" pitchFamily="34" charset="-128"/>
              </a:rPr>
              <a:t>緑</a:t>
            </a:r>
            <a:r>
              <a:rPr lang="ja-JP" altLang="en-US" sz="3200" dirty="0">
                <a:latin typeface="Adobe Heiti Std R" pitchFamily="34" charset="-128"/>
                <a:ea typeface="Adobe Heiti Std R" pitchFamily="34" charset="-128"/>
              </a:rPr>
              <a:t>：カタン</a:t>
            </a:r>
          </a:p>
          <a:p>
            <a:endParaRPr kumimoji="1" lang="ja-JP" altLang="en-US" dirty="0"/>
          </a:p>
        </p:txBody>
      </p:sp>
      <p:pic>
        <p:nvPicPr>
          <p:cNvPr id="2050" name="Picture 2" descr="C:\Users\akamatsu\Desktop\pmbok_00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20" y="1568564"/>
            <a:ext cx="7813708" cy="894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1625522" y="630963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Adobe Heiti Std R" pitchFamily="34" charset="-128"/>
                <a:ea typeface="Adobe Heiti Std R" pitchFamily="34" charset="-128"/>
              </a:rPr>
              <a:t>各ゲームがサポートする知識エリア</a:t>
            </a:r>
            <a:endParaRPr kumimoji="1" lang="ja-JP" altLang="en-US" sz="36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774921" y="1928275"/>
            <a:ext cx="11264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Adobe Heiti Std R" pitchFamily="34" charset="-128"/>
                <a:ea typeface="Adobe Heiti Std R" pitchFamily="34" charset="-128"/>
              </a:rPr>
              <a:t>既存のゲームのままではプロジェクトマネジメントを</a:t>
            </a:r>
            <a:endParaRPr kumimoji="1" lang="en-US" altLang="ja-JP" sz="3600" dirty="0" smtClean="0">
              <a:latin typeface="Adobe Heiti Std R" pitchFamily="34" charset="-128"/>
              <a:ea typeface="Adobe Heiti Std R" pitchFamily="34" charset="-128"/>
            </a:endParaRPr>
          </a:p>
          <a:p>
            <a:pPr algn="ctr"/>
            <a:r>
              <a:rPr lang="ja-JP" altLang="en-US" sz="3600" dirty="0" smtClean="0">
                <a:latin typeface="Adobe Heiti Std R" pitchFamily="34" charset="-128"/>
                <a:ea typeface="Adobe Heiti Std R" pitchFamily="34" charset="-128"/>
              </a:rPr>
              <a:t>学習するには不十分</a:t>
            </a:r>
            <a:endParaRPr kumimoji="1" lang="ja-JP" altLang="en-US" sz="36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 rot="994705">
            <a:off x="9550982" y="4850473"/>
            <a:ext cx="11611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>
                <a:latin typeface="Adobe Heiti Std R" pitchFamily="34" charset="-128"/>
                <a:ea typeface="Adobe Heiti Std R" pitchFamily="34" charset="-128"/>
              </a:rPr>
              <a:t>黒○の部分を新たに取り入れた</a:t>
            </a:r>
            <a:endParaRPr kumimoji="1" lang="en-US" altLang="ja-JP" sz="5400" dirty="0" smtClean="0">
              <a:latin typeface="Adobe Heiti Std R" pitchFamily="34" charset="-128"/>
              <a:ea typeface="Adobe Heiti Std R" pitchFamily="34" charset="-128"/>
            </a:endParaRPr>
          </a:p>
          <a:p>
            <a:pPr algn="ctr"/>
            <a:r>
              <a:rPr kumimoji="1" lang="ja-JP" altLang="en-US" sz="5400" dirty="0" smtClean="0">
                <a:latin typeface="Adobe Heiti Std R" pitchFamily="34" charset="-128"/>
                <a:ea typeface="Adobe Heiti Std R" pitchFamily="34" charset="-128"/>
              </a:rPr>
              <a:t>ゲームを制作する！</a:t>
            </a:r>
            <a:endParaRPr kumimoji="1" lang="ja-JP" altLang="en-US" sz="5400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73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サーマル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サーマル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サーマル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TC101859868[[fn=サーマル]]</Template>
  <TotalTime>315</TotalTime>
  <Words>283</Words>
  <Application>Microsoft Office PowerPoint</Application>
  <PresentationFormat>ユーザー設定</PresentationFormat>
  <Paragraphs>60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サーマル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Shimizu</cp:lastModifiedBy>
  <cp:revision>32</cp:revision>
  <dcterms:created xsi:type="dcterms:W3CDTF">2012-09-17T17:26:59Z</dcterms:created>
  <dcterms:modified xsi:type="dcterms:W3CDTF">2013-12-12T06:37:52Z</dcterms:modified>
</cp:coreProperties>
</file>