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601200" cy="12801600" type="A3"/>
  <p:notesSz cx="6797675" cy="9926638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1F6"/>
    <a:srgbClr val="B3E5EF"/>
    <a:srgbClr val="FF9900"/>
    <a:srgbClr val="F7257F"/>
    <a:srgbClr val="FF3300"/>
    <a:srgbClr val="F6B4F3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24" y="34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D3B71-2F3A-44CC-8E34-1E9252633E21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EF551-E7AC-4A37-9AEB-67D4D78F7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8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8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0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98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3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0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8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2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 trans="65000" grainSize="100"/>
                    </a14:imgEffect>
                    <a14:imgEffect>
                      <a14:colorTemperature colorTemp="7500"/>
                    </a14:imgEffect>
                    <a14:imgEffect>
                      <a14:saturation sat="28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63285" y="1617150"/>
            <a:ext cx="9284710" cy="11033945"/>
          </a:xfrm>
          <a:prstGeom prst="roundRect">
            <a:avLst>
              <a:gd name="adj" fmla="val 6460"/>
            </a:avLst>
          </a:prstGeom>
          <a:solidFill>
            <a:schemeClr val="bg1"/>
          </a:solidFill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横巻き 6"/>
          <p:cNvSpPr/>
          <p:nvPr/>
        </p:nvSpPr>
        <p:spPr>
          <a:xfrm>
            <a:off x="153205" y="49694"/>
            <a:ext cx="9284710" cy="1701596"/>
          </a:xfrm>
          <a:prstGeom prst="horizontalScroll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556662" y="1000200"/>
            <a:ext cx="3082876" cy="498598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altLang="ja-JP" sz="2400" b="1" dirty="0">
                <a:latin typeface="小塚ゴシック Pr6N M" pitchFamily="34" charset="-128"/>
                <a:ea typeface="小塚ゴシック Pr6N M" pitchFamily="34" charset="-128"/>
              </a:rPr>
              <a:t>1142064</a:t>
            </a:r>
            <a:r>
              <a:rPr lang="ja-JP" altLang="en-US" sz="2400" b="1" dirty="0">
                <a:latin typeface="小塚ゴシック Pr6N M" pitchFamily="34" charset="-128"/>
                <a:ea typeface="小塚ゴシック Pr6N M" pitchFamily="34" charset="-128"/>
              </a:rPr>
              <a:t>　鈴木淳子</a:t>
            </a:r>
            <a:endParaRPr lang="ja-JP" altLang="en-US" sz="2400" b="1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9315" y="297656"/>
            <a:ext cx="7152377" cy="12372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ja-JP" altLang="en-US" sz="3600" dirty="0">
                <a:latin typeface="小塚ゴシック Pr6N M" pitchFamily="34" charset="-128"/>
                <a:ea typeface="小塚ゴシック Pr6N M" pitchFamily="34" charset="-128"/>
              </a:rPr>
              <a:t>物語を用いたプロジェクト</a:t>
            </a:r>
            <a:endParaRPr lang="en-US" altLang="ja-JP" sz="3600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3600" dirty="0">
                <a:latin typeface="小塚ゴシック Pr6N M" pitchFamily="34" charset="-128"/>
                <a:ea typeface="小塚ゴシック Pr6N M" pitchFamily="34" charset="-128"/>
              </a:rPr>
              <a:t>マネジメント知識の取得について</a:t>
            </a:r>
            <a:endParaRPr lang="ja-JP" altLang="en-US" sz="3600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02745" y="1751290"/>
            <a:ext cx="9033548" cy="3695100"/>
            <a:chOff x="224008" y="1170202"/>
            <a:chExt cx="5725272" cy="2639357"/>
          </a:xfrm>
        </p:grpSpPr>
        <p:sp>
          <p:nvSpPr>
            <p:cNvPr id="9" name="正方形/長方形 8"/>
            <p:cNvSpPr/>
            <p:nvPr/>
          </p:nvSpPr>
          <p:spPr>
            <a:xfrm>
              <a:off x="317401" y="1682969"/>
              <a:ext cx="5631879" cy="212659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endParaRPr lang="en-US" altLang="ja-JP" dirty="0" smtClean="0">
                <a:solidFill>
                  <a:schemeClr val="tx1"/>
                </a:solidFill>
              </a:endParaRPr>
            </a:p>
            <a:p>
              <a:r>
                <a:rPr kumimoji="1" lang="ja-JP" altLang="en-US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語に沿って学ぶ</a:t>
              </a:r>
              <a:endParaRPr kumimoji="1" lang="ja-JP" altLang="en-US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24008" y="1170202"/>
              <a:ext cx="5316932" cy="560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4500" b="1" dirty="0">
                  <a:latin typeface="小塚ゴシック Pr6N M" pitchFamily="34" charset="-128"/>
                  <a:ea typeface="小塚ゴシック Pr6N M" pitchFamily="34" charset="-128"/>
                </a:rPr>
                <a:t>物</a:t>
              </a:r>
              <a:r>
                <a:rPr lang="ja-JP" altLang="en-US" sz="2200" b="1" dirty="0">
                  <a:latin typeface="小塚ゴシック Pr6N M" pitchFamily="34" charset="-128"/>
                  <a:ea typeface="小塚ゴシック Pr6N M" pitchFamily="34" charset="-128"/>
                </a:rPr>
                <a:t>語</a:t>
              </a:r>
              <a:r>
                <a:rPr lang="ja-JP" altLang="en-US" sz="2200" b="1" dirty="0">
                  <a:latin typeface="小塚ゴシック Pr6N M" pitchFamily="34" charset="-128"/>
                  <a:ea typeface="小塚ゴシック Pr6N M" pitchFamily="34" charset="-128"/>
                </a:rPr>
                <a:t>を用いた知識取得</a:t>
              </a:r>
              <a:r>
                <a:rPr lang="ja-JP" altLang="en-US" sz="2200" b="1" dirty="0">
                  <a:latin typeface="小塚ゴシック Pr6N M" pitchFamily="34" charset="-128"/>
                  <a:ea typeface="小塚ゴシック Pr6N M" pitchFamily="34" charset="-128"/>
                </a:rPr>
                <a:t>や能力の</a:t>
              </a:r>
              <a:r>
                <a:rPr lang="ja-JP" altLang="en-US" sz="2200" b="1" dirty="0">
                  <a:latin typeface="小塚ゴシック Pr6N M" pitchFamily="34" charset="-128"/>
                  <a:ea typeface="小塚ゴシック Pr6N M" pitchFamily="34" charset="-128"/>
                </a:rPr>
                <a:t>向上方法に</a:t>
              </a:r>
              <a:r>
                <a:rPr lang="ja-JP" altLang="en-US" sz="2200" b="1" dirty="0">
                  <a:latin typeface="小塚ゴシック Pr6N M" pitchFamily="34" charset="-128"/>
                  <a:ea typeface="小塚ゴシック Pr6N M" pitchFamily="34" charset="-128"/>
                </a:rPr>
                <a:t>ついて</a:t>
              </a:r>
              <a:endParaRPr lang="en-US" altLang="ja-JP" sz="2200" b="1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pic>
          <p:nvPicPr>
            <p:cNvPr id="1036" name="Picture 12" descr="http://img.7netshopping.jp/bks/images/i8/3148516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264" y="2331041"/>
              <a:ext cx="921256" cy="12823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2" name="Picture 8" descr="「源氏物語」に学ぶ女性の気品 の製品画像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551" y="2796354"/>
              <a:ext cx="631247" cy="9115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tx1"/>
              </a:solidFill>
            </a:ln>
            <a:effectLst/>
            <a:extLst/>
          </p:spPr>
        </p:pic>
        <p:pic>
          <p:nvPicPr>
            <p:cNvPr id="1034" name="Picture 10" descr="http://ecx.images-amazon.com/images/I/51XMDYGX3CL._SL500_AA300_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9" r="16331"/>
            <a:stretch/>
          </p:blipFill>
          <p:spPr bwMode="auto">
            <a:xfrm>
              <a:off x="1517077" y="1822043"/>
              <a:ext cx="633031" cy="9202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26" name="Picture 2" descr="2668-0.png (206×300)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28064" y="1822995"/>
              <a:ext cx="631247" cy="919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noFill/>
            </a:ln>
            <a:effectLst/>
            <a:extLst/>
          </p:spPr>
        </p:pic>
        <p:sp>
          <p:nvSpPr>
            <p:cNvPr id="40" name="正方形/長方形 39"/>
            <p:cNvSpPr/>
            <p:nvPr/>
          </p:nvSpPr>
          <p:spPr>
            <a:xfrm>
              <a:off x="2240232" y="1754977"/>
              <a:ext cx="3456384" cy="19593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ja-JP" altLang="en-US" sz="22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物語に沿って</a:t>
              </a:r>
              <a:endParaRPr lang="en-US" altLang="ja-JP" sz="22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22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プロジェクトマネジメントに触れる</a:t>
              </a:r>
              <a:endParaRPr lang="en-US" altLang="ja-JP" sz="22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3645024" y="2529686"/>
              <a:ext cx="1800200" cy="95348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45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PM</a:t>
              </a:r>
            </a:p>
            <a:p>
              <a:r>
                <a:rPr lang="ja-JP" altLang="en-US" sz="34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　　桃太郎</a:t>
              </a:r>
              <a:endParaRPr lang="en-US" altLang="ja-JP" sz="3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</p:grpSp>
      <p:pic>
        <p:nvPicPr>
          <p:cNvPr id="47" name="Picture 4" descr="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626" y="1401493"/>
            <a:ext cx="1701290" cy="156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グループ化 60"/>
          <p:cNvGrpSpPr/>
          <p:nvPr/>
        </p:nvGrpSpPr>
        <p:grpSpPr>
          <a:xfrm>
            <a:off x="350103" y="5695122"/>
            <a:ext cx="8963562" cy="2621091"/>
            <a:chOff x="250073" y="4211960"/>
            <a:chExt cx="6402545" cy="1872208"/>
          </a:xfrm>
        </p:grpSpPr>
        <p:sp>
          <p:nvSpPr>
            <p:cNvPr id="41" name="正方形/長方形 40"/>
            <p:cNvSpPr/>
            <p:nvPr/>
          </p:nvSpPr>
          <p:spPr>
            <a:xfrm>
              <a:off x="250073" y="4211960"/>
              <a:ext cx="6402545" cy="187220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45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PM</a:t>
              </a:r>
            </a:p>
            <a:p>
              <a:r>
                <a:rPr lang="ja-JP" altLang="en-US" sz="34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桃太郎</a:t>
              </a:r>
              <a:endParaRPr lang="en-US" altLang="ja-JP" sz="3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endParaRPr lang="en-US" altLang="ja-JP" sz="28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en-US" altLang="ja-JP" sz="20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2011/3/26</a:t>
              </a:r>
            </a:p>
            <a:p>
              <a:r>
                <a:rPr lang="ja-JP" altLang="en-US" sz="20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　　　～</a:t>
              </a:r>
              <a:r>
                <a:rPr lang="en-US" altLang="ja-JP" sz="20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3/27</a:t>
              </a: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2417155" y="4283968"/>
              <a:ext cx="4153190" cy="1052757"/>
              <a:chOff x="1700807" y="3618320"/>
              <a:chExt cx="4153190" cy="1393168"/>
            </a:xfrm>
          </p:grpSpPr>
          <p:sp>
            <p:nvSpPr>
              <p:cNvPr id="28" name="角丸四角形 27"/>
              <p:cNvSpPr/>
              <p:nvPr/>
            </p:nvSpPr>
            <p:spPr>
              <a:xfrm>
                <a:off x="1700807" y="3618320"/>
                <a:ext cx="1583238" cy="4348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物語の整理</a:t>
                </a:r>
                <a:endParaRPr lang="ja-JP" altLang="en-US" sz="28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>
              <a:xfrm>
                <a:off x="3484166" y="4111778"/>
                <a:ext cx="2369831" cy="4261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基本計画書</a:t>
                </a:r>
                <a:r>
                  <a:rPr lang="ja-JP" altLang="en-US" sz="28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の</a:t>
                </a:r>
                <a:r>
                  <a:rPr lang="ja-JP" altLang="en-US" sz="28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作成</a:t>
                </a:r>
                <a:endParaRPr lang="ja-JP" altLang="en-US" sz="28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1700808" y="4576599"/>
                <a:ext cx="1583238" cy="4348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役割</a:t>
                </a:r>
                <a:r>
                  <a:rPr lang="ja-JP" altLang="en-US" sz="28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分担</a:t>
                </a:r>
                <a:endParaRPr lang="ja-JP" altLang="en-US" sz="28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>
              <a:xfrm>
                <a:off x="1700808" y="4103057"/>
                <a:ext cx="1583238" cy="4348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時系列</a:t>
                </a:r>
                <a:endParaRPr lang="ja-JP" altLang="en-US" sz="28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0" name="右矢印 29"/>
              <p:cNvSpPr/>
              <p:nvPr/>
            </p:nvSpPr>
            <p:spPr>
              <a:xfrm>
                <a:off x="3114012" y="4155802"/>
                <a:ext cx="531012" cy="338119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角丸四角形 14"/>
            <p:cNvSpPr/>
            <p:nvPr/>
          </p:nvSpPr>
          <p:spPr>
            <a:xfrm>
              <a:off x="2818200" y="5374428"/>
              <a:ext cx="3563128" cy="5383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絵本の作成（オリジナル）</a:t>
              </a:r>
              <a:endParaRPr kumimoji="1" lang="ja-JP" altLang="en-US" sz="32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3500" y="4644007"/>
              <a:ext cx="1165380" cy="1069341"/>
            </a:xfrm>
            <a:prstGeom prst="rect">
              <a:avLst/>
            </a:prstGeom>
          </p:spPr>
        </p:pic>
      </p:grpSp>
      <p:grpSp>
        <p:nvGrpSpPr>
          <p:cNvPr id="60" name="グループ化 59"/>
          <p:cNvGrpSpPr/>
          <p:nvPr/>
        </p:nvGrpSpPr>
        <p:grpSpPr>
          <a:xfrm>
            <a:off x="394287" y="8719458"/>
            <a:ext cx="8842007" cy="3501999"/>
            <a:chOff x="281633" y="5868144"/>
            <a:chExt cx="6315719" cy="2501428"/>
          </a:xfrm>
        </p:grpSpPr>
        <p:sp>
          <p:nvSpPr>
            <p:cNvPr id="16" name="円/楕円 15"/>
            <p:cNvSpPr/>
            <p:nvPr/>
          </p:nvSpPr>
          <p:spPr>
            <a:xfrm>
              <a:off x="281633" y="6084168"/>
              <a:ext cx="2285404" cy="2285404"/>
            </a:xfrm>
            <a:prstGeom prst="ellips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42942" y="6888616"/>
              <a:ext cx="21260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 smtClean="0">
                  <a:latin typeface="小塚ゴシック Pr6N M" pitchFamily="34" charset="-128"/>
                  <a:ea typeface="小塚ゴシック Pr6N M" pitchFamily="34" charset="-128"/>
                </a:rPr>
                <a:t>1</a:t>
              </a:r>
              <a:r>
                <a:rPr kumimoji="1" lang="ja-JP" altLang="en-US" sz="3200" b="1" dirty="0" smtClean="0">
                  <a:latin typeface="小塚ゴシック Pr6N M" pitchFamily="34" charset="-128"/>
                  <a:ea typeface="小塚ゴシック Pr6N M" pitchFamily="34" charset="-128"/>
                </a:rPr>
                <a:t>年次</a:t>
              </a:r>
              <a:endParaRPr kumimoji="1" lang="en-US" altLang="ja-JP" sz="3200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pPr algn="ctr"/>
              <a:r>
                <a:rPr kumimoji="1" lang="en-US" altLang="ja-JP" sz="3200" b="1" dirty="0" smtClean="0">
                  <a:latin typeface="小塚ゴシック Pr6N M" pitchFamily="34" charset="-128"/>
                  <a:ea typeface="小塚ゴシック Pr6N M" pitchFamily="34" charset="-128"/>
                </a:rPr>
                <a:t>TDL</a:t>
              </a:r>
              <a:r>
                <a:rPr kumimoji="1" lang="ja-JP" altLang="en-US" sz="3200" b="1" dirty="0" smtClean="0">
                  <a:latin typeface="小塚ゴシック Pr6N M" pitchFamily="34" charset="-128"/>
                  <a:ea typeface="小塚ゴシック Pr6N M" pitchFamily="34" charset="-128"/>
                </a:rPr>
                <a:t>プロジェクト</a:t>
              </a:r>
              <a:endParaRPr kumimoji="1" lang="ja-JP" altLang="en-US" sz="3200" b="1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1958862" y="6228184"/>
              <a:ext cx="608175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567037" y="6228184"/>
              <a:ext cx="251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2818200" y="5868144"/>
              <a:ext cx="3779152" cy="23522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>
                  <a:latin typeface="小塚ゴシック Pr6N M" pitchFamily="34" charset="-128"/>
                  <a:ea typeface="小塚ゴシック Pr6N M" pitchFamily="34" charset="-128"/>
                </a:rPr>
                <a:t>プ</a:t>
              </a:r>
              <a:r>
                <a:rPr kumimoji="1"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ロジェクトの流れ</a:t>
              </a:r>
              <a:r>
                <a:rPr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知識</a:t>
              </a:r>
              <a:endParaRPr kumimoji="1" lang="en-US" altLang="ja-JP" sz="2800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endParaRPr lang="en-US" altLang="ja-JP" sz="2800" b="1" dirty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4800" b="1" dirty="0">
                  <a:latin typeface="小塚ゴシック Pr6N M" pitchFamily="34" charset="-128"/>
                  <a:ea typeface="小塚ゴシック Pr6N M" pitchFamily="34" charset="-128"/>
                </a:rPr>
                <a:t>自</a:t>
              </a:r>
              <a:r>
                <a:rPr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己</a:t>
              </a:r>
              <a:r>
                <a:rPr lang="ja-JP" altLang="en-US" sz="2800" b="1" dirty="0">
                  <a:latin typeface="小塚ゴシック Pr6N M" pitchFamily="34" charset="-128"/>
                  <a:ea typeface="小塚ゴシック Pr6N M" pitchFamily="34" charset="-128"/>
                </a:rPr>
                <a:t>管理</a:t>
              </a:r>
              <a:r>
                <a:rPr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能力</a:t>
              </a:r>
              <a:endParaRPr lang="en-US" altLang="ja-JP" sz="2800" b="1" dirty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2800" b="1" dirty="0">
                  <a:latin typeface="小塚ゴシック Pr6N M" pitchFamily="34" charset="-128"/>
                  <a:ea typeface="小塚ゴシック Pr6N M" pitchFamily="34" charset="-128"/>
                </a:rPr>
                <a:t>　</a:t>
              </a:r>
              <a:r>
                <a:rPr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　</a:t>
              </a:r>
              <a:r>
                <a:rPr kumimoji="1"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時間</a:t>
              </a:r>
              <a:r>
                <a:rPr kumimoji="1" lang="ja-JP" altLang="en-US" sz="2800" b="1" dirty="0">
                  <a:latin typeface="小塚ゴシック Pr6N M" pitchFamily="34" charset="-128"/>
                  <a:ea typeface="小塚ゴシック Pr6N M" pitchFamily="34" charset="-128"/>
                </a:rPr>
                <a:t>管理</a:t>
              </a:r>
              <a:r>
                <a:rPr kumimoji="1"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能力</a:t>
              </a:r>
              <a:endParaRPr kumimoji="1" lang="en-US" altLang="ja-JP" sz="2800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　　　コミュニケーション能力</a:t>
              </a:r>
              <a:endParaRPr lang="en-US" altLang="ja-JP" sz="2800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kumimoji="1" lang="en-US" altLang="ja-JP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	</a:t>
              </a:r>
              <a:r>
                <a:rPr kumimoji="1" lang="ja-JP" altLang="en-US" sz="2800" b="1" dirty="0" smtClean="0">
                  <a:latin typeface="小塚ゴシック Pr6N M" pitchFamily="34" charset="-128"/>
                  <a:ea typeface="小塚ゴシック Pr6N M" pitchFamily="34" charset="-128"/>
                </a:rPr>
                <a:t>集中力</a:t>
              </a:r>
              <a:endParaRPr kumimoji="1" lang="ja-JP" altLang="en-US" sz="2800" b="1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6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63285" y="150507"/>
            <a:ext cx="9284710" cy="12500587"/>
          </a:xfrm>
          <a:prstGeom prst="roundRect">
            <a:avLst>
              <a:gd name="adj" fmla="val 6460"/>
            </a:avLst>
          </a:prstGeom>
          <a:solidFill>
            <a:schemeClr val="bg1"/>
          </a:solidFill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3285" y="186275"/>
            <a:ext cx="9274630" cy="2585323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r>
              <a:rPr lang="en-US" altLang="ja-JP" sz="5000" b="1" dirty="0">
                <a:ea typeface="小塚ゴシック Pr6N M" pitchFamily="34" charset="-128"/>
              </a:rPr>
              <a:t>1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日本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の様々な童話について調査し，整理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する</a:t>
            </a:r>
            <a:endParaRPr lang="en-US" altLang="ja-JP" sz="22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3400" b="1" dirty="0">
                <a:latin typeface="小塚ゴシック Pr6N M" pitchFamily="34" charset="-128"/>
                <a:ea typeface="小塚ゴシック Pr6N M" pitchFamily="34" charset="-128"/>
              </a:rPr>
              <a:t> </a:t>
            </a:r>
            <a:r>
              <a:rPr lang="ja-JP" altLang="en-US" sz="3400" b="1" dirty="0">
                <a:ea typeface="小塚ゴシック Pr6N M" pitchFamily="34" charset="-128"/>
              </a:rPr>
              <a:t>２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プロジェクトマネジメント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知識を関連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させる</a:t>
            </a:r>
            <a:endParaRPr lang="en-US" altLang="ja-JP" sz="22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   </a:t>
            </a:r>
            <a:r>
              <a:rPr lang="ja-JP" altLang="en-US" sz="2800" b="1" dirty="0">
                <a:ea typeface="小塚ゴシック Pr6N M" pitchFamily="34" charset="-128"/>
              </a:rPr>
              <a:t>３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世界の様々な童話について調査し，整理する</a:t>
            </a:r>
            <a:endParaRPr lang="en-US" altLang="ja-JP" sz="22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b="1" dirty="0" smtClean="0">
                <a:latin typeface="小塚ゴシック Pr6N M" pitchFamily="34" charset="-128"/>
                <a:ea typeface="小塚ゴシック Pr6N M" pitchFamily="34" charset="-128"/>
              </a:rPr>
              <a:t>     </a:t>
            </a:r>
            <a:r>
              <a:rPr lang="ja-JP" altLang="en-US" b="1" dirty="0" smtClean="0">
                <a:ea typeface="小塚ゴシック Pr6N M" pitchFamily="34" charset="-128"/>
              </a:rPr>
              <a:t>４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世界の童話について２と同様に作業する</a:t>
            </a:r>
            <a:endParaRPr lang="en-US" altLang="ja-JP" sz="22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       </a:t>
            </a:r>
            <a:r>
              <a:rPr lang="ja-JP" altLang="en-US" sz="2200" b="1" dirty="0">
                <a:ea typeface="小塚ゴシック Pr6N M" pitchFamily="34" charset="-128"/>
              </a:rPr>
              <a:t>５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 </a:t>
            </a:r>
            <a:r>
              <a:rPr lang="en-US" altLang="ja-JP" sz="2200" b="1" dirty="0">
                <a:latin typeface="小塚ゴシック Pr6N M" pitchFamily="34" charset="-128"/>
                <a:ea typeface="小塚ゴシック Pr6N M" pitchFamily="34" charset="-128"/>
              </a:rPr>
              <a:t>1</a:t>
            </a:r>
            <a:r>
              <a:rPr lang="ja-JP" altLang="en-US" sz="2200" b="1" dirty="0">
                <a:latin typeface="小塚ゴシック Pr6N M" pitchFamily="34" charset="-128"/>
                <a:ea typeface="小塚ゴシック Pr6N M" pitchFamily="34" charset="-128"/>
              </a:rPr>
              <a:t>年次に行うプロジェクトに用いて検証する</a:t>
            </a:r>
            <a:endParaRPr lang="en-US" altLang="ja-JP" sz="2200" b="1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pic>
        <p:nvPicPr>
          <p:cNvPr id="2050" name="Picture 2" descr="illust3617.png (851×7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202" y="440702"/>
            <a:ext cx="2721902" cy="223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264096" y="2778733"/>
            <a:ext cx="2923525" cy="7609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altLang="ja-JP" sz="3400" b="1" dirty="0">
                <a:solidFill>
                  <a:schemeClr val="accent6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3400" b="1" dirty="0">
                <a:solidFill>
                  <a:schemeClr val="accent6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金太郎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6211957" y="2771597"/>
            <a:ext cx="2956442" cy="7609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altLang="ja-JP" sz="3400" b="1" dirty="0">
                <a:solidFill>
                  <a:srgbClr val="0070C0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3400" b="1" dirty="0">
                <a:solidFill>
                  <a:srgbClr val="0070C0"/>
                </a:solidFill>
                <a:latin typeface="小塚ゴシック Pr6N M" pitchFamily="34" charset="-128"/>
                <a:ea typeface="小塚ゴシック Pr6N M" pitchFamily="34" charset="-128"/>
              </a:rPr>
              <a:t>浦島太郎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3288433" y="2771597"/>
            <a:ext cx="2822712" cy="7609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altLang="ja-JP" sz="3400" b="1" dirty="0">
                <a:solidFill>
                  <a:srgbClr val="F7257F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3400" b="1" dirty="0">
                <a:solidFill>
                  <a:srgbClr val="F7257F"/>
                </a:solidFill>
                <a:latin typeface="小塚ゴシック Pr6N M" pitchFamily="34" charset="-128"/>
                <a:ea typeface="小塚ゴシック Pr6N M" pitchFamily="34" charset="-128"/>
              </a:rPr>
              <a:t>桃太郎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264096" y="3633372"/>
            <a:ext cx="3427581" cy="8064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ja-JP" altLang="en-US" sz="3400" b="1" dirty="0">
                <a:solidFill>
                  <a:schemeClr val="accent2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ＰＭ三匹の子豚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3792488" y="3633372"/>
            <a:ext cx="5375910" cy="8064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ja-JP" altLang="en-US" sz="3400" b="1" dirty="0">
                <a:solidFill>
                  <a:srgbClr val="00B050"/>
                </a:solidFill>
                <a:latin typeface="小塚ゴシック Pr6N M" pitchFamily="34" charset="-128"/>
                <a:ea typeface="小塚ゴシック Pr6N M" pitchFamily="34" charset="-128"/>
              </a:rPr>
              <a:t>ＰＭヘンゼルとグレーテル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371379" y="5896744"/>
            <a:ext cx="8897833" cy="2283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28016" tIns="64008" rIns="128016" bIns="64008">
            <a:spAutoFit/>
          </a:bodyPr>
          <a:lstStyle/>
          <a:p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①プロジェクトマネジメントの概要を理解する</a:t>
            </a:r>
            <a:endParaRPr lang="en-US" altLang="ja-JP" sz="28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②バックストーリーを作成し，プロジェクトに結びつける</a:t>
            </a:r>
            <a:endParaRPr lang="en-US" altLang="ja-JP" sz="28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③</a:t>
            </a:r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基本計画書・ガントチャートを作成をする</a:t>
            </a:r>
            <a:endParaRPr lang="en-US" altLang="ja-JP" sz="28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④</a:t>
            </a:r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行った作業の全てをまとめて</a:t>
            </a:r>
            <a:r>
              <a:rPr lang="en-US" altLang="ja-JP" sz="2800" b="1" dirty="0">
                <a:latin typeface="小塚ゴシック Pr6N M" pitchFamily="34" charset="-128"/>
                <a:ea typeface="小塚ゴシック Pr6N M" pitchFamily="34" charset="-128"/>
              </a:rPr>
              <a:t>1</a:t>
            </a:r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枚のマップを作成する</a:t>
            </a:r>
            <a:endParaRPr lang="en-US" altLang="ja-JP" sz="2800" b="1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⑤</a:t>
            </a:r>
            <a:r>
              <a:rPr lang="ja-JP" altLang="en-US" sz="2800" b="1" dirty="0">
                <a:latin typeface="小塚ゴシック Pr6N M" pitchFamily="34" charset="-128"/>
                <a:ea typeface="小塚ゴシック Pr6N M" pitchFamily="34" charset="-128"/>
              </a:rPr>
              <a:t>ワークショップに対する評価をする</a:t>
            </a:r>
            <a:endParaRPr lang="en-US" altLang="ja-JP" sz="2800" b="1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364908" y="4787821"/>
            <a:ext cx="8897833" cy="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3286" y="5056925"/>
            <a:ext cx="3931635" cy="63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r>
              <a:rPr lang="ja-JP" altLang="en-US" sz="3400" b="1" cap="all" dirty="0">
                <a:ln w="9000" cmpd="sng">
                  <a:solidFill>
                    <a:srgbClr val="D6F1F6"/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小塚ゴシック Pr6N M" pitchFamily="34" charset="-128"/>
                <a:ea typeface="小塚ゴシック Pr6N M" pitchFamily="34" charset="-128"/>
              </a:rPr>
              <a:t>ＴＤＬプロジェクト</a:t>
            </a:r>
            <a:endParaRPr lang="ja-JP" altLang="en-US" sz="3400" b="1" cap="all" dirty="0">
              <a:ln w="9000" cmpd="sng">
                <a:solidFill>
                  <a:srgbClr val="D6F1F6"/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小塚ゴシック Pr6N M" pitchFamily="34" charset="-128"/>
              <a:ea typeface="小塚ゴシック Pr6N M" pitchFamily="34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65186"/>
              </p:ext>
            </p:extLst>
          </p:nvPr>
        </p:nvGraphicFramePr>
        <p:xfrm>
          <a:off x="465718" y="9377088"/>
          <a:ext cx="8702680" cy="30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352"/>
                <a:gridCol w="5361328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500" b="1" dirty="0" smtClean="0">
                          <a:ea typeface="小塚ゴシック Pr6N M"/>
                        </a:rPr>
                        <a:t>期間　２０１４年～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500" b="1" dirty="0" smtClean="0">
                          <a:ea typeface="小塚ゴシック Pr6N M"/>
                        </a:rPr>
                        <a:t>内容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</a:tr>
              <a:tr h="51206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１月～２月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ＴＤＬワークショップを一人で行う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</a:tr>
              <a:tr h="51206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３月～４月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ワークショップの計画及び準備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</a:tr>
              <a:tr h="51206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４月～７月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ワークショップの実践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</a:tr>
              <a:tr h="51206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８月～９月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ワークショップのまとめ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</a:tr>
              <a:tr h="51206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１０月～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500" b="1" dirty="0" smtClean="0">
                          <a:ea typeface="小塚ゴシック Pr6N M"/>
                        </a:rPr>
                        <a:t>卒論執筆開始</a:t>
                      </a:r>
                      <a:endParaRPr kumimoji="1" lang="ja-JP" altLang="en-US" sz="2500" b="1" dirty="0">
                        <a:ea typeface="小塚ゴシック Pr6N M"/>
                      </a:endParaRPr>
                    </a:p>
                  </a:txBody>
                  <a:tcPr marL="128016" marR="128016" marT="64008" marB="64008"/>
                </a:tc>
              </a:tr>
            </a:tbl>
          </a:graphicData>
        </a:graphic>
      </p:graphicFrame>
      <p:pic>
        <p:nvPicPr>
          <p:cNvPr id="57" name="Picture 2" descr="桃太郎・鬼・キジ・犬・猿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47" y="8114411"/>
            <a:ext cx="2506736" cy="1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264096" y="8618649"/>
            <a:ext cx="2009753" cy="70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ja-JP" altLang="en-US" sz="3400" b="1" cap="all" dirty="0">
                <a:ln w="9000" cmpd="sng">
                  <a:solidFill>
                    <a:srgbClr val="B3E5EF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小塚ゴシック Pr6N M" pitchFamily="34" charset="-128"/>
                <a:ea typeface="小塚ゴシック Pr6N M" pitchFamily="34" charset="-128"/>
              </a:rPr>
              <a:t>これから</a:t>
            </a:r>
            <a:endParaRPr lang="ja-JP" altLang="en-US" sz="3400" b="1" cap="all" dirty="0">
              <a:ln w="9000" cmpd="sng">
                <a:solidFill>
                  <a:srgbClr val="B3E5EF"/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小塚ゴシック Pr6N M" pitchFamily="34" charset="-128"/>
              <a:ea typeface="小塚ゴシック Pr6N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4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225</Words>
  <Application>Microsoft Office PowerPoint</Application>
  <PresentationFormat>A3 297x420 mm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</dc:creator>
  <cp:lastModifiedBy>PCUser</cp:lastModifiedBy>
  <cp:revision>44</cp:revision>
  <cp:lastPrinted>2013-11-29T06:48:51Z</cp:lastPrinted>
  <dcterms:created xsi:type="dcterms:W3CDTF">2013-11-29T04:37:33Z</dcterms:created>
  <dcterms:modified xsi:type="dcterms:W3CDTF">2013-12-11T19:50:02Z</dcterms:modified>
</cp:coreProperties>
</file>