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1pPr>
    <a:lvl2pPr marL="152759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2pPr>
    <a:lvl3pPr marL="305519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3pPr>
    <a:lvl4pPr marL="458279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4pPr>
    <a:lvl5pPr marL="6110387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5pPr>
    <a:lvl6pPr marL="763798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6pPr>
    <a:lvl7pPr marL="9165580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7pPr>
    <a:lvl8pPr marL="10693176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8pPr>
    <a:lvl9pPr marL="12220773" algn="l" defTabSz="3055193" rtl="0" eaLnBrk="1" latinLnBrk="0" hangingPunct="1">
      <a:defRPr kumimoji="1"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8E757"/>
    <a:srgbClr val="FFFF66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48" y="-645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B599-C87A-4859-9283-A9759882629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126-FBD9-48D0-AE4D-CD7F139093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32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D5126-FBD9-48D0-AE4D-CD7F139093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00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8928" y="5165570"/>
            <a:ext cx="11261364" cy="2204902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564" y="2355111"/>
            <a:ext cx="14395190" cy="13794215"/>
          </a:xfrm>
        </p:spPr>
        <p:txBody>
          <a:bodyPr anchor="b">
            <a:normAutofit/>
          </a:bodyPr>
          <a:lstStyle>
            <a:lvl1pPr algn="l">
              <a:defRPr sz="1029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3" y="16971745"/>
            <a:ext cx="11587440" cy="8448484"/>
          </a:xfrm>
        </p:spPr>
        <p:txBody>
          <a:bodyPr anchor="t">
            <a:normAutofit/>
          </a:bodyPr>
          <a:lstStyle>
            <a:lvl1pPr marL="0" indent="0" algn="l">
              <a:buNone/>
              <a:defRPr sz="4678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8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564" y="2355109"/>
            <a:ext cx="18891673" cy="1379421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2238" y="16971741"/>
            <a:ext cx="17030227" cy="201866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42"/>
            </a:lvl1pPr>
            <a:lvl2pPr marL="1069345" indent="0">
              <a:buFontTx/>
              <a:buNone/>
              <a:defRPr/>
            </a:lvl2pPr>
            <a:lvl3pPr marL="2138690" indent="0">
              <a:buFontTx/>
              <a:buNone/>
              <a:defRPr/>
            </a:lvl3pPr>
            <a:lvl4pPr marL="3208035" indent="0">
              <a:buFontTx/>
              <a:buNone/>
              <a:defRPr/>
            </a:lvl4pPr>
            <a:lvl5pPr marL="427738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7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2355109"/>
            <a:ext cx="18891673" cy="12784878"/>
          </a:xfrm>
        </p:spPr>
        <p:txBody>
          <a:bodyPr anchor="ctr">
            <a:normAutofit/>
          </a:bodyPr>
          <a:lstStyle>
            <a:lvl1pPr algn="l">
              <a:defRPr sz="654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18167985"/>
            <a:ext cx="14930419" cy="8411104"/>
          </a:xfrm>
        </p:spPr>
        <p:txBody>
          <a:bodyPr anchor="ctr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65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52" y="2355109"/>
            <a:ext cx="16044280" cy="12784878"/>
          </a:xfrm>
        </p:spPr>
        <p:txBody>
          <a:bodyPr anchor="ctr">
            <a:normAutofit/>
          </a:bodyPr>
          <a:lstStyle>
            <a:lvl1pPr algn="l">
              <a:defRPr sz="6549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5128" y="15139988"/>
            <a:ext cx="14974659" cy="213081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69345" indent="0">
              <a:buFontTx/>
              <a:buNone/>
              <a:defRPr/>
            </a:lvl2pPr>
            <a:lvl3pPr marL="2138690" indent="0">
              <a:buFontTx/>
              <a:buNone/>
              <a:defRPr/>
            </a:lvl3pPr>
            <a:lvl4pPr marL="3208035" indent="0">
              <a:buFontTx/>
              <a:buNone/>
              <a:defRPr/>
            </a:lvl4pPr>
            <a:lvl5pPr marL="427738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5" y="18990419"/>
            <a:ext cx="14927633" cy="7588670"/>
          </a:xfrm>
        </p:spPr>
        <p:txBody>
          <a:bodyPr anchor="ctr">
            <a:normAutofit/>
          </a:bodyPr>
          <a:lstStyle>
            <a:lvl1pPr marL="0" indent="0" algn="l">
              <a:buNone/>
              <a:defRPr sz="4678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671" y="313760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/>
            <a:r>
              <a:rPr lang="en-US" sz="187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558" y="1222414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 algn="r"/>
            <a:r>
              <a:rPr lang="en-US" sz="187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81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5" y="15139987"/>
            <a:ext cx="14927633" cy="7494493"/>
          </a:xfrm>
        </p:spPr>
        <p:txBody>
          <a:bodyPr anchor="b">
            <a:normAutofit/>
          </a:bodyPr>
          <a:lstStyle>
            <a:lvl1pPr algn="l">
              <a:defRPr sz="6549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2663535"/>
            <a:ext cx="14930419" cy="3915552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2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53" y="2355109"/>
            <a:ext cx="16044277" cy="12784878"/>
          </a:xfrm>
        </p:spPr>
        <p:txBody>
          <a:bodyPr anchor="ctr">
            <a:normAutofit/>
          </a:bodyPr>
          <a:lstStyle>
            <a:lvl1pPr algn="l">
              <a:defRPr sz="6549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5" y="17158653"/>
            <a:ext cx="14927633" cy="4635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1868871"/>
            <a:ext cx="14927631" cy="4710218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671" y="313760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/>
            <a:r>
              <a:rPr lang="en-US" sz="187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558" y="12224143"/>
            <a:ext cx="1069618" cy="2581948"/>
          </a:xfrm>
          <a:prstGeom prst="rect">
            <a:avLst/>
          </a:prstGeom>
        </p:spPr>
        <p:txBody>
          <a:bodyPr vert="horz" lIns="213868" tIns="106934" rIns="213868" bIns="106934" rtlCol="0" anchor="ctr">
            <a:noAutofit/>
          </a:bodyPr>
          <a:lstStyle/>
          <a:p>
            <a:pPr lvl="0" algn="r"/>
            <a:r>
              <a:rPr lang="en-US" sz="187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59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2355109"/>
            <a:ext cx="17601678" cy="127848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549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565" y="17345569"/>
            <a:ext cx="14927633" cy="370088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3" y="21046461"/>
            <a:ext cx="14927631" cy="5532630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4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 algn="l">
              <a:defRPr sz="65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564" y="2355113"/>
            <a:ext cx="15331106" cy="1663531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5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8094" y="2355109"/>
            <a:ext cx="4781143" cy="19513762"/>
          </a:xfrm>
        </p:spPr>
        <p:txBody>
          <a:bodyPr vert="eaVert">
            <a:normAutofit/>
          </a:bodyPr>
          <a:lstStyle>
            <a:lvl1pPr>
              <a:defRPr sz="65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563" y="2355109"/>
            <a:ext cx="13682528" cy="2422398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64" y="2355109"/>
            <a:ext cx="15331106" cy="1663531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0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3" y="8747546"/>
            <a:ext cx="14974661" cy="10242857"/>
          </a:xfrm>
        </p:spPr>
        <p:txBody>
          <a:bodyPr anchor="b">
            <a:normAutofit/>
          </a:bodyPr>
          <a:lstStyle>
            <a:lvl1pPr algn="l">
              <a:defRPr sz="7484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4" y="19812824"/>
            <a:ext cx="14974659" cy="6766267"/>
          </a:xfrm>
        </p:spPr>
        <p:txBody>
          <a:bodyPr anchor="t">
            <a:normAutofit/>
          </a:bodyPr>
          <a:lstStyle>
            <a:lvl1pPr marL="0" indent="0" algn="l">
              <a:buNone/>
              <a:defRPr sz="4210">
                <a:solidFill>
                  <a:schemeClr val="bg2">
                    <a:lumMod val="7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1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564" y="2355112"/>
            <a:ext cx="9238534" cy="1663529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4747" y="2355109"/>
            <a:ext cx="9234490" cy="16597912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7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235" y="2355109"/>
            <a:ext cx="8693337" cy="2691553"/>
          </a:xfrm>
        </p:spPr>
        <p:txBody>
          <a:bodyPr anchor="b">
            <a:noAutofit/>
          </a:bodyPr>
          <a:lstStyle>
            <a:lvl1pPr marL="0" indent="0">
              <a:buNone/>
              <a:defRPr sz="5613" b="0" cap="all">
                <a:solidFill>
                  <a:schemeClr val="tx1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562" y="5046665"/>
            <a:ext cx="9228009" cy="1394374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5344" y="2502306"/>
            <a:ext cx="88036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 cap="all">
                <a:solidFill>
                  <a:schemeClr val="tx1"/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4748" y="5046662"/>
            <a:ext cx="9254293" cy="1390635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8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</p:spPr>
        <p:txBody>
          <a:bodyPr>
            <a:normAutofit/>
          </a:bodyPr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3660" y="2355109"/>
            <a:ext cx="7485380" cy="6728883"/>
          </a:xfrm>
        </p:spPr>
        <p:txBody>
          <a:bodyPr anchor="b">
            <a:normAutofit/>
          </a:bodyPr>
          <a:lstStyle>
            <a:lvl1pPr algn="l">
              <a:defRPr sz="4678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562" y="2355109"/>
            <a:ext cx="10381755" cy="2422398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3660" y="9756892"/>
            <a:ext cx="7485380" cy="9233525"/>
          </a:xfrm>
        </p:spPr>
        <p:txBody>
          <a:bodyPr anchor="t">
            <a:normAutofit/>
          </a:bodyPr>
          <a:lstStyle>
            <a:lvl1pPr marL="0" indent="0">
              <a:buNone/>
              <a:defRPr sz="3742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176" y="6392439"/>
            <a:ext cx="8334065" cy="5046663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2233" y="4037330"/>
            <a:ext cx="7673834" cy="2119598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709" y="12111990"/>
            <a:ext cx="8336322" cy="9196141"/>
          </a:xfrm>
        </p:spPr>
        <p:txBody>
          <a:bodyPr anchor="t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563" y="27251980"/>
            <a:ext cx="1359297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01968" y="17196039"/>
            <a:ext cx="5778122" cy="117381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564" y="19850206"/>
            <a:ext cx="15331106" cy="67288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564" y="2355113"/>
            <a:ext cx="15331106" cy="1663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8518" y="27251993"/>
            <a:ext cx="2807750" cy="16121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DE0E56-B02A-4EE7-B89E-44845DFFCF82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563" y="27251980"/>
            <a:ext cx="13592977" cy="161212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3520" y="24630532"/>
            <a:ext cx="2004210" cy="29579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54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13FB64-E6B8-4A00-ACFD-8FA21AB0C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5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  <p:sldLayoutId id="2147484328" r:id="rId14"/>
    <p:sldLayoutId id="2147484329" r:id="rId15"/>
    <p:sldLayoutId id="2147484330" r:id="rId16"/>
    <p:sldLayoutId id="2147484331" r:id="rId17"/>
  </p:sldLayoutIdLst>
  <p:txStyles>
    <p:titleStyle>
      <a:lvl1pPr algn="l" defTabSz="1069345" rtl="0" eaLnBrk="1" latinLnBrk="0" hangingPunct="1">
        <a:spcBef>
          <a:spcPct val="0"/>
        </a:spcBef>
        <a:buNone/>
        <a:defRPr kumimoji="1" sz="748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668341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467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37686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421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07031" indent="-668341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74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09040" indent="-401004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678385" indent="-401004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881398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950743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20088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089433" indent="-534673" algn="l" defTabSz="1069345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1069345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___1.xlsx"/><Relationship Id="rId13" Type="http://schemas.openxmlformats.org/officeDocument/2006/relationships/image" Target="../media/image3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12" Type="http://schemas.openxmlformats.org/officeDocument/2006/relationships/package" Target="../embeddings/Microsoft_Excel_______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2.emf"/><Relationship Id="rId5" Type="http://schemas.openxmlformats.org/officeDocument/2006/relationships/image" Target="../media/image6.png"/><Relationship Id="rId15" Type="http://schemas.openxmlformats.org/officeDocument/2006/relationships/image" Target="../media/image4.emf"/><Relationship Id="rId10" Type="http://schemas.openxmlformats.org/officeDocument/2006/relationships/package" Target="../embeddings/Microsoft_Excel_______2.xlsx"/><Relationship Id="rId4" Type="http://schemas.openxmlformats.org/officeDocument/2006/relationships/image" Target="../media/image5.PNG"/><Relationship Id="rId9" Type="http://schemas.openxmlformats.org/officeDocument/2006/relationships/image" Target="../media/image1.emf"/><Relationship Id="rId14" Type="http://schemas.openxmlformats.org/officeDocument/2006/relationships/package" Target="../embeddings/Microsoft_Excel_______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4288" y="522363"/>
            <a:ext cx="20162240" cy="345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4288" y="761129"/>
            <a:ext cx="20162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chemeClr val="bg1"/>
                </a:solidFill>
              </a:rPr>
              <a:t>クラウドファンディングに</a:t>
            </a:r>
            <a:r>
              <a:rPr lang="ja-JP" altLang="en-US" sz="8800" dirty="0" smtClean="0">
                <a:solidFill>
                  <a:schemeClr val="bg1"/>
                </a:solidFill>
              </a:rPr>
              <a:t>おける</a:t>
            </a:r>
            <a:endParaRPr lang="en-US" altLang="ja-JP" sz="8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8800" dirty="0" smtClean="0">
                <a:solidFill>
                  <a:schemeClr val="bg1"/>
                </a:solidFill>
              </a:rPr>
              <a:t>調達</a:t>
            </a:r>
            <a:r>
              <a:rPr lang="ja-JP" altLang="en-US" sz="8800" dirty="0">
                <a:solidFill>
                  <a:schemeClr val="bg1"/>
                </a:solidFill>
              </a:rPr>
              <a:t>資金の時間変化</a:t>
            </a:r>
          </a:p>
          <a:p>
            <a:pPr algn="ctr"/>
            <a:endParaRPr lang="ja-JP" altLang="en-US" sz="88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56396" y="3978747"/>
            <a:ext cx="1821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chemeClr val="bg1"/>
                </a:solidFill>
              </a:rPr>
              <a:t>矢吹研究室　</a:t>
            </a:r>
            <a:r>
              <a:rPr kumimoji="1" lang="en-US" altLang="ja-JP" sz="4800" dirty="0" smtClean="0">
                <a:solidFill>
                  <a:schemeClr val="bg1"/>
                </a:solidFill>
              </a:rPr>
              <a:t>1342066</a:t>
            </a:r>
            <a:r>
              <a:rPr kumimoji="1" lang="ja-JP" altLang="en-US" sz="4800" dirty="0" smtClean="0">
                <a:solidFill>
                  <a:schemeClr val="bg1"/>
                </a:solidFill>
              </a:rPr>
              <a:t>　島田樹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2664" y="5597085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1086" y="6601111"/>
            <a:ext cx="9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chemeClr val="bg1"/>
                </a:solidFill>
              </a:rPr>
              <a:t>近年</a:t>
            </a:r>
            <a:r>
              <a:rPr lang="ja-JP" altLang="en-US" sz="4400" dirty="0">
                <a:solidFill>
                  <a:schemeClr val="bg1"/>
                </a:solidFill>
              </a:rPr>
              <a:t>クラウドファンディングを利用したプロジェクトが，</a:t>
            </a:r>
            <a:r>
              <a:rPr lang="en-US" altLang="ja-JP" sz="4400" dirty="0">
                <a:solidFill>
                  <a:schemeClr val="bg1"/>
                </a:solidFill>
              </a:rPr>
              <a:t>SNS</a:t>
            </a:r>
            <a:r>
              <a:rPr lang="ja-JP" altLang="en-US" sz="4400" dirty="0">
                <a:solidFill>
                  <a:schemeClr val="bg1"/>
                </a:solidFill>
              </a:rPr>
              <a:t>の発達に伴いプロジェクトの数が年々増加しており，ニュースでも報じられるようになった</a:t>
            </a:r>
            <a:r>
              <a:rPr lang="ja-JP" altLang="en-US" sz="4400" dirty="0" smtClean="0">
                <a:solidFill>
                  <a:schemeClr val="bg1"/>
                </a:solidFill>
              </a:rPr>
              <a:t>．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889321" y="5562923"/>
            <a:ext cx="10909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クラウドファンディングとは？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sz="3600" dirty="0">
                <a:solidFill>
                  <a:schemeClr val="bg1"/>
                </a:solidFill>
              </a:rPr>
              <a:t>プロジェクトの資金をインターネットを通じて，不特定多数から募る</a:t>
            </a:r>
            <a:r>
              <a:rPr lang="ja-JP" altLang="en-US" sz="3600" dirty="0" smtClean="0">
                <a:solidFill>
                  <a:schemeClr val="bg1"/>
                </a:solidFill>
              </a:rPr>
              <a:t>手法で</a:t>
            </a:r>
            <a:r>
              <a:rPr lang="ja-JP" altLang="en-US" sz="3600" dirty="0">
                <a:solidFill>
                  <a:schemeClr val="bg1"/>
                </a:solidFill>
              </a:rPr>
              <a:t>す</a:t>
            </a:r>
            <a:r>
              <a:rPr lang="ja-JP" altLang="en-US" sz="3600" dirty="0" smtClean="0">
                <a:solidFill>
                  <a:schemeClr val="bg1"/>
                </a:solidFill>
              </a:rPr>
              <a:t>．</a:t>
            </a:r>
            <a:endParaRPr lang="ja-JP" altLang="en-US" sz="3600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3" y="8983432"/>
            <a:ext cx="6038717" cy="334561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8002" y="7068373"/>
            <a:ext cx="2200847" cy="21947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0292" y="7497169"/>
            <a:ext cx="1604540" cy="160454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279" y="8983432"/>
            <a:ext cx="6125391" cy="309067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2664" y="11583270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研究目的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664" y="12691266"/>
            <a:ext cx="14545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</a:rPr>
              <a:t>クラウドファンディングの金額推移を明らかにする．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7624" y="14139426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研究方法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7624" y="15159415"/>
            <a:ext cx="19756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dirty="0">
                <a:solidFill>
                  <a:schemeClr val="bg1"/>
                </a:solidFill>
              </a:rPr>
              <a:t>READYFOR</a:t>
            </a:r>
            <a:r>
              <a:rPr lang="ja-JP" altLang="en-US" sz="4000" dirty="0">
                <a:solidFill>
                  <a:schemeClr val="bg1"/>
                </a:solidFill>
              </a:rPr>
              <a:t>と</a:t>
            </a:r>
            <a:r>
              <a:rPr lang="en-US" altLang="ja-JP" sz="4000" dirty="0" err="1">
                <a:solidFill>
                  <a:schemeClr val="bg1"/>
                </a:solidFill>
              </a:rPr>
              <a:t>Makuake</a:t>
            </a:r>
            <a:r>
              <a:rPr lang="ja-JP" altLang="en-US" sz="4000" dirty="0">
                <a:solidFill>
                  <a:schemeClr val="bg1"/>
                </a:solidFill>
              </a:rPr>
              <a:t>のプロジェクトの中から監視するプロジェクトを選定する</a:t>
            </a:r>
            <a:r>
              <a:rPr lang="ja-JP" altLang="en-US" sz="4000" dirty="0" smtClean="0">
                <a:solidFill>
                  <a:schemeClr val="bg1"/>
                </a:solidFill>
              </a:rPr>
              <a:t>．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bg1"/>
                </a:solidFill>
              </a:rPr>
              <a:t>毎日同じ時間にプロジェクトのウェブページを保存し，金額の推移を記録する</a:t>
            </a:r>
            <a:r>
              <a:rPr lang="ja-JP" altLang="en-US" sz="4000" dirty="0" smtClean="0">
                <a:solidFill>
                  <a:schemeClr val="bg1"/>
                </a:solidFill>
              </a:rPr>
              <a:t>．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bg1"/>
                </a:solidFill>
              </a:rPr>
              <a:t>プロジェクトの終了までの金額の推移をグラフにする</a:t>
            </a:r>
            <a:r>
              <a:rPr lang="ja-JP" altLang="en-US" sz="4000" dirty="0" smtClean="0">
                <a:solidFill>
                  <a:schemeClr val="bg1"/>
                </a:solidFill>
              </a:rPr>
              <a:t>．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bg1"/>
                </a:solidFill>
              </a:rPr>
              <a:t>グラフの形を分類する．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7624" y="18565143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現在の進歩状況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665720" y="21548699"/>
            <a:ext cx="9721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集めたデータからグラフを作成し形を分類したところ</a:t>
            </a:r>
            <a:r>
              <a:rPr lang="ja-JP" altLang="en-US" sz="5400" dirty="0" smtClean="0">
                <a:solidFill>
                  <a:schemeClr val="bg1"/>
                </a:solidFill>
              </a:rPr>
              <a:t>，</a:t>
            </a:r>
            <a:endParaRPr lang="en-US" altLang="ja-JP" sz="5400" dirty="0" smtClean="0">
              <a:solidFill>
                <a:schemeClr val="bg1"/>
              </a:solidFill>
            </a:endParaRPr>
          </a:p>
          <a:p>
            <a:r>
              <a:rPr lang="en-US" altLang="ja-JP" sz="5400" dirty="0" smtClean="0">
                <a:solidFill>
                  <a:schemeClr val="bg1"/>
                </a:solidFill>
              </a:rPr>
              <a:t>4</a:t>
            </a:r>
            <a:r>
              <a:rPr lang="ja-JP" altLang="en-US" sz="5400" dirty="0">
                <a:solidFill>
                  <a:schemeClr val="bg1"/>
                </a:solidFill>
              </a:rPr>
              <a:t>種類に</a:t>
            </a:r>
            <a:r>
              <a:rPr lang="ja-JP" altLang="en-US" sz="5400" dirty="0" smtClean="0">
                <a:solidFill>
                  <a:schemeClr val="bg1"/>
                </a:solidFill>
              </a:rPr>
              <a:t>分類することができた．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2664" y="2679774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今後の予定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086" y="27813412"/>
            <a:ext cx="145924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chemeClr val="bg1"/>
                </a:solidFill>
              </a:rPr>
              <a:t>データを自動で集められるように環境を整える</a:t>
            </a:r>
            <a:r>
              <a:rPr lang="ja-JP" altLang="en-US" sz="4800" dirty="0" smtClean="0">
                <a:solidFill>
                  <a:schemeClr val="bg1"/>
                </a:solidFill>
              </a:rPr>
              <a:t>．</a:t>
            </a:r>
            <a:endParaRPr lang="en-US" altLang="ja-JP" sz="4800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chemeClr val="bg1"/>
                </a:solidFill>
              </a:rPr>
              <a:t>データを集めるサイトを増やす</a:t>
            </a:r>
            <a:r>
              <a:rPr lang="ja-JP" altLang="en-US" sz="4800" dirty="0" smtClean="0">
                <a:solidFill>
                  <a:schemeClr val="bg1"/>
                </a:solidFill>
              </a:rPr>
              <a:t>．</a:t>
            </a:r>
            <a:endParaRPr lang="en-US" altLang="ja-JP" sz="4800" dirty="0" smtClean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4800" dirty="0">
                <a:solidFill>
                  <a:schemeClr val="bg1"/>
                </a:solidFill>
              </a:rPr>
              <a:t>金額の推移に関わっている要因を探す．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68286"/>
              </p:ext>
            </p:extLst>
          </p:nvPr>
        </p:nvGraphicFramePr>
        <p:xfrm>
          <a:off x="701086" y="19652806"/>
          <a:ext cx="5483168" cy="337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ワークシート" r:id="rId8" imgW="4556860" imgH="2801261" progId="Excel.Sheet.12">
                  <p:embed/>
                </p:oleObj>
              </mc:Choice>
              <mc:Fallback>
                <p:oleObj name="ワークシート" r:id="rId8" imgW="4556860" imgH="28012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086" y="19652806"/>
                        <a:ext cx="5483168" cy="337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41004"/>
              </p:ext>
            </p:extLst>
          </p:nvPr>
        </p:nvGraphicFramePr>
        <p:xfrm>
          <a:off x="685640" y="23024858"/>
          <a:ext cx="5524753" cy="344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ワークシート" r:id="rId10" imgW="4547499" imgH="2834742" progId="Excel.Sheet.12">
                  <p:embed/>
                </p:oleObj>
              </mc:Choice>
              <mc:Fallback>
                <p:oleObj name="ワークシート" r:id="rId10" imgW="4547499" imgH="28347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640" y="23024858"/>
                        <a:ext cx="5524753" cy="344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771174"/>
              </p:ext>
            </p:extLst>
          </p:nvPr>
        </p:nvGraphicFramePr>
        <p:xfrm>
          <a:off x="6167457" y="19645070"/>
          <a:ext cx="5482818" cy="342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ワークシート" r:id="rId12" imgW="4543179" imgH="2836182" progId="Excel.Sheet.12">
                  <p:embed/>
                </p:oleObj>
              </mc:Choice>
              <mc:Fallback>
                <p:oleObj name="ワークシート" r:id="rId12" imgW="4543179" imgH="2836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67457" y="19645070"/>
                        <a:ext cx="5482818" cy="342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84564"/>
              </p:ext>
            </p:extLst>
          </p:nvPr>
        </p:nvGraphicFramePr>
        <p:xfrm>
          <a:off x="6184254" y="23024858"/>
          <a:ext cx="5408561" cy="344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ワークシート" r:id="rId14" imgW="4556860" imgH="2802701" progId="Excel.Sheet.12">
                  <p:embed/>
                </p:oleObj>
              </mc:Choice>
              <mc:Fallback>
                <p:oleObj name="ワークシート" r:id="rId14" imgW="4556860" imgH="28027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84254" y="23024858"/>
                        <a:ext cx="5408561" cy="3444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184</Words>
  <Application>Microsoft Office PowerPoint</Application>
  <PresentationFormat>ユーザー設定</PresentationFormat>
  <Paragraphs>22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Century Gothic</vt:lpstr>
      <vt:lpstr>Wingdings 3</vt:lpstr>
      <vt:lpstr>スライス</vt:lpstr>
      <vt:lpstr>Microsoft Excel ワークシート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shimada</cp:lastModifiedBy>
  <cp:revision>78</cp:revision>
  <dcterms:created xsi:type="dcterms:W3CDTF">2013-12-09T07:09:55Z</dcterms:created>
  <dcterms:modified xsi:type="dcterms:W3CDTF">2015-12-17T08:30:29Z</dcterms:modified>
</cp:coreProperties>
</file>