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4" r:id="rId4"/>
    <p:sldId id="259" r:id="rId5"/>
    <p:sldId id="279" r:id="rId6"/>
    <p:sldId id="269" r:id="rId7"/>
    <p:sldId id="266" r:id="rId8"/>
    <p:sldId id="267" r:id="rId9"/>
    <p:sldId id="277" r:id="rId10"/>
    <p:sldId id="260" r:id="rId11"/>
    <p:sldId id="275" r:id="rId12"/>
    <p:sldId id="261" r:id="rId13"/>
    <p:sldId id="270" r:id="rId14"/>
    <p:sldId id="271" r:id="rId15"/>
    <p:sldId id="272"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6037" autoAdjust="0"/>
  </p:normalViewPr>
  <p:slideViewPr>
    <p:cSldViewPr snapToGrid="0">
      <p:cViewPr varScale="1">
        <p:scale>
          <a:sx n="92" d="100"/>
          <a:sy n="92" d="100"/>
        </p:scale>
        <p:origin x="1218" y="9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727A5-7163-4F84-BBBA-4897BD58B85B}" type="datetimeFigureOut">
              <a:rPr kumimoji="1" lang="ja-JP" altLang="en-US" smtClean="0"/>
              <a:t>2016/2/6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881D4-396D-40CF-9ADD-B50372DCA253}" type="slidenum">
              <a:rPr kumimoji="1" lang="ja-JP" altLang="en-US" smtClean="0"/>
              <a:t>‹#›</a:t>
            </a:fld>
            <a:endParaRPr kumimoji="1" lang="ja-JP" altLang="en-US"/>
          </a:p>
        </p:txBody>
      </p:sp>
    </p:spTree>
    <p:extLst>
      <p:ext uri="{BB962C8B-B14F-4D97-AF65-F5344CB8AC3E}">
        <p14:creationId xmlns:p14="http://schemas.microsoft.com/office/powerpoint/2010/main" val="1166720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まず研究背景です．</a:t>
            </a:r>
            <a:endParaRPr kumimoji="1" lang="en-US" altLang="ja-JP" dirty="0" smtClean="0"/>
          </a:p>
          <a:p>
            <a:r>
              <a:rPr lang="ja-JP" altLang="en-US" dirty="0" smtClean="0"/>
              <a:t>現在，農業では言語の標準化が必要とされています．どういうことかというと農作物は様々な名称があります．</a:t>
            </a:r>
            <a:endParaRPr kumimoji="1" lang="en-US" altLang="ja-JP" dirty="0" smtClean="0"/>
          </a:p>
          <a:p>
            <a:r>
              <a:rPr kumimoji="1" lang="ja-JP" altLang="en-US" dirty="0" smtClean="0"/>
              <a:t>これはイチゴのほんの一部を</a:t>
            </a:r>
            <a:r>
              <a:rPr kumimoji="1" lang="ja-JP" altLang="en-US" dirty="0" err="1" smtClean="0"/>
              <a:t>なのですが</a:t>
            </a:r>
            <a:r>
              <a:rPr lang="ja-JP" altLang="en-US" dirty="0" err="1" smtClean="0"/>
              <a:t>あま</a:t>
            </a:r>
            <a:r>
              <a:rPr lang="ja-JP" altLang="en-US" dirty="0" smtClean="0"/>
              <a:t>おう，紅ほっぺ，ゆめのか，ラズベリー，ワイルドベリーなど少し調べただけでイチゴだけでも</a:t>
            </a:r>
            <a:r>
              <a:rPr lang="en-US" altLang="ja-JP" dirty="0" smtClean="0"/>
              <a:t>51</a:t>
            </a:r>
            <a:r>
              <a:rPr lang="ja-JP" altLang="en-US" dirty="0" smtClean="0"/>
              <a:t>種類以上あります．</a:t>
            </a:r>
            <a:endParaRPr lang="en-US" altLang="ja-JP" dirty="0" smtClean="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2</a:t>
            </a:fld>
            <a:endParaRPr kumimoji="1" lang="ja-JP" altLang="en-US"/>
          </a:p>
        </p:txBody>
      </p:sp>
    </p:spTree>
    <p:extLst>
      <p:ext uri="{BB962C8B-B14F-4D97-AF65-F5344CB8AC3E}">
        <p14:creationId xmlns:p14="http://schemas.microsoft.com/office/powerpoint/2010/main" val="162390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ここからは研究結果です．これは</a:t>
            </a:r>
            <a:r>
              <a:rPr kumimoji="1" lang="en-US" altLang="ja-JP" dirty="0" smtClean="0"/>
              <a:t>wiki</a:t>
            </a:r>
            <a:r>
              <a:rPr kumimoji="1" lang="ja-JP" altLang="en-US" dirty="0" smtClean="0"/>
              <a:t>の編集画面を出したものです</a:t>
            </a:r>
            <a:endParaRPr kumimoji="1" lang="en-US" altLang="ja-JP" dirty="0" smtClean="0"/>
          </a:p>
          <a:p>
            <a:r>
              <a:rPr kumimoji="1" lang="ja-JP" altLang="en-US" dirty="0" smtClean="0"/>
              <a:t>上が概要で品種名，名称，カテゴリとなっています．品種名は見出しの階層レベルを一つあげています．</a:t>
            </a:r>
            <a:endParaRPr kumimoji="1" lang="en-US" altLang="ja-JP" dirty="0" smtClean="0"/>
          </a:p>
          <a:p>
            <a:r>
              <a:rPr kumimoji="1" lang="ja-JP" altLang="en-US" dirty="0" smtClean="0"/>
              <a:t>カテゴリを</a:t>
            </a:r>
            <a:r>
              <a:rPr kumimoji="1" lang="en-US" altLang="ja-JP" dirty="0" smtClean="0"/>
              <a:t>3</a:t>
            </a:r>
            <a:r>
              <a:rPr kumimoji="1" lang="ja-JP" altLang="en-US" dirty="0" err="1" smtClean="0"/>
              <a:t>つに</a:t>
            </a:r>
            <a:r>
              <a:rPr kumimoji="1" lang="ja-JP" altLang="en-US" dirty="0" smtClean="0"/>
              <a:t>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11</a:t>
            </a:fld>
            <a:endParaRPr kumimoji="1" lang="ja-JP" altLang="en-US"/>
          </a:p>
        </p:txBody>
      </p:sp>
    </p:spTree>
    <p:extLst>
      <p:ext uri="{BB962C8B-B14F-4D97-AF65-F5344CB8AC3E}">
        <p14:creationId xmlns:p14="http://schemas.microsoft.com/office/powerpoint/2010/main" val="319660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先ほどのものウィキにするとこうなります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12</a:t>
            </a:fld>
            <a:endParaRPr kumimoji="1" lang="ja-JP" altLang="en-US"/>
          </a:p>
        </p:txBody>
      </p:sp>
    </p:spTree>
    <p:extLst>
      <p:ext uri="{BB962C8B-B14F-4D97-AF65-F5344CB8AC3E}">
        <p14:creationId xmlns:p14="http://schemas.microsoft.com/office/powerpoint/2010/main" val="150967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a:t>
            </a:r>
            <a:r>
              <a:rPr kumimoji="1" lang="en-US" altLang="ja-JP" dirty="0" smtClean="0"/>
              <a:t>wiki</a:t>
            </a:r>
            <a:r>
              <a:rPr kumimoji="1" lang="ja-JP" altLang="en-US" dirty="0" smtClean="0"/>
              <a:t>を解析するとこうなりました．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13</a:t>
            </a:fld>
            <a:endParaRPr kumimoji="1" lang="ja-JP" altLang="en-US"/>
          </a:p>
        </p:txBody>
      </p:sp>
    </p:spTree>
    <p:extLst>
      <p:ext uri="{BB962C8B-B14F-4D97-AF65-F5344CB8AC3E}">
        <p14:creationId xmlns:p14="http://schemas.microsoft.com/office/powerpoint/2010/main" val="95333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本研究での書き方を行えば</a:t>
            </a:r>
            <a:endParaRPr kumimoji="1" lang="en-US" altLang="ja-JP" dirty="0" smtClean="0"/>
          </a:p>
          <a:p>
            <a:r>
              <a:rPr kumimoji="1" lang="ja-JP" altLang="en-US" dirty="0" smtClean="0"/>
              <a:t>読む</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16</a:t>
            </a:fld>
            <a:endParaRPr kumimoji="1" lang="ja-JP" altLang="en-US"/>
          </a:p>
        </p:txBody>
      </p:sp>
    </p:spTree>
    <p:extLst>
      <p:ext uri="{BB962C8B-B14F-4D97-AF65-F5344CB8AC3E}">
        <p14:creationId xmlns:p14="http://schemas.microsoft.com/office/powerpoint/2010/main" val="118011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読む</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17</a:t>
            </a:fld>
            <a:endParaRPr kumimoji="1" lang="ja-JP" altLang="en-US"/>
          </a:p>
        </p:txBody>
      </p:sp>
    </p:spTree>
    <p:extLst>
      <p:ext uri="{BB962C8B-B14F-4D97-AF65-F5344CB8AC3E}">
        <p14:creationId xmlns:p14="http://schemas.microsoft.com/office/powerpoint/2010/main" val="35015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a:t>
            </a:r>
            <a:r>
              <a:rPr kumimoji="1" lang="en-US" altLang="ja-JP" dirty="0" smtClean="0"/>
              <a:t>51</a:t>
            </a:r>
            <a:r>
              <a:rPr kumimoji="1" lang="ja-JP" altLang="en-US" dirty="0" smtClean="0"/>
              <a:t>種類以上あるイチゴ流通・農家，行政や研究により同じイチゴでも名称が変わります．</a:t>
            </a:r>
            <a:endParaRPr kumimoji="1" lang="en-US" altLang="ja-JP" dirty="0" smtClean="0"/>
          </a:p>
          <a:p>
            <a:endParaRPr kumimoji="1" lang="en-US" altLang="ja-JP" dirty="0" smtClean="0"/>
          </a:p>
          <a:p>
            <a:r>
              <a:rPr kumimoji="1" lang="ja-JP" altLang="en-US" dirty="0" smtClean="0"/>
              <a:t>読む</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3</a:t>
            </a:fld>
            <a:endParaRPr kumimoji="1" lang="ja-JP" altLang="en-US"/>
          </a:p>
        </p:txBody>
      </p:sp>
    </p:spTree>
    <p:extLst>
      <p:ext uri="{BB962C8B-B14F-4D97-AF65-F5344CB8AC3E}">
        <p14:creationId xmlns:p14="http://schemas.microsoft.com/office/powerpoint/2010/main" val="265097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次に研究目的です．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上読む</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effectLst/>
              </a:rPr>
              <a:t>語彙を目的に応じた最適な語彙・表記への翻訳ができるような仕組みを作れないかを考え，語彙・表記への翻訳できる仕組みを作ることを目的とします．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4</a:t>
            </a:fld>
            <a:endParaRPr kumimoji="1" lang="ja-JP" altLang="en-US"/>
          </a:p>
        </p:txBody>
      </p:sp>
    </p:spTree>
    <p:extLst>
      <p:ext uri="{BB962C8B-B14F-4D97-AF65-F5344CB8AC3E}">
        <p14:creationId xmlns:p14="http://schemas.microsoft.com/office/powerpoint/2010/main" val="86430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本研究の研究方法です．</a:t>
            </a:r>
            <a:endParaRPr kumimoji="1" lang="en-US" altLang="ja-JP" dirty="0" smtClean="0"/>
          </a:p>
          <a:p>
            <a:r>
              <a:rPr kumimoji="1" lang="ja-JP" altLang="en-US" dirty="0" smtClean="0"/>
              <a:t>先ほど例で出したイチゴのように農作物事にある様々な品種のデータを入力するのは難しいと考えました．</a:t>
            </a:r>
            <a:endParaRPr kumimoji="1" lang="en-US" altLang="ja-JP" dirty="0" smtClean="0"/>
          </a:p>
          <a:p>
            <a:r>
              <a:rPr kumimoji="1" lang="ja-JP" altLang="en-US" dirty="0" smtClean="0"/>
              <a:t>そこで農業生産者にデータを入力してもらおうと考えました．</a:t>
            </a:r>
            <a:endParaRPr kumimoji="1" lang="en-US" altLang="ja-JP" dirty="0" smtClean="0"/>
          </a:p>
          <a:p>
            <a:r>
              <a:rPr kumimoji="1" lang="ja-JP" altLang="en-US" dirty="0" smtClean="0"/>
              <a:t>読む</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5</a:t>
            </a:fld>
            <a:endParaRPr kumimoji="1" lang="ja-JP" altLang="en-US"/>
          </a:p>
        </p:txBody>
      </p:sp>
    </p:spTree>
    <p:extLst>
      <p:ext uri="{BB962C8B-B14F-4D97-AF65-F5344CB8AC3E}">
        <p14:creationId xmlns:p14="http://schemas.microsoft.com/office/powerpoint/2010/main" val="265087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a:t>
            </a:r>
            <a:r>
              <a:rPr kumimoji="1" lang="en-US" altLang="ja-JP" dirty="0" smtClean="0"/>
              <a:t>wiki</a:t>
            </a:r>
            <a:r>
              <a:rPr kumimoji="1" lang="ja-JP" altLang="en-US" dirty="0" smtClean="0"/>
              <a:t>を使う利点を説明します．</a:t>
            </a:r>
            <a:endParaRPr kumimoji="1" lang="en-US" altLang="ja-JP" dirty="0" smtClean="0"/>
          </a:p>
          <a:p>
            <a:r>
              <a:rPr kumimoji="1" lang="ja-JP" altLang="en-US" dirty="0" smtClean="0"/>
              <a:t>ネットにつながる環境が</a:t>
            </a:r>
            <a:endParaRPr kumimoji="1" lang="en-US" altLang="ja-JP" dirty="0" smtClean="0"/>
          </a:p>
          <a:p>
            <a:r>
              <a:rPr kumimoji="1" lang="ja-JP" altLang="en-US" dirty="0" smtClean="0"/>
              <a:t>パソコンが得意ではない人でも自然言語で書き込めるため編集しやすいです．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こちらは生産者の視点です．</a:t>
            </a:r>
            <a:endParaRPr kumimoji="1" lang="en-US" altLang="ja-JP"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生産者</a:t>
            </a:r>
            <a:r>
              <a:rPr kumimoji="1" lang="ja-JP" altLang="en-US" sz="1200" kern="1200" dirty="0" smtClean="0">
                <a:solidFill>
                  <a:schemeClr val="tx1"/>
                </a:solidFill>
                <a:effectLst/>
                <a:latin typeface="+mn-lt"/>
                <a:ea typeface="+mn-ea"/>
                <a:cs typeface="+mn-cs"/>
              </a:rPr>
              <a:t>は商品をアピールすることができます．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6</a:t>
            </a:fld>
            <a:endParaRPr kumimoji="1" lang="ja-JP" altLang="en-US"/>
          </a:p>
        </p:txBody>
      </p:sp>
    </p:spTree>
    <p:extLst>
      <p:ext uri="{BB962C8B-B14F-4D97-AF65-F5344CB8AC3E}">
        <p14:creationId xmlns:p14="http://schemas.microsoft.com/office/powerpoint/2010/main" val="18987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smtClean="0"/>
              <a:t>上位下位関係抽出ツールは，読む</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7</a:t>
            </a:fld>
            <a:endParaRPr kumimoji="1" lang="ja-JP" altLang="en-US"/>
          </a:p>
        </p:txBody>
      </p:sp>
    </p:spTree>
    <p:extLst>
      <p:ext uri="{BB962C8B-B14F-4D97-AF65-F5344CB8AC3E}">
        <p14:creationId xmlns:p14="http://schemas.microsoft.com/office/powerpoint/2010/main" val="121795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鍋料理の情報の</a:t>
            </a:r>
            <a:r>
              <a:rPr kumimoji="1" lang="en-US" altLang="ja-JP" dirty="0" err="1" smtClean="0"/>
              <a:t>wikipedia</a:t>
            </a:r>
            <a:r>
              <a:rPr kumimoji="1" lang="ja-JP" altLang="en-US" dirty="0" smtClean="0"/>
              <a:t>から持ってきたものを解析したものです．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8</a:t>
            </a:fld>
            <a:endParaRPr kumimoji="1" lang="ja-JP" altLang="en-US"/>
          </a:p>
        </p:txBody>
      </p:sp>
    </p:spTree>
    <p:extLst>
      <p:ext uri="{BB962C8B-B14F-4D97-AF65-F5344CB8AC3E}">
        <p14:creationId xmlns:p14="http://schemas.microsoft.com/office/powerpoint/2010/main" val="1390268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以上のツールを使いこのような解析結果が出るような</a:t>
            </a:r>
            <a:r>
              <a:rPr kumimoji="1" lang="en-US" altLang="ja-JP" dirty="0" smtClean="0"/>
              <a:t>wiki</a:t>
            </a:r>
            <a:r>
              <a:rPr kumimoji="1" lang="ja-JP" altLang="en-US" dirty="0" smtClean="0"/>
              <a:t>の書き方を見つけることを目標にします．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9</a:t>
            </a:fld>
            <a:endParaRPr kumimoji="1" lang="ja-JP" altLang="en-US"/>
          </a:p>
        </p:txBody>
      </p:sp>
    </p:spTree>
    <p:extLst>
      <p:ext uri="{BB962C8B-B14F-4D97-AF65-F5344CB8AC3E}">
        <p14:creationId xmlns:p14="http://schemas.microsoft.com/office/powerpoint/2010/main" val="131611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a:t>
            </a:r>
            <a:r>
              <a:rPr kumimoji="1" lang="en-US" altLang="ja-JP" dirty="0" smtClean="0"/>
              <a:t>wiki</a:t>
            </a:r>
            <a:r>
              <a:rPr kumimoji="1" lang="ja-JP" altLang="en-US" dirty="0" smtClean="0"/>
              <a:t>は</a:t>
            </a:r>
            <a:r>
              <a:rPr kumimoji="1" lang="en-US" altLang="ja-JP" dirty="0" smtClean="0"/>
              <a:t>Mediawiki</a:t>
            </a:r>
            <a:r>
              <a:rPr kumimoji="1" lang="ja-JP" altLang="en-US" dirty="0" smtClean="0"/>
              <a:t>というものを使います．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読む</a:t>
            </a:r>
            <a:endParaRPr kumimoji="1" lang="ja-JP" altLang="en-US" dirty="0"/>
          </a:p>
        </p:txBody>
      </p:sp>
      <p:sp>
        <p:nvSpPr>
          <p:cNvPr id="4" name="スライド番号プレースホルダー 3"/>
          <p:cNvSpPr>
            <a:spLocks noGrp="1"/>
          </p:cNvSpPr>
          <p:nvPr>
            <p:ph type="sldNum" sz="quarter" idx="10"/>
          </p:nvPr>
        </p:nvSpPr>
        <p:spPr/>
        <p:txBody>
          <a:bodyPr/>
          <a:lstStyle/>
          <a:p>
            <a:fld id="{69C881D4-396D-40CF-9ADD-B50372DCA253}" type="slidenum">
              <a:rPr kumimoji="1" lang="ja-JP" altLang="en-US" smtClean="0"/>
              <a:t>10</a:t>
            </a:fld>
            <a:endParaRPr kumimoji="1" lang="ja-JP" altLang="en-US"/>
          </a:p>
        </p:txBody>
      </p:sp>
    </p:spTree>
    <p:extLst>
      <p:ext uri="{BB962C8B-B14F-4D97-AF65-F5344CB8AC3E}">
        <p14:creationId xmlns:p14="http://schemas.microsoft.com/office/powerpoint/2010/main" val="32887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F2BEBE2-8D3F-4C46-AFAB-D957B59E608C}" type="datetime1">
              <a:rPr kumimoji="1" lang="ja-JP" altLang="en-US" smtClean="0"/>
              <a:t>2016/2/6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57998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1D7C00-E007-438A-A7FE-75ABCC1A3BFB}" type="datetime1">
              <a:rPr kumimoji="1" lang="ja-JP" altLang="en-US" smtClean="0"/>
              <a:t>2016/2/6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190432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9A1595A-D1CB-48B9-A4FF-6E67D3EFEC6F}" type="datetime1">
              <a:rPr kumimoji="1" lang="ja-JP" altLang="en-US" smtClean="0"/>
              <a:t>2016/2/6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114164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AFEBB48-FBAE-4415-AF76-59223DF6754E}" type="datetime1">
              <a:rPr kumimoji="1" lang="ja-JP" altLang="en-US" smtClean="0"/>
              <a:t>2016/2/6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297875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65B19D-F615-461E-9C97-E958744A5F30}" type="datetime1">
              <a:rPr kumimoji="1" lang="ja-JP" altLang="en-US" smtClean="0"/>
              <a:t>2016/2/6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48222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F0521BD-3B24-45F4-B336-E40E8A3D3038}" type="datetime1">
              <a:rPr kumimoji="1" lang="ja-JP" altLang="en-US" smtClean="0"/>
              <a:t>2016/2/6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160415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6C0EF74-DD72-4651-8FAE-8A1EE89DE005}" type="datetime1">
              <a:rPr kumimoji="1" lang="ja-JP" altLang="en-US" smtClean="0"/>
              <a:t>2016/2/6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270261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BCD5EF-CBBD-494D-A92A-7EAAEC2AA1E5}" type="datetime1">
              <a:rPr kumimoji="1" lang="ja-JP" altLang="en-US" smtClean="0"/>
              <a:t>2016/2/6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384339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D926DA8-1B67-410E-830C-8FF26740029E}" type="datetime1">
              <a:rPr kumimoji="1" lang="ja-JP" altLang="en-US" smtClean="0"/>
              <a:t>2016/2/6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325934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1EF015B-71B2-45F2-BA98-0BD81F569F09}" type="datetime1">
              <a:rPr kumimoji="1" lang="ja-JP" altLang="en-US" smtClean="0"/>
              <a:t>2016/2/6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4083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5369DB-DA30-4DDF-A1A6-FA19E490D22D}" type="datetime1">
              <a:rPr kumimoji="1" lang="ja-JP" altLang="en-US" smtClean="0"/>
              <a:t>2016/2/6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135544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EE82A-45C2-48D1-B739-08C411E586B6}" type="datetime1">
              <a:rPr kumimoji="1" lang="ja-JP" altLang="en-US" smtClean="0"/>
              <a:t>2016/2/6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8BB0A-C5CB-4AEE-B253-A4CEBA080316}" type="slidenum">
              <a:rPr kumimoji="1" lang="ja-JP" altLang="en-US" smtClean="0"/>
              <a:t>‹#›</a:t>
            </a:fld>
            <a:endParaRPr kumimoji="1" lang="ja-JP" altLang="en-US"/>
          </a:p>
        </p:txBody>
      </p:sp>
    </p:spTree>
    <p:extLst>
      <p:ext uri="{BB962C8B-B14F-4D97-AF65-F5344CB8AC3E}">
        <p14:creationId xmlns:p14="http://schemas.microsoft.com/office/powerpoint/2010/main" val="96014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400" dirty="0" smtClean="0">
                <a:effectLst/>
              </a:rPr>
              <a:t>農業における</a:t>
            </a:r>
            <a:r>
              <a:rPr lang="en-US" altLang="ja-JP" sz="4400" dirty="0" smtClean="0">
                <a:effectLst/>
              </a:rPr>
              <a:t>Wiki</a:t>
            </a:r>
            <a:r>
              <a:rPr lang="ja-JP" altLang="en-US" sz="4400" dirty="0" smtClean="0">
                <a:effectLst/>
              </a:rPr>
              <a:t>を活用する</a:t>
            </a:r>
            <a:r>
              <a:rPr lang="en-US" altLang="ja-JP" sz="4400" dirty="0" smtClean="0">
                <a:effectLst/>
              </a:rPr>
              <a:t/>
            </a:r>
            <a:br>
              <a:rPr lang="en-US" altLang="ja-JP" sz="4400" dirty="0" smtClean="0">
                <a:effectLst/>
              </a:rPr>
            </a:br>
            <a:r>
              <a:rPr lang="ja-JP" altLang="en-US" sz="4400" dirty="0" smtClean="0">
                <a:effectLst/>
              </a:rPr>
              <a:t>知の構造化</a:t>
            </a:r>
            <a:r>
              <a:rPr lang="en-US" altLang="ja-JP" sz="4400" dirty="0" smtClean="0">
                <a:effectLst/>
              </a:rPr>
              <a:t/>
            </a:r>
            <a:br>
              <a:rPr lang="en-US" altLang="ja-JP" sz="4400" dirty="0" smtClean="0">
                <a:effectLst/>
              </a:rPr>
            </a:br>
            <a:endParaRPr kumimoji="1" lang="ja-JP" altLang="en-US" sz="4400" dirty="0"/>
          </a:p>
        </p:txBody>
      </p:sp>
      <p:sp>
        <p:nvSpPr>
          <p:cNvPr id="3" name="サブタイトル 2"/>
          <p:cNvSpPr>
            <a:spLocks noGrp="1"/>
          </p:cNvSpPr>
          <p:nvPr>
            <p:ph type="subTitle" idx="1"/>
          </p:nvPr>
        </p:nvSpPr>
        <p:spPr/>
        <p:txBody>
          <a:bodyPr/>
          <a:lstStyle/>
          <a:p>
            <a:r>
              <a:rPr lang="ja-JP" altLang="en-US" sz="2800" dirty="0"/>
              <a:t>プロジェクトマネジメントコース</a:t>
            </a:r>
          </a:p>
          <a:p>
            <a:r>
              <a:rPr lang="ja-JP" altLang="en-US" sz="2800" dirty="0"/>
              <a:t>矢吹研究室　</a:t>
            </a:r>
            <a:r>
              <a:rPr lang="en-US" altLang="ja-JP" sz="2800" dirty="0" smtClean="0"/>
              <a:t>1242034 </a:t>
            </a:r>
            <a:r>
              <a:rPr lang="ja-JP" altLang="en-US" sz="2800" dirty="0" smtClean="0"/>
              <a:t>小池克人</a:t>
            </a:r>
            <a:endParaRPr lang="en-US" altLang="ja-JP" sz="2800" dirty="0" smtClean="0"/>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1</a:t>
            </a:fld>
            <a:endParaRPr kumimoji="1" lang="ja-JP" altLang="en-US"/>
          </a:p>
        </p:txBody>
      </p:sp>
    </p:spTree>
    <p:extLst>
      <p:ext uri="{BB962C8B-B14F-4D97-AF65-F5344CB8AC3E}">
        <p14:creationId xmlns:p14="http://schemas.microsoft.com/office/powerpoint/2010/main" val="286152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8" name="角丸四角形 7"/>
          <p:cNvSpPr/>
          <p:nvPr/>
        </p:nvSpPr>
        <p:spPr>
          <a:xfrm>
            <a:off x="1609087" y="2429536"/>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smtClean="0"/>
              <a:t>Mediawiki</a:t>
            </a:r>
            <a:r>
              <a:rPr kumimoji="1" lang="ja-JP" altLang="en-US" sz="2400" dirty="0" smtClean="0"/>
              <a:t>を使用し知識を登録する</a:t>
            </a:r>
            <a:endParaRPr kumimoji="1" lang="ja-JP" altLang="en-US" sz="2400" dirty="0"/>
          </a:p>
        </p:txBody>
      </p:sp>
      <p:sp>
        <p:nvSpPr>
          <p:cNvPr id="9" name="右矢印 8"/>
          <p:cNvSpPr/>
          <p:nvPr/>
        </p:nvSpPr>
        <p:spPr>
          <a:xfrm rot="5400000">
            <a:off x="5245491" y="2933592"/>
            <a:ext cx="648072" cy="792088"/>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角丸四角形 9"/>
          <p:cNvSpPr/>
          <p:nvPr/>
        </p:nvSpPr>
        <p:spPr>
          <a:xfrm>
            <a:off x="1609087" y="3653672"/>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上位</a:t>
            </a:r>
            <a:r>
              <a:rPr lang="ja-JP" altLang="en-US" sz="2400" dirty="0" smtClean="0"/>
              <a:t>下位に単語を解析する</a:t>
            </a:r>
            <a:endParaRPr kumimoji="1" lang="ja-JP" altLang="en-US" sz="2400" dirty="0"/>
          </a:p>
        </p:txBody>
      </p:sp>
      <p:sp>
        <p:nvSpPr>
          <p:cNvPr id="11" name="角丸四角形 10"/>
          <p:cNvSpPr/>
          <p:nvPr/>
        </p:nvSpPr>
        <p:spPr>
          <a:xfrm>
            <a:off x="1609087" y="4877808"/>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結果を確認する</a:t>
            </a:r>
            <a:endParaRPr kumimoji="1" lang="ja-JP" altLang="en-US" sz="2400" dirty="0"/>
          </a:p>
        </p:txBody>
      </p:sp>
      <p:sp>
        <p:nvSpPr>
          <p:cNvPr id="12" name="右矢印 11"/>
          <p:cNvSpPr/>
          <p:nvPr/>
        </p:nvSpPr>
        <p:spPr>
          <a:xfrm rot="5400000">
            <a:off x="5245491" y="4157728"/>
            <a:ext cx="648072" cy="792088"/>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上カーブ矢印 2"/>
          <p:cNvSpPr/>
          <p:nvPr/>
        </p:nvSpPr>
        <p:spPr>
          <a:xfrm rot="15899699">
            <a:off x="9075422" y="2911377"/>
            <a:ext cx="3000021" cy="1836204"/>
          </a:xfrm>
          <a:prstGeom prst="curvedUp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10</a:t>
            </a:fld>
            <a:endParaRPr kumimoji="1" lang="ja-JP" altLang="en-US"/>
          </a:p>
        </p:txBody>
      </p:sp>
    </p:spTree>
    <p:extLst>
      <p:ext uri="{BB962C8B-B14F-4D97-AF65-F5344CB8AC3E}">
        <p14:creationId xmlns:p14="http://schemas.microsoft.com/office/powerpoint/2010/main" val="3861812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09155"/>
            <a:ext cx="10515600" cy="2286000"/>
          </a:xfrm>
        </p:spPr>
        <p:txBody>
          <a:bodyPr>
            <a:noAutofit/>
          </a:bodyPr>
          <a:lstStyle/>
          <a:p>
            <a:pPr marL="0" indent="0">
              <a:buNone/>
            </a:pPr>
            <a:endParaRPr lang="en-US" altLang="ja-JP" sz="2000" dirty="0" smtClean="0"/>
          </a:p>
          <a:p>
            <a:pPr marL="0" indent="0">
              <a:buNone/>
            </a:pPr>
            <a:r>
              <a:rPr lang="en-US" altLang="ja-JP" sz="2400" dirty="0" smtClean="0"/>
              <a:t>'''</a:t>
            </a:r>
            <a:r>
              <a:rPr lang="ja-JP" altLang="ja-JP" sz="2400" dirty="0"/>
              <a:t>イチゴ</a:t>
            </a:r>
            <a:r>
              <a:rPr lang="en-US" altLang="ja-JP" sz="2400" dirty="0"/>
              <a:t>'''</a:t>
            </a:r>
            <a:r>
              <a:rPr lang="ja-JP" altLang="ja-JP" sz="2400" dirty="0"/>
              <a:t>（</a:t>
            </a:r>
            <a:r>
              <a:rPr lang="en-US" altLang="ja-JP" sz="2400" dirty="0"/>
              <a:t>'''</a:t>
            </a:r>
            <a:r>
              <a:rPr lang="ja-JP" altLang="ja-JP" sz="2400" dirty="0"/>
              <a:t>苺</a:t>
            </a:r>
            <a:r>
              <a:rPr lang="en-US" altLang="ja-JP" sz="2400" dirty="0"/>
              <a:t>'''</a:t>
            </a:r>
            <a:r>
              <a:rPr lang="ja-JP" altLang="ja-JP" sz="2400" dirty="0" err="1"/>
              <a:t>、</a:t>
            </a:r>
            <a:r>
              <a:rPr lang="en-US" altLang="ja-JP" sz="2400" dirty="0"/>
              <a:t>''</a:t>
            </a:r>
            <a:r>
              <a:rPr lang="en-US" altLang="ja-JP" sz="2400" dirty="0" err="1"/>
              <a:t>Fragaria</a:t>
            </a:r>
            <a:r>
              <a:rPr lang="en-US" altLang="ja-JP" sz="2400" dirty="0"/>
              <a:t>''</a:t>
            </a:r>
            <a:r>
              <a:rPr lang="ja-JP" altLang="ja-JP" sz="2400" dirty="0"/>
              <a:t>）は</a:t>
            </a:r>
            <a:r>
              <a:rPr lang="en-US" altLang="ja-JP" sz="2400" dirty="0"/>
              <a:t>[[</a:t>
            </a:r>
            <a:r>
              <a:rPr lang="ja-JP" altLang="ja-JP" sz="2400" dirty="0"/>
              <a:t>バラ科</a:t>
            </a:r>
            <a:r>
              <a:rPr lang="en-US" altLang="ja-JP" sz="2400" dirty="0"/>
              <a:t>]]</a:t>
            </a:r>
            <a:r>
              <a:rPr lang="ja-JP" altLang="ja-JP" sz="2400" dirty="0"/>
              <a:t>の</a:t>
            </a:r>
            <a:r>
              <a:rPr lang="en-US" altLang="ja-JP" sz="2400" dirty="0"/>
              <a:t>[[</a:t>
            </a:r>
            <a:r>
              <a:rPr lang="ja-JP" altLang="ja-JP" sz="2400" dirty="0"/>
              <a:t>多年草</a:t>
            </a:r>
            <a:r>
              <a:rPr lang="en-US" altLang="ja-JP" sz="2400" dirty="0"/>
              <a:t>]]</a:t>
            </a:r>
            <a:r>
              <a:rPr lang="ja-JP" altLang="ja-JP" sz="2400" dirty="0" err="1"/>
              <a:t>。</a:t>
            </a:r>
            <a:r>
              <a:rPr lang="ja-JP" altLang="ja-JP" sz="2400" dirty="0"/>
              <a:t>食用として供されている部分は</a:t>
            </a:r>
            <a:r>
              <a:rPr lang="en-US" altLang="ja-JP" sz="2400" dirty="0"/>
              <a:t>[[</a:t>
            </a:r>
            <a:r>
              <a:rPr lang="ja-JP" altLang="ja-JP" sz="2400" dirty="0"/>
              <a:t>花托</a:t>
            </a:r>
            <a:r>
              <a:rPr lang="en-US" altLang="ja-JP" sz="2400" dirty="0"/>
              <a:t>]]</a:t>
            </a:r>
            <a:r>
              <a:rPr lang="ja-JP" altLang="ja-JP" sz="2400" dirty="0"/>
              <a:t>（花床ともいう）であり</a:t>
            </a:r>
            <a:r>
              <a:rPr lang="en-US" altLang="ja-JP" sz="2400" dirty="0"/>
              <a:t>[[</a:t>
            </a:r>
            <a:r>
              <a:rPr lang="ja-JP" altLang="ja-JP" sz="2400" dirty="0"/>
              <a:t>果実</a:t>
            </a:r>
            <a:r>
              <a:rPr lang="en-US" altLang="ja-JP" sz="2400" dirty="0"/>
              <a:t>]]</a:t>
            </a:r>
            <a:r>
              <a:rPr lang="ja-JP" altLang="ja-JP" sz="2400" dirty="0"/>
              <a:t>ではない。イチゴにとっての果実は一見して</a:t>
            </a:r>
            <a:r>
              <a:rPr lang="en-US" altLang="ja-JP" sz="2400" dirty="0"/>
              <a:t>[[</a:t>
            </a:r>
            <a:r>
              <a:rPr lang="ja-JP" altLang="ja-JP" sz="2400" dirty="0"/>
              <a:t>種子</a:t>
            </a:r>
            <a:r>
              <a:rPr lang="en-US" altLang="ja-JP" sz="2400" dirty="0"/>
              <a:t>]]</a:t>
            </a:r>
            <a:r>
              <a:rPr lang="ja-JP" altLang="ja-JP" sz="2400" dirty="0"/>
              <a:t>に見える</a:t>
            </a:r>
            <a:r>
              <a:rPr lang="ja-JP" altLang="ja-JP" sz="2400" dirty="0" err="1"/>
              <a:t>一粒一粒</a:t>
            </a:r>
            <a:r>
              <a:rPr lang="ja-JP" altLang="ja-JP" sz="2400" dirty="0"/>
              <a:t>であり、正確には</a:t>
            </a:r>
            <a:r>
              <a:rPr lang="en-US" altLang="ja-JP" sz="2400" dirty="0"/>
              <a:t>[[</a:t>
            </a:r>
            <a:r>
              <a:rPr lang="ja-JP" altLang="ja-JP" sz="2400" dirty="0"/>
              <a:t>痩果</a:t>
            </a:r>
            <a:r>
              <a:rPr lang="en-US" altLang="ja-JP" sz="2400" dirty="0"/>
              <a:t>]]</a:t>
            </a:r>
            <a:r>
              <a:rPr lang="ja-JP" altLang="ja-JP" sz="2400" dirty="0"/>
              <a:t>という。</a:t>
            </a:r>
            <a:r>
              <a:rPr lang="en-US" altLang="ja-JP" sz="2400" dirty="0"/>
              <a:t/>
            </a:r>
            <a:br>
              <a:rPr lang="en-US" altLang="ja-JP" sz="2400" dirty="0"/>
            </a:br>
            <a:r>
              <a:rPr lang="ja-JP" altLang="ja-JP" sz="2400" dirty="0"/>
              <a:t>甘みがあるため</a:t>
            </a:r>
            <a:r>
              <a:rPr lang="en-US" altLang="ja-JP" sz="2400" dirty="0"/>
              <a:t>[[</a:t>
            </a:r>
            <a:r>
              <a:rPr lang="ja-JP" altLang="ja-JP" sz="2400" dirty="0"/>
              <a:t>果物</a:t>
            </a:r>
            <a:r>
              <a:rPr lang="en-US" altLang="ja-JP" sz="2400" dirty="0"/>
              <a:t>]]</a:t>
            </a:r>
            <a:r>
              <a:rPr lang="ja-JP" altLang="ja-JP" sz="2400" dirty="0"/>
              <a:t>として位置づけられることが多いが、</a:t>
            </a:r>
            <a:r>
              <a:rPr lang="en-US" altLang="ja-JP" sz="2400" dirty="0"/>
              <a:t>[[</a:t>
            </a:r>
            <a:r>
              <a:rPr lang="ja-JP" altLang="ja-JP" sz="2400" dirty="0"/>
              <a:t>草本</a:t>
            </a:r>
            <a:r>
              <a:rPr lang="en-US" altLang="ja-JP" sz="2400" dirty="0"/>
              <a:t>|</a:t>
            </a:r>
            <a:r>
              <a:rPr lang="ja-JP" altLang="ja-JP" sz="2400" dirty="0"/>
              <a:t>草本性</a:t>
            </a:r>
            <a:r>
              <a:rPr lang="en-US" altLang="ja-JP" sz="2400" dirty="0"/>
              <a:t>]]</a:t>
            </a:r>
            <a:r>
              <a:rPr lang="ja-JP" altLang="ja-JP" sz="2400" dirty="0"/>
              <a:t>の植物であるので</a:t>
            </a:r>
            <a:r>
              <a:rPr lang="en-US" altLang="ja-JP" sz="2400" dirty="0"/>
              <a:t>[[</a:t>
            </a:r>
            <a:r>
              <a:rPr lang="ja-JP" altLang="ja-JP" sz="2400" dirty="0"/>
              <a:t>野菜</a:t>
            </a:r>
            <a:r>
              <a:rPr lang="en-US" altLang="ja-JP" sz="2400" dirty="0"/>
              <a:t>]]</a:t>
            </a:r>
            <a:r>
              <a:rPr lang="ja-JP" altLang="ja-JP" sz="2400" dirty="0"/>
              <a:t>として扱われることもある。</a:t>
            </a:r>
            <a:r>
              <a:rPr lang="en-US" altLang="ja-JP" sz="2400" dirty="0"/>
              <a:t/>
            </a:r>
            <a:br>
              <a:rPr lang="en-US" altLang="ja-JP" sz="2400" dirty="0"/>
            </a:br>
            <a:endParaRPr lang="en-US" altLang="ja-JP" sz="2400" dirty="0" smtClean="0"/>
          </a:p>
        </p:txBody>
      </p:sp>
      <p:sp>
        <p:nvSpPr>
          <p:cNvPr id="4" name="コンテンツ プレースホルダー 2"/>
          <p:cNvSpPr txBox="1">
            <a:spLocks/>
          </p:cNvSpPr>
          <p:nvPr/>
        </p:nvSpPr>
        <p:spPr>
          <a:xfrm>
            <a:off x="838200" y="2421082"/>
            <a:ext cx="4357255" cy="4163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dirty="0" smtClean="0"/>
          </a:p>
          <a:p>
            <a:pPr marL="0" indent="0">
              <a:buNone/>
            </a:pPr>
            <a:r>
              <a:rPr lang="en-US" altLang="ja-JP" dirty="0"/>
              <a:t>== </a:t>
            </a:r>
            <a:r>
              <a:rPr lang="ja-JP" altLang="en-US" dirty="0"/>
              <a:t>品種名 </a:t>
            </a:r>
            <a:r>
              <a:rPr lang="en-US" altLang="ja-JP" dirty="0"/>
              <a:t>==</a:t>
            </a:r>
          </a:p>
          <a:p>
            <a:pPr marL="0" indent="0">
              <a:buNone/>
            </a:pPr>
            <a:r>
              <a:rPr lang="en-US" altLang="ja-JP" dirty="0"/>
              <a:t>=== </a:t>
            </a:r>
            <a:r>
              <a:rPr lang="ja-JP" altLang="en-US" dirty="0"/>
              <a:t>あ行 </a:t>
            </a:r>
            <a:r>
              <a:rPr lang="en-US" altLang="ja-JP" dirty="0"/>
              <a:t>===</a:t>
            </a:r>
          </a:p>
          <a:p>
            <a:pPr marL="0" indent="0">
              <a:buNone/>
            </a:pPr>
            <a:r>
              <a:rPr lang="en-US" altLang="ja-JP" dirty="0"/>
              <a:t>*[[</a:t>
            </a:r>
            <a:r>
              <a:rPr lang="ja-JP" altLang="en-US" dirty="0"/>
              <a:t>あまおとめ</a:t>
            </a:r>
            <a:r>
              <a:rPr lang="en-US" altLang="ja-JP" dirty="0"/>
              <a:t>]]</a:t>
            </a:r>
          </a:p>
          <a:p>
            <a:pPr marL="0" indent="0">
              <a:buNone/>
            </a:pPr>
            <a:r>
              <a:rPr lang="en-US" altLang="ja-JP" dirty="0"/>
              <a:t>*[[</a:t>
            </a:r>
            <a:r>
              <a:rPr lang="ja-JP" altLang="en-US" dirty="0"/>
              <a:t>紅</a:t>
            </a:r>
            <a:r>
              <a:rPr lang="ja-JP" altLang="en-US" dirty="0" err="1"/>
              <a:t>ほっぺ</a:t>
            </a:r>
            <a:r>
              <a:rPr lang="en-US" altLang="ja-JP" dirty="0"/>
              <a:t>]]</a:t>
            </a:r>
            <a:r>
              <a:rPr lang="ja-JP" altLang="en-US" dirty="0"/>
              <a:t>（静岡）</a:t>
            </a:r>
          </a:p>
          <a:p>
            <a:pPr marL="0" indent="0">
              <a:buNone/>
            </a:pPr>
            <a:r>
              <a:rPr lang="en-US" altLang="ja-JP" dirty="0"/>
              <a:t>=== </a:t>
            </a:r>
            <a:r>
              <a:rPr lang="ja-JP" altLang="en-US" dirty="0"/>
              <a:t>ゆ行 </a:t>
            </a:r>
            <a:r>
              <a:rPr lang="en-US" altLang="ja-JP" dirty="0"/>
              <a:t>===</a:t>
            </a:r>
          </a:p>
          <a:p>
            <a:pPr marL="0" indent="0">
              <a:buNone/>
            </a:pPr>
            <a:r>
              <a:rPr lang="en-US" altLang="ja-JP" dirty="0"/>
              <a:t>*[[</a:t>
            </a:r>
            <a:r>
              <a:rPr lang="ja-JP" altLang="en-US" dirty="0"/>
              <a:t>ゆめのか</a:t>
            </a:r>
            <a:r>
              <a:rPr lang="en-US" altLang="ja-JP" dirty="0"/>
              <a:t>]]</a:t>
            </a:r>
          </a:p>
          <a:p>
            <a:pPr marL="0" indent="0">
              <a:buNone/>
            </a:pPr>
            <a:r>
              <a:rPr lang="en-US" altLang="ja-JP" dirty="0"/>
              <a:t>=== </a:t>
            </a:r>
            <a:r>
              <a:rPr lang="ja-JP" altLang="en-US" dirty="0"/>
              <a:t>ら行 </a:t>
            </a:r>
            <a:r>
              <a:rPr lang="en-US" altLang="ja-JP" dirty="0"/>
              <a:t>===</a:t>
            </a:r>
          </a:p>
          <a:p>
            <a:pPr marL="0" indent="0">
              <a:buNone/>
            </a:pPr>
            <a:r>
              <a:rPr lang="en-US" altLang="ja-JP" dirty="0"/>
              <a:t>*[[</a:t>
            </a:r>
            <a:r>
              <a:rPr lang="ja-JP" altLang="en-US" dirty="0"/>
              <a:t>ラズベリー</a:t>
            </a:r>
            <a:r>
              <a:rPr lang="en-US" altLang="ja-JP" dirty="0"/>
              <a:t>]]</a:t>
            </a:r>
          </a:p>
          <a:p>
            <a:pPr marL="0" indent="0">
              <a:buFont typeface="Arial" panose="020B0604020202020204" pitchFamily="34" charset="0"/>
              <a:buNone/>
            </a:pPr>
            <a:r>
              <a:rPr lang="en-US" altLang="ja-JP" sz="2400" dirty="0" smtClean="0"/>
              <a:t/>
            </a:r>
            <a:br>
              <a:rPr lang="en-US" altLang="ja-JP" sz="2400" dirty="0" smtClean="0"/>
            </a:br>
            <a:endParaRPr lang="en-US" altLang="ja-JP" sz="2400" dirty="0" smtClean="0"/>
          </a:p>
        </p:txBody>
      </p:sp>
      <p:sp>
        <p:nvSpPr>
          <p:cNvPr id="5" name="コンテンツ プレースホルダー 2"/>
          <p:cNvSpPr txBox="1">
            <a:spLocks/>
          </p:cNvSpPr>
          <p:nvPr/>
        </p:nvSpPr>
        <p:spPr>
          <a:xfrm>
            <a:off x="5645727" y="2337955"/>
            <a:ext cx="4357255" cy="4246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smtClean="0"/>
          </a:p>
          <a:p>
            <a:pPr marL="0" indent="0">
              <a:buNone/>
            </a:pPr>
            <a:r>
              <a:rPr lang="en-US" altLang="ja-JP" dirty="0" smtClean="0"/>
              <a:t>*[[</a:t>
            </a:r>
            <a:r>
              <a:rPr lang="ja-JP" altLang="en-US" dirty="0"/>
              <a:t>ワイルドベリー</a:t>
            </a:r>
            <a:r>
              <a:rPr lang="en-US" altLang="ja-JP" dirty="0" smtClean="0"/>
              <a:t>]]</a:t>
            </a:r>
          </a:p>
          <a:p>
            <a:pPr marL="0" indent="0">
              <a:buNone/>
            </a:pPr>
            <a:r>
              <a:rPr lang="en-US" altLang="ja-JP" dirty="0"/>
              <a:t>== </a:t>
            </a:r>
            <a:r>
              <a:rPr lang="ja-JP" altLang="ja-JP" dirty="0"/>
              <a:t>名称</a:t>
            </a:r>
            <a:r>
              <a:rPr lang="en-US" altLang="ja-JP" dirty="0"/>
              <a:t> ==</a:t>
            </a:r>
            <a:br>
              <a:rPr lang="en-US" altLang="ja-JP" dirty="0"/>
            </a:br>
            <a:r>
              <a:rPr lang="en-US" altLang="ja-JP" dirty="0"/>
              <a:t>;</a:t>
            </a:r>
            <a:r>
              <a:rPr lang="ja-JP" altLang="ja-JP" dirty="0"/>
              <a:t>イチゴ</a:t>
            </a:r>
            <a:r>
              <a:rPr lang="en-US" altLang="ja-JP" dirty="0"/>
              <a:t/>
            </a:r>
            <a:br>
              <a:rPr lang="en-US" altLang="ja-JP" dirty="0"/>
            </a:br>
            <a:r>
              <a:rPr lang="en-US" altLang="ja-JP" dirty="0"/>
              <a:t>:</a:t>
            </a:r>
            <a:r>
              <a:rPr lang="ja-JP" altLang="ja-JP" dirty="0"/>
              <a:t>代表名</a:t>
            </a:r>
            <a:r>
              <a:rPr lang="en-US" altLang="ja-JP" dirty="0"/>
              <a:t/>
            </a:r>
            <a:br>
              <a:rPr lang="en-US" altLang="ja-JP" dirty="0"/>
            </a:br>
            <a:r>
              <a:rPr lang="en-US" altLang="ja-JP" dirty="0"/>
              <a:t>;</a:t>
            </a:r>
            <a:r>
              <a:rPr lang="ja-JP" altLang="ja-JP" dirty="0"/>
              <a:t>出荷統計作物</a:t>
            </a:r>
            <a:r>
              <a:rPr lang="en-US" altLang="ja-JP" dirty="0"/>
              <a:t/>
            </a:r>
            <a:br>
              <a:rPr lang="en-US" altLang="ja-JP" dirty="0"/>
            </a:br>
            <a:r>
              <a:rPr lang="en-US" altLang="ja-JP" dirty="0"/>
              <a:t>:</a:t>
            </a:r>
            <a:r>
              <a:rPr lang="ja-JP" altLang="ja-JP" dirty="0"/>
              <a:t>いちご</a:t>
            </a:r>
            <a:r>
              <a:rPr lang="en-US" altLang="ja-JP" dirty="0"/>
              <a:t/>
            </a:r>
            <a:br>
              <a:rPr lang="en-US" altLang="ja-JP" dirty="0"/>
            </a:br>
            <a:r>
              <a:rPr lang="en-US" altLang="ja-JP" dirty="0"/>
              <a:t/>
            </a:r>
            <a:br>
              <a:rPr lang="en-US" altLang="ja-JP" dirty="0"/>
            </a:br>
            <a:r>
              <a:rPr lang="en-US" altLang="ja-JP" dirty="0"/>
              <a:t>[[Category:</a:t>
            </a:r>
            <a:r>
              <a:rPr lang="ja-JP" altLang="ja-JP" dirty="0"/>
              <a:t>果菜</a:t>
            </a:r>
            <a:r>
              <a:rPr lang="en-US" altLang="ja-JP" dirty="0"/>
              <a:t>]]</a:t>
            </a:r>
            <a:br>
              <a:rPr lang="en-US" altLang="ja-JP" dirty="0"/>
            </a:br>
            <a:r>
              <a:rPr lang="en-US" altLang="ja-JP" dirty="0"/>
              <a:t>[[Category:</a:t>
            </a:r>
            <a:r>
              <a:rPr lang="ja-JP" altLang="ja-JP" dirty="0"/>
              <a:t>イチゴ</a:t>
            </a:r>
            <a:r>
              <a:rPr lang="en-US" altLang="ja-JP" dirty="0"/>
              <a:t>]]</a:t>
            </a:r>
            <a:br>
              <a:rPr lang="en-US" altLang="ja-JP" dirty="0"/>
            </a:br>
            <a:r>
              <a:rPr lang="en-US" altLang="ja-JP" dirty="0"/>
              <a:t>[[Category:</a:t>
            </a:r>
            <a:r>
              <a:rPr lang="ja-JP" altLang="ja-JP" dirty="0"/>
              <a:t>果実的野菜</a:t>
            </a:r>
            <a:r>
              <a:rPr lang="en-US" altLang="ja-JP" dirty="0"/>
              <a:t>]]</a:t>
            </a:r>
            <a:endParaRPr lang="ja-JP" altLang="ja-JP" dirty="0"/>
          </a:p>
          <a:p>
            <a:pPr marL="0" indent="0">
              <a:buFont typeface="Arial" panose="020B0604020202020204" pitchFamily="34" charset="0"/>
              <a:buNone/>
            </a:pPr>
            <a:r>
              <a:rPr lang="en-US" altLang="ja-JP" sz="2400" dirty="0" smtClean="0"/>
              <a:t/>
            </a:r>
            <a:br>
              <a:rPr lang="en-US" altLang="ja-JP" sz="2400" dirty="0" smtClean="0"/>
            </a:br>
            <a:endParaRPr lang="en-US" altLang="ja-JP" sz="2400" dirty="0" smtClean="0"/>
          </a:p>
        </p:txBody>
      </p:sp>
      <p:sp>
        <p:nvSpPr>
          <p:cNvPr id="6" name="タイトル 1"/>
          <p:cNvSpPr>
            <a:spLocks noGrp="1"/>
          </p:cNvSpPr>
          <p:nvPr>
            <p:ph type="title"/>
          </p:nvPr>
        </p:nvSpPr>
        <p:spPr>
          <a:xfrm>
            <a:off x="838200" y="115744"/>
            <a:ext cx="10515600" cy="1325563"/>
          </a:xfrm>
        </p:spPr>
        <p:txBody>
          <a:bodyPr/>
          <a:lstStyle/>
          <a:p>
            <a:r>
              <a:rPr lang="ja-JP" altLang="en-US" dirty="0"/>
              <a:t>研究結果</a:t>
            </a:r>
            <a:br>
              <a:rPr lang="ja-JP" altLang="en-US" dirty="0"/>
            </a:br>
            <a:endParaRPr kumimoji="1" lang="ja-JP" altLang="en-US" dirty="0"/>
          </a:p>
        </p:txBody>
      </p:sp>
      <p:sp>
        <p:nvSpPr>
          <p:cNvPr id="2" name="スライド番号プレースホルダー 1"/>
          <p:cNvSpPr>
            <a:spLocks noGrp="1"/>
          </p:cNvSpPr>
          <p:nvPr>
            <p:ph type="sldNum" sz="quarter" idx="12"/>
          </p:nvPr>
        </p:nvSpPr>
        <p:spPr/>
        <p:txBody>
          <a:bodyPr/>
          <a:lstStyle/>
          <a:p>
            <a:fld id="{FFC8BB0A-C5CB-4AEE-B253-A4CEBA080316}" type="slidenum">
              <a:rPr kumimoji="1" lang="ja-JP" altLang="en-US" smtClean="0"/>
              <a:t>11</a:t>
            </a:fld>
            <a:endParaRPr kumimoji="1" lang="ja-JP" altLang="en-US"/>
          </a:p>
        </p:txBody>
      </p:sp>
    </p:spTree>
    <p:extLst>
      <p:ext uri="{BB962C8B-B14F-4D97-AF65-F5344CB8AC3E}">
        <p14:creationId xmlns:p14="http://schemas.microsoft.com/office/powerpoint/2010/main" val="1540012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1" descr="画面の領域"/>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3789"/>
            <a:ext cx="12099350" cy="6421582"/>
          </a:xfrm>
        </p:spPr>
      </p:pic>
      <p:sp>
        <p:nvSpPr>
          <p:cNvPr id="7" name="スライド番号プレースホルダー 6"/>
          <p:cNvSpPr>
            <a:spLocks noGrp="1"/>
          </p:cNvSpPr>
          <p:nvPr>
            <p:ph type="sldNum" sz="quarter" idx="12"/>
          </p:nvPr>
        </p:nvSpPr>
        <p:spPr/>
        <p:txBody>
          <a:bodyPr/>
          <a:lstStyle/>
          <a:p>
            <a:fld id="{FFC8BB0A-C5CB-4AEE-B253-A4CEBA080316}" type="slidenum">
              <a:rPr kumimoji="1" lang="ja-JP" altLang="en-US" smtClean="0"/>
              <a:t>12</a:t>
            </a:fld>
            <a:endParaRPr kumimoji="1" lang="ja-JP" altLang="en-US"/>
          </a:p>
        </p:txBody>
      </p:sp>
    </p:spTree>
    <p:extLst>
      <p:ext uri="{BB962C8B-B14F-4D97-AF65-F5344CB8AC3E}">
        <p14:creationId xmlns:p14="http://schemas.microsoft.com/office/powerpoint/2010/main" val="2521392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4114800" cy="4934404"/>
          </a:xfrm>
        </p:spPr>
        <p:txBody>
          <a:bodyPr/>
          <a:lstStyle/>
          <a:p>
            <a:pPr marL="0" indent="0">
              <a:buNone/>
            </a:pPr>
            <a:r>
              <a:rPr lang="ja-JP" altLang="en-US" dirty="0"/>
              <a:t>イチゴ	</a:t>
            </a:r>
            <a:r>
              <a:rPr lang="ja-JP" altLang="en-US" dirty="0" smtClean="0"/>
              <a:t>いちご</a:t>
            </a:r>
            <a:endParaRPr lang="en-US" altLang="ja-JP" dirty="0" smtClean="0"/>
          </a:p>
          <a:p>
            <a:pPr marL="0" indent="0">
              <a:buNone/>
            </a:pPr>
            <a:r>
              <a:rPr lang="ja-JP" altLang="en-US" dirty="0"/>
              <a:t>イチゴ	かおり</a:t>
            </a:r>
            <a:r>
              <a:rPr lang="ja-JP" altLang="en-US" dirty="0" smtClean="0"/>
              <a:t>の</a:t>
            </a:r>
            <a:endParaRPr lang="en-US" altLang="ja-JP" dirty="0" smtClean="0"/>
          </a:p>
          <a:p>
            <a:pPr marL="0" indent="0">
              <a:buNone/>
            </a:pPr>
            <a:r>
              <a:rPr lang="ja-JP" altLang="en-US" dirty="0"/>
              <a:t>イチゴ	果</a:t>
            </a:r>
            <a:r>
              <a:rPr lang="ja-JP" altLang="en-US" dirty="0" smtClean="0"/>
              <a:t>菜</a:t>
            </a:r>
            <a:endParaRPr lang="en-US" altLang="ja-JP" dirty="0" smtClean="0"/>
          </a:p>
          <a:p>
            <a:pPr marL="0" indent="0">
              <a:buNone/>
            </a:pPr>
            <a:r>
              <a:rPr lang="ja-JP" altLang="en-US" dirty="0"/>
              <a:t>イチゴ	紅</a:t>
            </a:r>
            <a:r>
              <a:rPr lang="ja-JP" altLang="en-US" dirty="0" err="1" smtClean="0"/>
              <a:t>ほっぺ</a:t>
            </a:r>
            <a:endParaRPr lang="en-US" altLang="ja-JP" dirty="0" smtClean="0"/>
          </a:p>
          <a:p>
            <a:pPr marL="0" indent="0">
              <a:buNone/>
            </a:pPr>
            <a:r>
              <a:rPr lang="ja-JP" altLang="en-US" dirty="0"/>
              <a:t>果実的野菜	</a:t>
            </a:r>
            <a:r>
              <a:rPr lang="ja-JP" altLang="en-US" dirty="0" smtClean="0"/>
              <a:t>　　いちご</a:t>
            </a:r>
            <a:endParaRPr lang="en-US" altLang="ja-JP" dirty="0" smtClean="0"/>
          </a:p>
          <a:p>
            <a:pPr marL="0" indent="0">
              <a:buNone/>
            </a:pPr>
            <a:r>
              <a:rPr lang="ja-JP" altLang="en-US" dirty="0"/>
              <a:t>果実的野菜	</a:t>
            </a:r>
            <a:r>
              <a:rPr lang="ja-JP" altLang="en-US" dirty="0" smtClean="0"/>
              <a:t>　　かおりの</a:t>
            </a:r>
            <a:endParaRPr lang="en-US" altLang="ja-JP" dirty="0" smtClean="0"/>
          </a:p>
          <a:p>
            <a:pPr marL="0" indent="0">
              <a:buNone/>
            </a:pPr>
            <a:r>
              <a:rPr lang="ja-JP" altLang="en-US" dirty="0"/>
              <a:t>果実的</a:t>
            </a:r>
            <a:r>
              <a:rPr lang="ja-JP" altLang="en-US" dirty="0" smtClean="0"/>
              <a:t>野菜　　果菜</a:t>
            </a:r>
            <a:endParaRPr lang="en-US" altLang="ja-JP" dirty="0" smtClean="0"/>
          </a:p>
        </p:txBody>
      </p:sp>
      <p:sp>
        <p:nvSpPr>
          <p:cNvPr id="6" name="タイトル 1"/>
          <p:cNvSpPr>
            <a:spLocks noGrp="1"/>
          </p:cNvSpPr>
          <p:nvPr>
            <p:ph type="title"/>
          </p:nvPr>
        </p:nvSpPr>
        <p:spPr>
          <a:xfrm>
            <a:off x="838200" y="365125"/>
            <a:ext cx="10515600" cy="1325563"/>
          </a:xfrm>
        </p:spPr>
        <p:txBody>
          <a:bodyPr/>
          <a:lstStyle/>
          <a:p>
            <a:r>
              <a:rPr lang="ja-JP" altLang="en-US" dirty="0"/>
              <a:t>カテゴリ（１つ）＋名前（いちご）</a:t>
            </a:r>
            <a:endParaRPr lang="en-US" altLang="ja-JP" dirty="0"/>
          </a:p>
        </p:txBody>
      </p:sp>
      <p:sp>
        <p:nvSpPr>
          <p:cNvPr id="7" name="コンテンツ プレースホルダー 1"/>
          <p:cNvSpPr txBox="1">
            <a:spLocks/>
          </p:cNvSpPr>
          <p:nvPr/>
        </p:nvSpPr>
        <p:spPr>
          <a:xfrm>
            <a:off x="4953000" y="1690688"/>
            <a:ext cx="6270171" cy="4934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果実的野菜	　　紅</a:t>
            </a:r>
            <a:r>
              <a:rPr lang="ja-JP" altLang="en-US" dirty="0" err="1"/>
              <a:t>ほっぺ</a:t>
            </a:r>
            <a:endParaRPr lang="en-US" altLang="ja-JP" dirty="0"/>
          </a:p>
          <a:p>
            <a:pPr marL="0" indent="0">
              <a:buNone/>
            </a:pPr>
            <a:r>
              <a:rPr lang="ja-JP" altLang="en-US" dirty="0"/>
              <a:t>果菜	　　　</a:t>
            </a:r>
            <a:r>
              <a:rPr lang="ja-JP" altLang="en-US" dirty="0" smtClean="0"/>
              <a:t>いちご</a:t>
            </a:r>
            <a:endParaRPr lang="en-US" altLang="ja-JP" dirty="0" smtClean="0"/>
          </a:p>
          <a:p>
            <a:pPr marL="0" indent="0">
              <a:buNone/>
            </a:pPr>
            <a:r>
              <a:rPr lang="ja-JP" altLang="en-US" dirty="0" smtClean="0"/>
              <a:t>果</a:t>
            </a:r>
            <a:r>
              <a:rPr lang="ja-JP" altLang="en-US" dirty="0"/>
              <a:t>菜	</a:t>
            </a:r>
            <a:r>
              <a:rPr lang="ja-JP" altLang="en-US" dirty="0" smtClean="0"/>
              <a:t>　　かおりの</a:t>
            </a:r>
            <a:endParaRPr lang="en-US" altLang="ja-JP" dirty="0" smtClean="0"/>
          </a:p>
          <a:p>
            <a:pPr marL="0" indent="0">
              <a:buNone/>
            </a:pPr>
            <a:r>
              <a:rPr lang="ja-JP" altLang="en-US" dirty="0"/>
              <a:t>果菜	</a:t>
            </a:r>
            <a:r>
              <a:rPr lang="ja-JP" altLang="en-US" dirty="0" smtClean="0"/>
              <a:t>　　紅</a:t>
            </a:r>
            <a:r>
              <a:rPr lang="ja-JP" altLang="en-US" dirty="0" err="1"/>
              <a:t>ほっぺ</a:t>
            </a:r>
            <a:endParaRPr lang="ja-JP" altLang="en-US" dirty="0"/>
          </a:p>
        </p:txBody>
      </p:sp>
      <p:sp>
        <p:nvSpPr>
          <p:cNvPr id="3" name="スライド番号プレースホルダー 2"/>
          <p:cNvSpPr>
            <a:spLocks noGrp="1"/>
          </p:cNvSpPr>
          <p:nvPr>
            <p:ph type="sldNum" sz="quarter" idx="12"/>
          </p:nvPr>
        </p:nvSpPr>
        <p:spPr/>
        <p:txBody>
          <a:bodyPr/>
          <a:lstStyle/>
          <a:p>
            <a:fld id="{FFC8BB0A-C5CB-4AEE-B253-A4CEBA080316}" type="slidenum">
              <a:rPr kumimoji="1" lang="ja-JP" altLang="en-US" smtClean="0"/>
              <a:t>13</a:t>
            </a:fld>
            <a:endParaRPr kumimoji="1" lang="ja-JP" altLang="en-US"/>
          </a:p>
        </p:txBody>
      </p:sp>
    </p:spTree>
    <p:extLst>
      <p:ext uri="{BB962C8B-B14F-4D97-AF65-F5344CB8AC3E}">
        <p14:creationId xmlns:p14="http://schemas.microsoft.com/office/powerpoint/2010/main" val="4025055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品種名（見出しレベル２）</a:t>
            </a:r>
          </a:p>
        </p:txBody>
      </p:sp>
      <p:sp>
        <p:nvSpPr>
          <p:cNvPr id="3" name="コンテンツ プレースホルダー 2"/>
          <p:cNvSpPr>
            <a:spLocks noGrp="1"/>
          </p:cNvSpPr>
          <p:nvPr>
            <p:ph idx="1"/>
          </p:nvPr>
        </p:nvSpPr>
        <p:spPr/>
        <p:txBody>
          <a:bodyPr/>
          <a:lstStyle/>
          <a:p>
            <a:pPr marL="0" indent="0">
              <a:buNone/>
            </a:pPr>
            <a:r>
              <a:rPr lang="ja-JP" altLang="en-US" dirty="0"/>
              <a:t>品種名	あま</a:t>
            </a:r>
            <a:r>
              <a:rPr lang="ja-JP" altLang="en-US" dirty="0" smtClean="0"/>
              <a:t>おとめ</a:t>
            </a:r>
            <a:endParaRPr lang="en-US" altLang="ja-JP" dirty="0" smtClean="0"/>
          </a:p>
          <a:p>
            <a:pPr marL="0" indent="0">
              <a:buNone/>
            </a:pPr>
            <a:r>
              <a:rPr lang="ja-JP" altLang="en-US" dirty="0"/>
              <a:t>品種名	ゆめの</a:t>
            </a:r>
            <a:r>
              <a:rPr lang="ja-JP" altLang="en-US" dirty="0" smtClean="0"/>
              <a:t>か</a:t>
            </a:r>
            <a:endParaRPr lang="en-US" altLang="ja-JP" dirty="0" smtClean="0"/>
          </a:p>
          <a:p>
            <a:pPr marL="0" indent="0">
              <a:buNone/>
            </a:pPr>
            <a:r>
              <a:rPr lang="ja-JP" altLang="en-US" dirty="0"/>
              <a:t>品種名	</a:t>
            </a:r>
            <a:r>
              <a:rPr lang="ja-JP" altLang="en-US" dirty="0" smtClean="0"/>
              <a:t>ラズベリー</a:t>
            </a:r>
            <a:endParaRPr lang="en-US" altLang="ja-JP" dirty="0" smtClean="0"/>
          </a:p>
          <a:p>
            <a:pPr marL="0" indent="0">
              <a:buNone/>
            </a:pPr>
            <a:r>
              <a:rPr lang="ja-JP" altLang="en-US" dirty="0"/>
              <a:t>品種名	ワイルドベリー	</a:t>
            </a:r>
            <a:endParaRPr lang="en-US" altLang="ja-JP" dirty="0" smtClean="0"/>
          </a:p>
          <a:p>
            <a:pPr marL="0" indent="0">
              <a:buNone/>
            </a:pPr>
            <a:r>
              <a:rPr lang="ja-JP" altLang="en-US" dirty="0"/>
              <a:t>品種名	紅</a:t>
            </a:r>
            <a:r>
              <a:rPr lang="ja-JP" altLang="en-US" dirty="0" err="1"/>
              <a:t>ほっぺ</a:t>
            </a:r>
            <a:endParaRPr kumimoji="1" lang="ja-JP" altLang="en-US" dirty="0"/>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14</a:t>
            </a:fld>
            <a:endParaRPr kumimoji="1" lang="ja-JP" altLang="en-US"/>
          </a:p>
        </p:txBody>
      </p:sp>
    </p:spTree>
    <p:extLst>
      <p:ext uri="{BB962C8B-B14F-4D97-AF65-F5344CB8AC3E}">
        <p14:creationId xmlns:p14="http://schemas.microsoft.com/office/powerpoint/2010/main" val="207481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カテゴリ（全て）＋品種名（見出しレベル２ ）</a:t>
            </a:r>
          </a:p>
        </p:txBody>
      </p:sp>
      <p:sp>
        <p:nvSpPr>
          <p:cNvPr id="3" name="コンテンツ プレースホルダー 2"/>
          <p:cNvSpPr>
            <a:spLocks noGrp="1"/>
          </p:cNvSpPr>
          <p:nvPr>
            <p:ph idx="1"/>
          </p:nvPr>
        </p:nvSpPr>
        <p:spPr>
          <a:xfrm>
            <a:off x="87087" y="1825625"/>
            <a:ext cx="11930742" cy="4351338"/>
          </a:xfrm>
        </p:spPr>
        <p:txBody>
          <a:bodyPr/>
          <a:lstStyle/>
          <a:p>
            <a:pPr marL="0" indent="0">
              <a:buNone/>
            </a:pPr>
            <a:r>
              <a:rPr lang="ja-JP" altLang="en-US" dirty="0" smtClean="0"/>
              <a:t>品種名　</a:t>
            </a:r>
            <a:r>
              <a:rPr lang="en-US" altLang="ja-JP" dirty="0" smtClean="0"/>
              <a:t>[</a:t>
            </a:r>
            <a:r>
              <a:rPr lang="ja-JP" altLang="en-US" dirty="0"/>
              <a:t>イチゴ</a:t>
            </a:r>
            <a:r>
              <a:rPr lang="en-US" altLang="ja-JP" dirty="0"/>
              <a:t>,</a:t>
            </a:r>
            <a:r>
              <a:rPr lang="ja-JP" altLang="en-US" dirty="0"/>
              <a:t>果実的野菜</a:t>
            </a:r>
            <a:r>
              <a:rPr lang="en-US" altLang="ja-JP" dirty="0"/>
              <a:t>,</a:t>
            </a:r>
            <a:r>
              <a:rPr lang="ja-JP" altLang="en-US" dirty="0"/>
              <a:t>果菜</a:t>
            </a:r>
            <a:r>
              <a:rPr lang="en-US" altLang="ja-JP" dirty="0"/>
              <a:t>]</a:t>
            </a:r>
            <a:r>
              <a:rPr lang="ja-JP" altLang="en-US" dirty="0"/>
              <a:t>の</a:t>
            </a:r>
            <a:r>
              <a:rPr lang="ja-JP" altLang="en-US" dirty="0" smtClean="0"/>
              <a:t>品種名　いちご</a:t>
            </a:r>
            <a:r>
              <a:rPr lang="ja-JP" altLang="en-US" dirty="0"/>
              <a:t>の</a:t>
            </a:r>
            <a:r>
              <a:rPr lang="ja-JP" altLang="en-US" dirty="0" smtClean="0"/>
              <a:t>品種名　あまおとめ</a:t>
            </a:r>
            <a:endParaRPr lang="en-US" altLang="ja-JP" dirty="0" smtClean="0"/>
          </a:p>
          <a:p>
            <a:pPr marL="0" indent="0">
              <a:buNone/>
            </a:pPr>
            <a:r>
              <a:rPr lang="ja-JP" altLang="en-US" dirty="0" smtClean="0"/>
              <a:t>品種名　 </a:t>
            </a:r>
            <a:r>
              <a:rPr lang="en-US" altLang="ja-JP" dirty="0" smtClean="0"/>
              <a:t>[</a:t>
            </a:r>
            <a:r>
              <a:rPr lang="ja-JP" altLang="en-US" dirty="0"/>
              <a:t>イチゴ</a:t>
            </a:r>
            <a:r>
              <a:rPr lang="en-US" altLang="ja-JP" dirty="0"/>
              <a:t>,</a:t>
            </a:r>
            <a:r>
              <a:rPr lang="ja-JP" altLang="en-US" dirty="0"/>
              <a:t>果実的野菜</a:t>
            </a:r>
            <a:r>
              <a:rPr lang="en-US" altLang="ja-JP" dirty="0"/>
              <a:t>,</a:t>
            </a:r>
            <a:r>
              <a:rPr lang="ja-JP" altLang="en-US" dirty="0"/>
              <a:t>果菜</a:t>
            </a:r>
            <a:r>
              <a:rPr lang="en-US" altLang="ja-JP" dirty="0"/>
              <a:t>]</a:t>
            </a:r>
            <a:r>
              <a:rPr lang="ja-JP" altLang="en-US" dirty="0"/>
              <a:t>の</a:t>
            </a:r>
            <a:r>
              <a:rPr lang="ja-JP" altLang="en-US" dirty="0" smtClean="0"/>
              <a:t>品種名　いちご</a:t>
            </a:r>
            <a:r>
              <a:rPr lang="ja-JP" altLang="en-US" dirty="0"/>
              <a:t>の</a:t>
            </a:r>
            <a:r>
              <a:rPr lang="ja-JP" altLang="en-US" dirty="0" smtClean="0"/>
              <a:t>品種名　紅</a:t>
            </a:r>
            <a:r>
              <a:rPr lang="ja-JP" altLang="en-US" dirty="0" err="1" smtClean="0"/>
              <a:t>ほっぺ</a:t>
            </a:r>
            <a:endParaRPr lang="en-US" altLang="ja-JP" dirty="0" smtClean="0"/>
          </a:p>
          <a:p>
            <a:pPr marL="0" indent="0">
              <a:buNone/>
            </a:pPr>
            <a:r>
              <a:rPr lang="ja-JP" altLang="en-US" dirty="0" smtClean="0"/>
              <a:t>品種名　 </a:t>
            </a:r>
            <a:r>
              <a:rPr lang="en-US" altLang="ja-JP" dirty="0" smtClean="0"/>
              <a:t>[</a:t>
            </a:r>
            <a:r>
              <a:rPr lang="ja-JP" altLang="en-US" dirty="0"/>
              <a:t>イチゴ</a:t>
            </a:r>
            <a:r>
              <a:rPr lang="en-US" altLang="ja-JP" dirty="0"/>
              <a:t>,</a:t>
            </a:r>
            <a:r>
              <a:rPr lang="ja-JP" altLang="en-US" dirty="0"/>
              <a:t>果実的野菜</a:t>
            </a:r>
            <a:r>
              <a:rPr lang="en-US" altLang="ja-JP" dirty="0"/>
              <a:t>,</a:t>
            </a:r>
            <a:r>
              <a:rPr lang="ja-JP" altLang="en-US" dirty="0"/>
              <a:t>果菜</a:t>
            </a:r>
            <a:r>
              <a:rPr lang="en-US" altLang="ja-JP" dirty="0"/>
              <a:t>]</a:t>
            </a:r>
            <a:r>
              <a:rPr lang="ja-JP" altLang="en-US" dirty="0"/>
              <a:t>の</a:t>
            </a:r>
            <a:r>
              <a:rPr lang="ja-JP" altLang="en-US" dirty="0" smtClean="0"/>
              <a:t>品種名　いちご</a:t>
            </a:r>
            <a:r>
              <a:rPr lang="ja-JP" altLang="en-US" dirty="0"/>
              <a:t>の</a:t>
            </a:r>
            <a:r>
              <a:rPr lang="ja-JP" altLang="en-US" dirty="0" smtClean="0"/>
              <a:t>品種名　ゆめのか</a:t>
            </a:r>
            <a:endParaRPr lang="en-US" altLang="ja-JP" dirty="0" smtClean="0"/>
          </a:p>
          <a:p>
            <a:pPr marL="0" indent="0">
              <a:buNone/>
            </a:pPr>
            <a:r>
              <a:rPr lang="ja-JP" altLang="en-US" dirty="0" smtClean="0"/>
              <a:t>品種名　 </a:t>
            </a:r>
            <a:r>
              <a:rPr lang="en-US" altLang="ja-JP" dirty="0" smtClean="0"/>
              <a:t>[</a:t>
            </a:r>
            <a:r>
              <a:rPr lang="ja-JP" altLang="en-US" dirty="0"/>
              <a:t>イチゴ</a:t>
            </a:r>
            <a:r>
              <a:rPr lang="en-US" altLang="ja-JP" dirty="0"/>
              <a:t>,</a:t>
            </a:r>
            <a:r>
              <a:rPr lang="ja-JP" altLang="en-US" dirty="0"/>
              <a:t>果実的野菜</a:t>
            </a:r>
            <a:r>
              <a:rPr lang="en-US" altLang="ja-JP" dirty="0"/>
              <a:t>,</a:t>
            </a:r>
            <a:r>
              <a:rPr lang="ja-JP" altLang="en-US" dirty="0"/>
              <a:t>果菜</a:t>
            </a:r>
            <a:r>
              <a:rPr lang="en-US" altLang="ja-JP" dirty="0"/>
              <a:t>]</a:t>
            </a:r>
            <a:r>
              <a:rPr lang="ja-JP" altLang="en-US" dirty="0"/>
              <a:t>の</a:t>
            </a:r>
            <a:r>
              <a:rPr lang="ja-JP" altLang="en-US" dirty="0" smtClean="0"/>
              <a:t>品種名　いちご</a:t>
            </a:r>
            <a:r>
              <a:rPr lang="ja-JP" altLang="en-US" dirty="0"/>
              <a:t>の</a:t>
            </a:r>
            <a:r>
              <a:rPr lang="ja-JP" altLang="en-US" dirty="0" smtClean="0"/>
              <a:t>品種名　ラズベリー</a:t>
            </a:r>
            <a:endParaRPr lang="en-US" altLang="ja-JP" dirty="0" smtClean="0"/>
          </a:p>
          <a:p>
            <a:pPr marL="0" indent="0">
              <a:buNone/>
            </a:pPr>
            <a:r>
              <a:rPr lang="ja-JP" altLang="en-US" dirty="0" smtClean="0"/>
              <a:t>品種名　 </a:t>
            </a:r>
            <a:r>
              <a:rPr lang="en-US" altLang="ja-JP" dirty="0" smtClean="0"/>
              <a:t>[</a:t>
            </a:r>
            <a:r>
              <a:rPr lang="ja-JP" altLang="en-US" dirty="0"/>
              <a:t>イチゴ</a:t>
            </a:r>
            <a:r>
              <a:rPr lang="en-US" altLang="ja-JP" dirty="0"/>
              <a:t>,</a:t>
            </a:r>
            <a:r>
              <a:rPr lang="ja-JP" altLang="en-US" dirty="0"/>
              <a:t>果実的野菜</a:t>
            </a:r>
            <a:r>
              <a:rPr lang="en-US" altLang="ja-JP" dirty="0"/>
              <a:t>,</a:t>
            </a:r>
            <a:r>
              <a:rPr lang="ja-JP" altLang="en-US" dirty="0"/>
              <a:t>果菜</a:t>
            </a:r>
            <a:r>
              <a:rPr lang="en-US" altLang="ja-JP" dirty="0"/>
              <a:t>]</a:t>
            </a:r>
            <a:r>
              <a:rPr lang="ja-JP" altLang="en-US" dirty="0"/>
              <a:t>の</a:t>
            </a:r>
            <a:r>
              <a:rPr lang="ja-JP" altLang="en-US" dirty="0" smtClean="0"/>
              <a:t>品種名　いちご</a:t>
            </a:r>
            <a:r>
              <a:rPr lang="ja-JP" altLang="en-US" dirty="0"/>
              <a:t>の</a:t>
            </a:r>
            <a:r>
              <a:rPr lang="ja-JP" altLang="en-US" dirty="0" smtClean="0"/>
              <a:t>品種名　ワイルドベリー</a:t>
            </a:r>
            <a:endParaRPr kumimoji="1" lang="ja-JP" altLang="en-US" dirty="0"/>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15</a:t>
            </a:fld>
            <a:endParaRPr kumimoji="1" lang="ja-JP" altLang="en-US"/>
          </a:p>
        </p:txBody>
      </p:sp>
    </p:spTree>
    <p:extLst>
      <p:ext uri="{BB962C8B-B14F-4D97-AF65-F5344CB8AC3E}">
        <p14:creationId xmlns:p14="http://schemas.microsoft.com/office/powerpoint/2010/main" val="3135200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7" name="コンテンツ プレースホルダー 2"/>
          <p:cNvSpPr>
            <a:spLocks noGrp="1"/>
          </p:cNvSpPr>
          <p:nvPr>
            <p:ph idx="1"/>
          </p:nvPr>
        </p:nvSpPr>
        <p:spPr>
          <a:xfrm>
            <a:off x="838200" y="1825625"/>
            <a:ext cx="10515600" cy="4351338"/>
          </a:xfrm>
        </p:spPr>
        <p:txBody>
          <a:bodyPr/>
          <a:lstStyle/>
          <a:p>
            <a:r>
              <a:rPr lang="ja-JP" altLang="en-US" dirty="0" smtClean="0"/>
              <a:t>コンピュータになれていない生産者でも書き方が</a:t>
            </a:r>
            <a:r>
              <a:rPr lang="ja-JP" altLang="en-US" dirty="0"/>
              <a:t>あるため</a:t>
            </a:r>
            <a:r>
              <a:rPr lang="ja-JP" altLang="en-US" dirty="0" smtClean="0"/>
              <a:t>，</a:t>
            </a:r>
            <a:endParaRPr lang="en-US" altLang="ja-JP" dirty="0" smtClean="0"/>
          </a:p>
          <a:p>
            <a:pPr marL="0" indent="0">
              <a:buNone/>
            </a:pPr>
            <a:r>
              <a:rPr lang="ja-JP" altLang="en-US" dirty="0"/>
              <a:t>　</a:t>
            </a:r>
            <a:r>
              <a:rPr lang="ja-JP" altLang="en-US" dirty="0" smtClean="0"/>
              <a:t>簡単</a:t>
            </a:r>
            <a:r>
              <a:rPr lang="ja-JP" altLang="en-US" dirty="0"/>
              <a:t>に編集できると考える</a:t>
            </a:r>
            <a:r>
              <a:rPr lang="ja-JP" altLang="en-US" dirty="0" smtClean="0"/>
              <a:t>．</a:t>
            </a:r>
            <a:endParaRPr lang="en-US" altLang="ja-JP" dirty="0" smtClean="0"/>
          </a:p>
          <a:p>
            <a:endParaRPr lang="en-US" altLang="ja-JP" dirty="0" smtClean="0"/>
          </a:p>
          <a:p>
            <a:r>
              <a:rPr lang="en-US" altLang="ja-JP" dirty="0" smtClean="0"/>
              <a:t>Wiki</a:t>
            </a:r>
            <a:r>
              <a:rPr lang="ja-JP" altLang="en-US" dirty="0" smtClean="0"/>
              <a:t>に書き込めば商品のアピールができるため生産者は，</a:t>
            </a:r>
            <a:endParaRPr lang="en-US" altLang="ja-JP" dirty="0" smtClean="0"/>
          </a:p>
          <a:p>
            <a:pPr marL="0" indent="0">
              <a:buNone/>
            </a:pPr>
            <a:r>
              <a:rPr lang="ja-JP" altLang="en-US" dirty="0"/>
              <a:t>　積極的</a:t>
            </a:r>
            <a:r>
              <a:rPr lang="ja-JP" altLang="en-US" dirty="0" smtClean="0"/>
              <a:t>に協力すると考えられる．</a:t>
            </a:r>
            <a:endParaRPr lang="en-US" altLang="ja-JP" dirty="0" smtClean="0"/>
          </a:p>
          <a:p>
            <a:endParaRPr lang="en-US" altLang="ja-JP" dirty="0"/>
          </a:p>
          <a:p>
            <a:r>
              <a:rPr lang="ja-JP" altLang="en-US" dirty="0" smtClean="0"/>
              <a:t>本研究で作成したもの</a:t>
            </a:r>
            <a:r>
              <a:rPr lang="ja-JP" altLang="en-US" smtClean="0"/>
              <a:t>を</a:t>
            </a:r>
            <a:r>
              <a:rPr lang="ja-JP" altLang="en-US" smtClean="0"/>
              <a:t>使い用語</a:t>
            </a:r>
            <a:r>
              <a:rPr lang="ja-JP" altLang="en-US" dirty="0" smtClean="0"/>
              <a:t>の統一システムの作成が今後の課題だと考える．</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FFC8BB0A-C5CB-4AEE-B253-A4CEBA080316}" type="slidenum">
              <a:rPr kumimoji="1" lang="ja-JP" altLang="en-US" smtClean="0"/>
              <a:t>16</a:t>
            </a:fld>
            <a:endParaRPr kumimoji="1" lang="ja-JP" altLang="en-US"/>
          </a:p>
        </p:txBody>
      </p:sp>
    </p:spTree>
    <p:extLst>
      <p:ext uri="{BB962C8B-B14F-4D97-AF65-F5344CB8AC3E}">
        <p14:creationId xmlns:p14="http://schemas.microsoft.com/office/powerpoint/2010/main" val="79614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語彙</a:t>
            </a:r>
            <a:r>
              <a:rPr lang="ja-JP" altLang="en-US" dirty="0"/>
              <a:t>を目的に応じた最適な</a:t>
            </a:r>
            <a:r>
              <a:rPr lang="ja-JP" altLang="en-US" dirty="0" smtClean="0"/>
              <a:t>語彙へ</a:t>
            </a:r>
            <a:r>
              <a:rPr lang="ja-JP" altLang="en-US" dirty="0"/>
              <a:t>の翻訳が</a:t>
            </a:r>
            <a:r>
              <a:rPr lang="ja-JP" altLang="en-US" dirty="0" smtClean="0"/>
              <a:t>できる仕組みを考えた．</a:t>
            </a:r>
            <a:endParaRPr lang="en-US" altLang="ja-JP" dirty="0" smtClean="0"/>
          </a:p>
          <a:p>
            <a:r>
              <a:rPr lang="ja-JP" altLang="en-US" dirty="0" smtClean="0"/>
              <a:t>データを集めるために</a:t>
            </a:r>
            <a:r>
              <a:rPr lang="en-US" altLang="ja-JP" dirty="0" smtClean="0"/>
              <a:t>Wiki</a:t>
            </a:r>
            <a:r>
              <a:rPr lang="ja-JP" altLang="en-US" dirty="0" smtClean="0"/>
              <a:t>を使用して農業生産者にデータを入力してもらうことを考えた．</a:t>
            </a:r>
            <a:endParaRPr lang="en-US" altLang="ja-JP" dirty="0" smtClean="0"/>
          </a:p>
          <a:p>
            <a:r>
              <a:rPr lang="en-US" altLang="ja-JP" dirty="0" smtClean="0"/>
              <a:t>Wiki</a:t>
            </a:r>
            <a:r>
              <a:rPr lang="ja-JP" altLang="en-US" dirty="0" smtClean="0"/>
              <a:t>を上位</a:t>
            </a:r>
            <a:r>
              <a:rPr lang="ja-JP" altLang="en-US" dirty="0"/>
              <a:t>下位関係抽出ツールで抽出する</a:t>
            </a:r>
            <a:r>
              <a:rPr lang="ja-JP" altLang="en-US" dirty="0" smtClean="0"/>
              <a:t>ことを考えた．</a:t>
            </a:r>
            <a:endParaRPr lang="en-US" altLang="ja-JP" dirty="0" smtClean="0"/>
          </a:p>
          <a:p>
            <a:r>
              <a:rPr lang="en-US" altLang="ja-JP" dirty="0" smtClean="0"/>
              <a:t>Wiki</a:t>
            </a:r>
            <a:r>
              <a:rPr lang="ja-JP" altLang="en-US" dirty="0"/>
              <a:t>の書き方</a:t>
            </a:r>
            <a:r>
              <a:rPr lang="ja-JP" altLang="en-US" dirty="0" smtClean="0"/>
              <a:t>を研究して</a:t>
            </a:r>
            <a:r>
              <a:rPr lang="ja-JP" altLang="en-US" dirty="0"/>
              <a:t>上位下位関係抽出</a:t>
            </a:r>
            <a:r>
              <a:rPr lang="ja-JP" altLang="en-US" dirty="0" smtClean="0"/>
              <a:t>ツールで翻訳することができることを確認した．</a:t>
            </a:r>
            <a:endParaRPr lang="en-US" altLang="ja-JP" dirty="0" smtClean="0"/>
          </a:p>
          <a:p>
            <a:r>
              <a:rPr lang="ja-JP" altLang="en-US" dirty="0" smtClean="0"/>
              <a:t>目的に応じた</a:t>
            </a:r>
            <a:r>
              <a:rPr kumimoji="1" lang="ja-JP" altLang="en-US" dirty="0" smtClean="0"/>
              <a:t>語彙同士を翻訳するためのサポートツールを作った．</a:t>
            </a:r>
            <a:endParaRPr kumimoji="1" lang="ja-JP" altLang="en-US" dirty="0"/>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17</a:t>
            </a:fld>
            <a:endParaRPr kumimoji="1" lang="ja-JP" altLang="en-US"/>
          </a:p>
        </p:txBody>
      </p:sp>
    </p:spTree>
    <p:extLst>
      <p:ext uri="{BB962C8B-B14F-4D97-AF65-F5344CB8AC3E}">
        <p14:creationId xmlns:p14="http://schemas.microsoft.com/office/powerpoint/2010/main" val="672019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38200" y="1825625"/>
            <a:ext cx="10515600" cy="1270502"/>
          </a:xfrm>
        </p:spPr>
        <p:txBody>
          <a:bodyPr>
            <a:normAutofit/>
          </a:bodyPr>
          <a:lstStyle/>
          <a:p>
            <a:pPr marL="0" indent="0">
              <a:buNone/>
            </a:pPr>
            <a:r>
              <a:rPr lang="ja-JP" altLang="en-US" dirty="0" smtClean="0"/>
              <a:t>現在，農業では情報</a:t>
            </a:r>
            <a:r>
              <a:rPr lang="ja-JP" altLang="en-US" dirty="0"/>
              <a:t>の相互運用性を確保</a:t>
            </a:r>
            <a:r>
              <a:rPr lang="ja-JP" altLang="en-US" dirty="0" smtClean="0"/>
              <a:t>するインターオペラビティーとポータビリティー（</a:t>
            </a:r>
            <a:r>
              <a:rPr lang="ja-JP" altLang="en-US" dirty="0"/>
              <a:t>可用性・</a:t>
            </a:r>
            <a:r>
              <a:rPr lang="ja-JP" altLang="en-US" dirty="0" smtClean="0"/>
              <a:t>移植性）のためにも言語の標準化</a:t>
            </a:r>
            <a:r>
              <a:rPr lang="ja-JP" altLang="en-US" dirty="0"/>
              <a:t>が必要とされて</a:t>
            </a:r>
            <a:r>
              <a:rPr lang="ja-JP" altLang="en-US" dirty="0" smtClean="0"/>
              <a:t>いる．</a:t>
            </a:r>
            <a:endParaRPr lang="ja-JP" altLang="en-US" dirty="0"/>
          </a:p>
          <a:p>
            <a:pPr marL="0" indent="0">
              <a:buNone/>
            </a:pPr>
            <a:endParaRPr lang="en-US" altLang="ja-JP" dirty="0" smtClean="0"/>
          </a:p>
          <a:p>
            <a:endParaRPr kumimoji="1" lang="en-US" altLang="ja-JP" dirty="0" smtClean="0"/>
          </a:p>
          <a:p>
            <a:endParaRPr kumimoji="1" lang="ja-JP" altLang="en-US" dirty="0"/>
          </a:p>
        </p:txBody>
      </p:sp>
      <p:sp>
        <p:nvSpPr>
          <p:cNvPr id="4" name="コンテンツ プレースホルダー 2"/>
          <p:cNvSpPr txBox="1">
            <a:spLocks/>
          </p:cNvSpPr>
          <p:nvPr/>
        </p:nvSpPr>
        <p:spPr>
          <a:xfrm>
            <a:off x="838200" y="3096127"/>
            <a:ext cx="8229600" cy="3490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農作物は様々な名称がある．</a:t>
            </a:r>
            <a:endParaRPr lang="en-US" altLang="ja-JP" dirty="0"/>
          </a:p>
          <a:p>
            <a:r>
              <a:rPr lang="ja-JP" altLang="en-US" dirty="0"/>
              <a:t>あまおう</a:t>
            </a:r>
            <a:endParaRPr lang="en-US" altLang="ja-JP" dirty="0"/>
          </a:p>
          <a:p>
            <a:r>
              <a:rPr lang="ja-JP" altLang="en-US" dirty="0"/>
              <a:t>紅</a:t>
            </a:r>
            <a:r>
              <a:rPr lang="ja-JP" altLang="en-US" dirty="0" err="1"/>
              <a:t>ほっぺ</a:t>
            </a:r>
            <a:endParaRPr lang="en-US" altLang="ja-JP" dirty="0"/>
          </a:p>
          <a:p>
            <a:r>
              <a:rPr lang="ja-JP" altLang="en-US" dirty="0"/>
              <a:t>ゆめのか</a:t>
            </a:r>
            <a:endParaRPr lang="en-US" altLang="ja-JP" dirty="0"/>
          </a:p>
          <a:p>
            <a:r>
              <a:rPr lang="ja-JP" altLang="en-US" dirty="0"/>
              <a:t>ラズベリー</a:t>
            </a:r>
            <a:endParaRPr lang="en-US" altLang="ja-JP" dirty="0"/>
          </a:p>
          <a:p>
            <a:r>
              <a:rPr lang="ja-JP" altLang="en-US" dirty="0"/>
              <a:t>ワイルドベリー　</a:t>
            </a:r>
            <a:r>
              <a:rPr lang="en-US" altLang="ja-JP" dirty="0" err="1"/>
              <a:t>etc</a:t>
            </a:r>
            <a:r>
              <a:rPr lang="en-US" altLang="ja-JP" dirty="0"/>
              <a:t>‥</a:t>
            </a:r>
          </a:p>
          <a:p>
            <a:pPr marL="0" indent="0">
              <a:buFont typeface="Arial" panose="020B0604020202020204" pitchFamily="34" charset="0"/>
              <a:buNone/>
            </a:pPr>
            <a:endParaRPr lang="ja-JP" altLang="en-US" dirty="0"/>
          </a:p>
        </p:txBody>
      </p:sp>
      <p:sp>
        <p:nvSpPr>
          <p:cNvPr id="6" name="正方形/長方形 5"/>
          <p:cNvSpPr/>
          <p:nvPr/>
        </p:nvSpPr>
        <p:spPr>
          <a:xfrm>
            <a:off x="7895492" y="3874262"/>
            <a:ext cx="3622431" cy="19343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rPr>
              <a:t>51</a:t>
            </a:r>
            <a:r>
              <a:rPr kumimoji="1" lang="ja-JP" altLang="en-US" sz="3200" dirty="0" smtClean="0">
                <a:solidFill>
                  <a:schemeClr val="tx1"/>
                </a:solidFill>
              </a:rPr>
              <a:t>種類以上</a:t>
            </a:r>
            <a:endParaRPr kumimoji="1" lang="ja-JP" altLang="en-US" sz="3200" dirty="0">
              <a:solidFill>
                <a:schemeClr val="tx1"/>
              </a:solidFill>
            </a:endParaRPr>
          </a:p>
        </p:txBody>
      </p:sp>
      <p:sp>
        <p:nvSpPr>
          <p:cNvPr id="7" name="右矢印 6"/>
          <p:cNvSpPr/>
          <p:nvPr/>
        </p:nvSpPr>
        <p:spPr>
          <a:xfrm>
            <a:off x="5433646" y="4062046"/>
            <a:ext cx="2039816" cy="1336431"/>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FFC8BB0A-C5CB-4AEE-B253-A4CEBA080316}" type="slidenum">
              <a:rPr kumimoji="1" lang="ja-JP" altLang="en-US" smtClean="0"/>
              <a:t>2</a:t>
            </a:fld>
            <a:endParaRPr kumimoji="1" lang="ja-JP" altLang="en-US"/>
          </a:p>
        </p:txBody>
      </p:sp>
    </p:spTree>
    <p:extLst>
      <p:ext uri="{BB962C8B-B14F-4D97-AF65-F5344CB8AC3E}">
        <p14:creationId xmlns:p14="http://schemas.microsoft.com/office/powerpoint/2010/main" val="1587952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2006816" y="3653545"/>
            <a:ext cx="2252583" cy="762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a:t>
            </a:r>
            <a:endParaRPr kumimoji="1" lang="ja-JP" altLang="en-US" dirty="0"/>
          </a:p>
        </p:txBody>
      </p:sp>
      <p:sp>
        <p:nvSpPr>
          <p:cNvPr id="6" name="円/楕円 5"/>
          <p:cNvSpPr/>
          <p:nvPr/>
        </p:nvSpPr>
        <p:spPr>
          <a:xfrm>
            <a:off x="2006816" y="2051196"/>
            <a:ext cx="2252583" cy="762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行政</a:t>
            </a:r>
            <a:endParaRPr kumimoji="1" lang="ja-JP" altLang="en-US" dirty="0"/>
          </a:p>
        </p:txBody>
      </p:sp>
      <p:sp>
        <p:nvSpPr>
          <p:cNvPr id="7" name="円/楕円 6"/>
          <p:cNvSpPr/>
          <p:nvPr/>
        </p:nvSpPr>
        <p:spPr>
          <a:xfrm>
            <a:off x="2006816" y="613259"/>
            <a:ext cx="2252583" cy="762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流通・農家</a:t>
            </a:r>
            <a:endParaRPr kumimoji="1" lang="ja-JP" altLang="en-US" dirty="0"/>
          </a:p>
        </p:txBody>
      </p:sp>
      <p:sp>
        <p:nvSpPr>
          <p:cNvPr id="19" name="右矢印 18"/>
          <p:cNvSpPr/>
          <p:nvPr/>
        </p:nvSpPr>
        <p:spPr>
          <a:xfrm>
            <a:off x="4521418" y="3727221"/>
            <a:ext cx="1671456" cy="6147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代替処理 22"/>
          <p:cNvSpPr/>
          <p:nvPr/>
        </p:nvSpPr>
        <p:spPr>
          <a:xfrm>
            <a:off x="1731109" y="4800900"/>
            <a:ext cx="7735852" cy="1683974"/>
          </a:xfrm>
          <a:prstGeom prst="flowChartAlternateProcess">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solidFill>
                  <a:srgbClr val="000000"/>
                </a:solidFill>
                <a:latin typeface="Times New Roman"/>
                <a:ea typeface="ＭＳ 明朝"/>
                <a:cs typeface="Times New Roman"/>
              </a:rPr>
              <a:t>使いたい目的に応じて</a:t>
            </a:r>
            <a:endParaRPr lang="en-US" altLang="ja-JP" sz="2800" dirty="0" smtClean="0">
              <a:solidFill>
                <a:srgbClr val="000000"/>
              </a:solidFill>
              <a:latin typeface="Times New Roman"/>
              <a:ea typeface="ＭＳ 明朝"/>
              <a:cs typeface="Times New Roman"/>
            </a:endParaRPr>
          </a:p>
          <a:p>
            <a:pPr algn="ctr"/>
            <a:r>
              <a:rPr lang="ja-JP" altLang="en-US" sz="2800" dirty="0" smtClean="0">
                <a:solidFill>
                  <a:srgbClr val="000000"/>
                </a:solidFill>
                <a:latin typeface="Times New Roman"/>
                <a:ea typeface="ＭＳ 明朝"/>
                <a:cs typeface="Times New Roman"/>
              </a:rPr>
              <a:t>使用される語彙や表記が変わる</a:t>
            </a:r>
            <a:endParaRPr lang="en-US" altLang="ja-JP" sz="2800" dirty="0" smtClean="0">
              <a:solidFill>
                <a:srgbClr val="000000"/>
              </a:solidFill>
              <a:latin typeface="Times New Roman"/>
              <a:ea typeface="ＭＳ 明朝"/>
              <a:cs typeface="Times New Roman"/>
            </a:endParaRPr>
          </a:p>
        </p:txBody>
      </p:sp>
      <p:sp>
        <p:nvSpPr>
          <p:cNvPr id="11" name="右矢印 10"/>
          <p:cNvSpPr/>
          <p:nvPr/>
        </p:nvSpPr>
        <p:spPr>
          <a:xfrm>
            <a:off x="4521418" y="2112401"/>
            <a:ext cx="1671456" cy="6147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521418" y="686934"/>
            <a:ext cx="1671456" cy="61477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6414917" y="1848520"/>
            <a:ext cx="2084846" cy="762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統計のための名称</a:t>
            </a:r>
            <a:endParaRPr kumimoji="1" lang="ja-JP" altLang="en-US" dirty="0">
              <a:solidFill>
                <a:schemeClr val="tx1"/>
              </a:solidFill>
            </a:endParaRPr>
          </a:p>
        </p:txBody>
      </p:sp>
      <p:sp>
        <p:nvSpPr>
          <p:cNvPr id="5" name="正方形/長方形 4"/>
          <p:cNvSpPr/>
          <p:nvPr/>
        </p:nvSpPr>
        <p:spPr>
          <a:xfrm>
            <a:off x="6414915" y="1765163"/>
            <a:ext cx="2483427" cy="1309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統計のための名称</a:t>
            </a:r>
            <a:endParaRPr kumimoji="1" lang="en-US" altLang="ja-JP" dirty="0" smtClean="0">
              <a:solidFill>
                <a:schemeClr val="tx1"/>
              </a:solidFill>
            </a:endParaRPr>
          </a:p>
          <a:p>
            <a:pPr algn="ctr"/>
            <a:r>
              <a:rPr lang="ja-JP" altLang="en-US" dirty="0" smtClean="0">
                <a:solidFill>
                  <a:schemeClr val="tx1"/>
                </a:solidFill>
              </a:rPr>
              <a:t>例：いちご</a:t>
            </a:r>
            <a:endParaRPr lang="en-US" altLang="ja-JP" dirty="0" smtClean="0">
              <a:solidFill>
                <a:schemeClr val="tx1"/>
              </a:solidFill>
            </a:endParaRPr>
          </a:p>
        </p:txBody>
      </p:sp>
      <p:sp>
        <p:nvSpPr>
          <p:cNvPr id="15" name="正方形/長方形 14"/>
          <p:cNvSpPr/>
          <p:nvPr/>
        </p:nvSpPr>
        <p:spPr>
          <a:xfrm>
            <a:off x="6414914" y="263296"/>
            <a:ext cx="2483427" cy="1309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売るための名称</a:t>
            </a:r>
            <a:endParaRPr kumimoji="1" lang="en-US" altLang="ja-JP" dirty="0" smtClean="0">
              <a:solidFill>
                <a:schemeClr val="tx1"/>
              </a:solidFill>
            </a:endParaRPr>
          </a:p>
          <a:p>
            <a:pPr algn="ctr"/>
            <a:r>
              <a:rPr lang="ja-JP" altLang="en-US" dirty="0" smtClean="0">
                <a:solidFill>
                  <a:schemeClr val="tx1"/>
                </a:solidFill>
              </a:rPr>
              <a:t>例：あまおとめ</a:t>
            </a:r>
            <a:endParaRPr lang="en-US" altLang="ja-JP" dirty="0" smtClean="0">
              <a:solidFill>
                <a:schemeClr val="tx1"/>
              </a:solidFill>
            </a:endParaRPr>
          </a:p>
        </p:txBody>
      </p:sp>
      <p:sp>
        <p:nvSpPr>
          <p:cNvPr id="16" name="正方形/長方形 15"/>
          <p:cNvSpPr/>
          <p:nvPr/>
        </p:nvSpPr>
        <p:spPr>
          <a:xfrm>
            <a:off x="6414915" y="3375116"/>
            <a:ext cx="2483427" cy="1309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研究のための名称</a:t>
            </a:r>
            <a:endParaRPr kumimoji="1" lang="en-US" altLang="ja-JP" dirty="0" smtClean="0">
              <a:solidFill>
                <a:schemeClr val="tx1"/>
              </a:solidFill>
            </a:endParaRPr>
          </a:p>
          <a:p>
            <a:pPr algn="ctr"/>
            <a:r>
              <a:rPr lang="ja-JP" altLang="en-US" dirty="0" smtClean="0">
                <a:solidFill>
                  <a:schemeClr val="tx1"/>
                </a:solidFill>
              </a:rPr>
              <a:t>例：種別</a:t>
            </a:r>
            <a:r>
              <a:rPr lang="en-US" altLang="ja-JP" dirty="0" smtClean="0">
                <a:solidFill>
                  <a:schemeClr val="tx1"/>
                </a:solidFill>
              </a:rPr>
              <a:t>-</a:t>
            </a:r>
            <a:r>
              <a:rPr lang="ja-JP" altLang="en-US" dirty="0" smtClean="0">
                <a:solidFill>
                  <a:schemeClr val="tx1"/>
                </a:solidFill>
              </a:rPr>
              <a:t>果菜類</a:t>
            </a:r>
            <a:endParaRPr lang="en-US" altLang="ja-JP" dirty="0" smtClean="0">
              <a:solidFill>
                <a:schemeClr val="tx1"/>
              </a:solidFill>
            </a:endParaRPr>
          </a:p>
        </p:txBody>
      </p:sp>
      <p:sp>
        <p:nvSpPr>
          <p:cNvPr id="8" name="スライド番号プレースホルダー 7"/>
          <p:cNvSpPr>
            <a:spLocks noGrp="1"/>
          </p:cNvSpPr>
          <p:nvPr>
            <p:ph type="sldNum" sz="quarter" idx="12"/>
          </p:nvPr>
        </p:nvSpPr>
        <p:spPr/>
        <p:txBody>
          <a:bodyPr/>
          <a:lstStyle/>
          <a:p>
            <a:fld id="{FFC8BB0A-C5CB-4AEE-B253-A4CEBA080316}" type="slidenum">
              <a:rPr kumimoji="1" lang="ja-JP" altLang="en-US" smtClean="0"/>
              <a:t>3</a:t>
            </a:fld>
            <a:endParaRPr kumimoji="1" lang="ja-JP" altLang="en-US"/>
          </a:p>
        </p:txBody>
      </p:sp>
    </p:spTree>
    <p:extLst>
      <p:ext uri="{BB962C8B-B14F-4D97-AF65-F5344CB8AC3E}">
        <p14:creationId xmlns:p14="http://schemas.microsoft.com/office/powerpoint/2010/main" val="689750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4" name="フローチャート: 代替処理 3"/>
          <p:cNvSpPr/>
          <p:nvPr/>
        </p:nvSpPr>
        <p:spPr>
          <a:xfrm>
            <a:off x="1283765" y="1428662"/>
            <a:ext cx="8671182" cy="1372638"/>
          </a:xfrm>
          <a:prstGeom prst="flowChartAlternateProcess">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solidFill>
                  <a:srgbClr val="000000"/>
                </a:solidFill>
                <a:latin typeface="Times New Roman"/>
                <a:cs typeface="Times New Roman"/>
              </a:rPr>
              <a:t>目的により様々な語彙や表記がある．</a:t>
            </a:r>
            <a:endParaRPr kumimoji="1" lang="ja-JP" altLang="en-US" sz="2800" dirty="0">
              <a:solidFill>
                <a:srgbClr val="000000"/>
              </a:solidFill>
              <a:latin typeface="Times New Roman"/>
              <a:cs typeface="Times New Roman"/>
            </a:endParaRPr>
          </a:p>
        </p:txBody>
      </p:sp>
      <p:sp>
        <p:nvSpPr>
          <p:cNvPr id="5" name="下矢印 4"/>
          <p:cNvSpPr/>
          <p:nvPr/>
        </p:nvSpPr>
        <p:spPr>
          <a:xfrm>
            <a:off x="4846040" y="3014681"/>
            <a:ext cx="1538941" cy="1389530"/>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フローチャート: 代替処理 5"/>
          <p:cNvSpPr/>
          <p:nvPr/>
        </p:nvSpPr>
        <p:spPr>
          <a:xfrm>
            <a:off x="1747585" y="4820058"/>
            <a:ext cx="7735852" cy="1797685"/>
          </a:xfrm>
          <a:prstGeom prst="flowChartAlternateProcess">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effectLst/>
              </a:rPr>
              <a:t>語彙を目的に応じた最適な語彙・表記への翻訳ができるような仕組みを作れないか考えた．</a:t>
            </a:r>
            <a:endParaRPr lang="en-US" altLang="ja-JP" sz="2800" dirty="0" smtClean="0">
              <a:solidFill>
                <a:srgbClr val="000000"/>
              </a:solidFill>
              <a:latin typeface="Times New Roman"/>
              <a:ea typeface="ＭＳ 明朝"/>
              <a:cs typeface="Times New Roman"/>
            </a:endParaRPr>
          </a:p>
        </p:txBody>
      </p:sp>
      <p:sp>
        <p:nvSpPr>
          <p:cNvPr id="3" name="スライド番号プレースホルダー 2"/>
          <p:cNvSpPr>
            <a:spLocks noGrp="1"/>
          </p:cNvSpPr>
          <p:nvPr>
            <p:ph type="sldNum" sz="quarter" idx="12"/>
          </p:nvPr>
        </p:nvSpPr>
        <p:spPr/>
        <p:txBody>
          <a:bodyPr/>
          <a:lstStyle/>
          <a:p>
            <a:fld id="{FFC8BB0A-C5CB-4AEE-B253-A4CEBA080316}" type="slidenum">
              <a:rPr kumimoji="1" lang="ja-JP" altLang="en-US" smtClean="0"/>
              <a:t>4</a:t>
            </a:fld>
            <a:endParaRPr kumimoji="1" lang="ja-JP" altLang="en-US"/>
          </a:p>
        </p:txBody>
      </p:sp>
    </p:spTree>
    <p:extLst>
      <p:ext uri="{BB962C8B-B14F-4D97-AF65-F5344CB8AC3E}">
        <p14:creationId xmlns:p14="http://schemas.microsoft.com/office/powerpoint/2010/main" val="1435672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研究方法</a:t>
            </a:r>
            <a:endParaRPr kumimoji="1" lang="ja-JP" altLang="en-US" dirty="0"/>
          </a:p>
        </p:txBody>
      </p:sp>
      <p:sp>
        <p:nvSpPr>
          <p:cNvPr id="7" name="スライド番号プレースホルダー 6"/>
          <p:cNvSpPr>
            <a:spLocks noGrp="1"/>
          </p:cNvSpPr>
          <p:nvPr>
            <p:ph type="sldNum" sz="quarter" idx="12"/>
          </p:nvPr>
        </p:nvSpPr>
        <p:spPr/>
        <p:txBody>
          <a:bodyPr/>
          <a:lstStyle/>
          <a:p>
            <a:fld id="{FFC8BB0A-C5CB-4AEE-B253-A4CEBA080316}" type="slidenum">
              <a:rPr kumimoji="1" lang="ja-JP" altLang="en-US" smtClean="0"/>
              <a:t>5</a:t>
            </a:fld>
            <a:endParaRPr kumimoji="1" lang="ja-JP" altLang="en-US"/>
          </a:p>
        </p:txBody>
      </p:sp>
      <p:sp>
        <p:nvSpPr>
          <p:cNvPr id="8" name="角丸四角形 7"/>
          <p:cNvSpPr/>
          <p:nvPr/>
        </p:nvSpPr>
        <p:spPr>
          <a:xfrm>
            <a:off x="1505178" y="1690688"/>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dirty="0"/>
              <a:t>大量にある農作物のデータの入力をどうする</a:t>
            </a:r>
            <a:r>
              <a:rPr lang="ja-JP" altLang="en-US" sz="2400" dirty="0" smtClean="0"/>
              <a:t>か考えた</a:t>
            </a:r>
            <a:endParaRPr lang="en-US" altLang="ja-JP" sz="2400" dirty="0"/>
          </a:p>
        </p:txBody>
      </p:sp>
      <p:sp>
        <p:nvSpPr>
          <p:cNvPr id="9" name="右矢印 8"/>
          <p:cNvSpPr/>
          <p:nvPr/>
        </p:nvSpPr>
        <p:spPr>
          <a:xfrm rot="5400000">
            <a:off x="5141582" y="2194744"/>
            <a:ext cx="648072" cy="792088"/>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角丸四角形 9"/>
          <p:cNvSpPr/>
          <p:nvPr/>
        </p:nvSpPr>
        <p:spPr>
          <a:xfrm>
            <a:off x="1505178" y="2914824"/>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dirty="0"/>
              <a:t>農業者</a:t>
            </a:r>
            <a:r>
              <a:rPr lang="ja-JP" altLang="en-US" sz="2400" dirty="0" smtClean="0"/>
              <a:t>にデータ</a:t>
            </a:r>
            <a:r>
              <a:rPr lang="ja-JP" altLang="en-US" sz="2400" dirty="0"/>
              <a:t>を入力</a:t>
            </a:r>
            <a:r>
              <a:rPr lang="ja-JP" altLang="en-US" sz="2400" dirty="0" smtClean="0"/>
              <a:t>してもらうことを考えた</a:t>
            </a:r>
            <a:endParaRPr lang="ja-JP" altLang="en-US" sz="2400" dirty="0"/>
          </a:p>
        </p:txBody>
      </p:sp>
      <p:sp>
        <p:nvSpPr>
          <p:cNvPr id="11" name="角丸四角形 10"/>
          <p:cNvSpPr/>
          <p:nvPr/>
        </p:nvSpPr>
        <p:spPr>
          <a:xfrm>
            <a:off x="1505178" y="4138960"/>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2400" dirty="0" smtClean="0"/>
              <a:t>Wiki</a:t>
            </a:r>
            <a:r>
              <a:rPr lang="ja-JP" altLang="en-US" sz="2400" dirty="0" smtClean="0"/>
              <a:t>なら誰でも編集できるため活用することを考えた</a:t>
            </a:r>
            <a:endParaRPr lang="ja-JP" altLang="en-US" sz="2400" dirty="0"/>
          </a:p>
        </p:txBody>
      </p:sp>
      <p:sp>
        <p:nvSpPr>
          <p:cNvPr id="12" name="右矢印 11"/>
          <p:cNvSpPr/>
          <p:nvPr/>
        </p:nvSpPr>
        <p:spPr>
          <a:xfrm rot="5400000">
            <a:off x="5141582" y="3418880"/>
            <a:ext cx="648072" cy="792088"/>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角丸四角形 13"/>
          <p:cNvSpPr/>
          <p:nvPr/>
        </p:nvSpPr>
        <p:spPr>
          <a:xfrm>
            <a:off x="1491322" y="5372018"/>
            <a:ext cx="7920880" cy="576064"/>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2400" dirty="0"/>
              <a:t>Wiki</a:t>
            </a:r>
            <a:r>
              <a:rPr lang="ja-JP" altLang="en-US" sz="2400" dirty="0"/>
              <a:t>を活用して農業者がデータを入力してデータを集める</a:t>
            </a:r>
          </a:p>
        </p:txBody>
      </p:sp>
      <p:sp>
        <p:nvSpPr>
          <p:cNvPr id="15" name="右矢印 14"/>
          <p:cNvSpPr/>
          <p:nvPr/>
        </p:nvSpPr>
        <p:spPr>
          <a:xfrm rot="5400000">
            <a:off x="5127726" y="4651938"/>
            <a:ext cx="648072" cy="792088"/>
          </a:xfrm>
          <a:prstGeom prst="rightArrow">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58278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W</a:t>
            </a:r>
            <a:r>
              <a:rPr lang="en-US" altLang="ja-JP" b="1" dirty="0" smtClean="0"/>
              <a:t>iki</a:t>
            </a:r>
            <a:r>
              <a:rPr lang="ja-JP" altLang="en-US" dirty="0" smtClean="0"/>
              <a:t>の利点</a:t>
            </a:r>
            <a:endParaRPr kumimoji="1" lang="ja-JP" altLang="en-US" dirty="0"/>
          </a:p>
        </p:txBody>
      </p:sp>
      <p:sp>
        <p:nvSpPr>
          <p:cNvPr id="3" name="コンテンツ プレースホルダー 2"/>
          <p:cNvSpPr>
            <a:spLocks noGrp="1"/>
          </p:cNvSpPr>
          <p:nvPr>
            <p:ph idx="1"/>
          </p:nvPr>
        </p:nvSpPr>
        <p:spPr>
          <a:xfrm>
            <a:off x="838199" y="1825625"/>
            <a:ext cx="10851573" cy="4351338"/>
          </a:xfrm>
        </p:spPr>
        <p:txBody>
          <a:bodyPr/>
          <a:lstStyle/>
          <a:p>
            <a:r>
              <a:rPr kumimoji="1" lang="ja-JP" altLang="en-US" dirty="0" smtClean="0"/>
              <a:t>ネットにつながる環境があればどこからでも編集できる．</a:t>
            </a:r>
            <a:endParaRPr kumimoji="1" lang="en-US" altLang="ja-JP" dirty="0" smtClean="0"/>
          </a:p>
          <a:p>
            <a:r>
              <a:rPr lang="ja-JP" altLang="en-US" dirty="0" smtClean="0"/>
              <a:t>初心者でも編集方法がわかりやすい．</a:t>
            </a:r>
            <a:endParaRPr lang="en-US" altLang="ja-JP" dirty="0" smtClean="0"/>
          </a:p>
          <a:p>
            <a:r>
              <a:rPr lang="ja-JP" altLang="en-US" dirty="0" smtClean="0"/>
              <a:t>自分でページを編集できるので商品を</a:t>
            </a:r>
            <a:endParaRPr lang="en-US" altLang="ja-JP" dirty="0" smtClean="0"/>
          </a:p>
          <a:p>
            <a:pPr marL="0" indent="0">
              <a:buNone/>
            </a:pPr>
            <a:r>
              <a:rPr lang="ja-JP" altLang="en-US" dirty="0"/>
              <a:t>　</a:t>
            </a:r>
            <a:r>
              <a:rPr lang="ja-JP" altLang="en-US" dirty="0" smtClean="0"/>
              <a:t>アピールできる．</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546" y="3471954"/>
            <a:ext cx="3997191" cy="2517203"/>
          </a:xfrm>
          <a:prstGeom prst="rect">
            <a:avLst/>
          </a:prstGeom>
        </p:spPr>
      </p:pic>
      <p:sp>
        <p:nvSpPr>
          <p:cNvPr id="5" name="スライド番号プレースホルダー 4"/>
          <p:cNvSpPr>
            <a:spLocks noGrp="1"/>
          </p:cNvSpPr>
          <p:nvPr>
            <p:ph type="sldNum" sz="quarter" idx="12"/>
          </p:nvPr>
        </p:nvSpPr>
        <p:spPr/>
        <p:txBody>
          <a:bodyPr/>
          <a:lstStyle/>
          <a:p>
            <a:fld id="{FFC8BB0A-C5CB-4AEE-B253-A4CEBA080316}" type="slidenum">
              <a:rPr kumimoji="1" lang="ja-JP" altLang="en-US" smtClean="0"/>
              <a:t>6</a:t>
            </a:fld>
            <a:endParaRPr kumimoji="1" lang="ja-JP" altLang="en-US"/>
          </a:p>
        </p:txBody>
      </p:sp>
    </p:spTree>
    <p:extLst>
      <p:ext uri="{BB962C8B-B14F-4D97-AF65-F5344CB8AC3E}">
        <p14:creationId xmlns:p14="http://schemas.microsoft.com/office/powerpoint/2010/main" val="1391269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上位下位関係抽出ツール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Wiki</a:t>
            </a:r>
            <a:r>
              <a:rPr lang="ja-JP" altLang="en-US" dirty="0" smtClean="0"/>
              <a:t>から機械学習を使って上位下位関係を抽出するためのツール．</a:t>
            </a:r>
            <a:br>
              <a:rPr lang="ja-JP" altLang="en-US" dirty="0" smtClean="0"/>
            </a:b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791505"/>
            <a:ext cx="9089571" cy="3443019"/>
          </a:xfrm>
          <a:prstGeom prst="rect">
            <a:avLst/>
          </a:prstGeom>
        </p:spPr>
      </p:pic>
      <p:sp>
        <p:nvSpPr>
          <p:cNvPr id="5" name="スライド番号プレースホルダー 4"/>
          <p:cNvSpPr>
            <a:spLocks noGrp="1"/>
          </p:cNvSpPr>
          <p:nvPr>
            <p:ph type="sldNum" sz="quarter" idx="12"/>
          </p:nvPr>
        </p:nvSpPr>
        <p:spPr/>
        <p:txBody>
          <a:bodyPr/>
          <a:lstStyle/>
          <a:p>
            <a:fld id="{FFC8BB0A-C5CB-4AEE-B253-A4CEBA080316}" type="slidenum">
              <a:rPr kumimoji="1" lang="ja-JP" altLang="en-US" smtClean="0"/>
              <a:t>7</a:t>
            </a:fld>
            <a:endParaRPr kumimoji="1" lang="ja-JP" altLang="en-US"/>
          </a:p>
        </p:txBody>
      </p:sp>
    </p:spTree>
    <p:extLst>
      <p:ext uri="{BB962C8B-B14F-4D97-AF65-F5344CB8AC3E}">
        <p14:creationId xmlns:p14="http://schemas.microsoft.com/office/powerpoint/2010/main" val="1086963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上位下位関係抽出ツール</a:t>
            </a:r>
            <a:endParaRPr kumimoji="1" lang="ja-JP" altLang="en-US" dirty="0"/>
          </a:p>
        </p:txBody>
      </p:sp>
      <p:sp>
        <p:nvSpPr>
          <p:cNvPr id="3" name="コンテンツ プレースホルダー 2"/>
          <p:cNvSpPr>
            <a:spLocks noGrp="1"/>
          </p:cNvSpPr>
          <p:nvPr>
            <p:ph idx="1"/>
          </p:nvPr>
        </p:nvSpPr>
        <p:spPr>
          <a:xfrm>
            <a:off x="838200" y="1825625"/>
            <a:ext cx="10515600" cy="4847318"/>
          </a:xfrm>
        </p:spPr>
        <p:txBody>
          <a:bodyPr>
            <a:normAutofit/>
          </a:bodyPr>
          <a:lstStyle/>
          <a:p>
            <a:pPr marL="0" indent="0">
              <a:buNone/>
            </a:pPr>
            <a:r>
              <a:rPr kumimoji="1" lang="ja-JP" altLang="en-US" dirty="0" smtClean="0"/>
              <a:t>料理の締め　　飯＋卵</a:t>
            </a:r>
            <a:endParaRPr kumimoji="1" lang="en-US" altLang="ja-JP" dirty="0" smtClean="0"/>
          </a:p>
          <a:p>
            <a:pPr marL="0" indent="0">
              <a:buNone/>
            </a:pPr>
            <a:r>
              <a:rPr lang="ja-JP" altLang="en-US" dirty="0"/>
              <a:t>料理</a:t>
            </a:r>
            <a:r>
              <a:rPr lang="ja-JP" altLang="en-US" dirty="0" smtClean="0"/>
              <a:t>の締め　　餅</a:t>
            </a:r>
            <a:endParaRPr lang="en-US" altLang="ja-JP" dirty="0" smtClean="0"/>
          </a:p>
          <a:p>
            <a:pPr marL="0" indent="0">
              <a:buNone/>
            </a:pPr>
            <a:r>
              <a:rPr kumimoji="1" lang="ja-JP" altLang="en-US" dirty="0"/>
              <a:t>一般的</a:t>
            </a:r>
            <a:r>
              <a:rPr kumimoji="1" lang="ja-JP" altLang="en-US" dirty="0" smtClean="0"/>
              <a:t>な鍋料理　　寄せ鍋</a:t>
            </a:r>
            <a:endParaRPr kumimoji="1" lang="en-US" altLang="ja-JP" dirty="0" smtClean="0"/>
          </a:p>
          <a:p>
            <a:pPr marL="0" indent="0">
              <a:buNone/>
            </a:pPr>
            <a:r>
              <a:rPr lang="ja-JP" altLang="en-US" dirty="0" smtClean="0"/>
              <a:t>鍋料理　　寄せ鍋</a:t>
            </a:r>
            <a:endParaRPr kumimoji="1" lang="en-US" altLang="ja-JP" dirty="0" smtClean="0"/>
          </a:p>
          <a:p>
            <a:pPr marL="0" indent="0">
              <a:buNone/>
            </a:pPr>
            <a:r>
              <a:rPr lang="ja-JP" altLang="en-US" dirty="0"/>
              <a:t>一般的な鍋</a:t>
            </a:r>
            <a:r>
              <a:rPr lang="ja-JP" altLang="en-US" dirty="0" smtClean="0"/>
              <a:t>料理　　湯豆腐</a:t>
            </a:r>
            <a:endParaRPr lang="en-US" altLang="ja-JP" dirty="0" smtClean="0"/>
          </a:p>
          <a:p>
            <a:pPr marL="0" indent="0">
              <a:buNone/>
            </a:pPr>
            <a:r>
              <a:rPr lang="ja-JP" altLang="en-US" dirty="0" smtClean="0"/>
              <a:t>鍋料理　　湯豆腐</a:t>
            </a:r>
            <a:endParaRPr lang="en-US" altLang="ja-JP" dirty="0" smtClean="0"/>
          </a:p>
          <a:p>
            <a:pPr marL="0" indent="0">
              <a:buNone/>
            </a:pPr>
            <a:r>
              <a:rPr lang="ja-JP" altLang="en-US" dirty="0"/>
              <a:t>一般的な鍋</a:t>
            </a:r>
            <a:r>
              <a:rPr lang="ja-JP" altLang="en-US" dirty="0" smtClean="0"/>
              <a:t>料理　　鴨鍋</a:t>
            </a:r>
            <a:endParaRPr lang="en-US" altLang="ja-JP" dirty="0" smtClean="0"/>
          </a:p>
          <a:p>
            <a:pPr marL="0" indent="0">
              <a:buNone/>
            </a:pPr>
            <a:r>
              <a:rPr lang="ja-JP" altLang="en-US" dirty="0" smtClean="0"/>
              <a:t>鍋料理　　鴨鍋</a:t>
            </a:r>
            <a:endParaRPr lang="en-US" altLang="ja-JP" dirty="0" smtClean="0"/>
          </a:p>
          <a:p>
            <a:pPr marL="0" indent="0">
              <a:buNone/>
            </a:pPr>
            <a:r>
              <a:rPr lang="ja-JP" altLang="en-US" dirty="0"/>
              <a:t>一般的な鍋</a:t>
            </a:r>
            <a:r>
              <a:rPr lang="ja-JP" altLang="en-US" dirty="0" smtClean="0"/>
              <a:t>料理　　水炊き</a:t>
            </a:r>
            <a:endParaRPr kumimoji="1" lang="ja-JP" altLang="en-US" dirty="0"/>
          </a:p>
        </p:txBody>
      </p:sp>
      <p:sp>
        <p:nvSpPr>
          <p:cNvPr id="4" name="スライド番号プレースホルダー 3"/>
          <p:cNvSpPr>
            <a:spLocks noGrp="1"/>
          </p:cNvSpPr>
          <p:nvPr>
            <p:ph type="sldNum" sz="quarter" idx="12"/>
          </p:nvPr>
        </p:nvSpPr>
        <p:spPr/>
        <p:txBody>
          <a:bodyPr/>
          <a:lstStyle/>
          <a:p>
            <a:fld id="{FFC8BB0A-C5CB-4AEE-B253-A4CEBA080316}" type="slidenum">
              <a:rPr kumimoji="1" lang="ja-JP" altLang="en-US" smtClean="0"/>
              <a:t>8</a:t>
            </a:fld>
            <a:endParaRPr kumimoji="1" lang="ja-JP" altLang="en-US"/>
          </a:p>
        </p:txBody>
      </p:sp>
    </p:spTree>
    <p:extLst>
      <p:ext uri="{BB962C8B-B14F-4D97-AF65-F5344CB8AC3E}">
        <p14:creationId xmlns:p14="http://schemas.microsoft.com/office/powerpoint/2010/main" val="174786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28698" y="1100643"/>
            <a:ext cx="9899948" cy="1992428"/>
          </a:xfrm>
          <a:ln>
            <a:solidFill>
              <a:schemeClr val="tx1"/>
            </a:solidFill>
          </a:ln>
        </p:spPr>
        <p:txBody>
          <a:bodyPr>
            <a:normAutofit lnSpcReduction="10000"/>
          </a:bodyPr>
          <a:lstStyle/>
          <a:p>
            <a:pPr marL="0" indent="0">
              <a:buNone/>
            </a:pPr>
            <a:r>
              <a:rPr lang="ja-JP" altLang="en-US" dirty="0"/>
              <a:t>あま</a:t>
            </a:r>
            <a:r>
              <a:rPr lang="ja-JP" altLang="en-US" dirty="0" smtClean="0"/>
              <a:t>おう</a:t>
            </a:r>
            <a:r>
              <a:rPr lang="ja-JP" altLang="en-US" dirty="0"/>
              <a:t>　</a:t>
            </a:r>
            <a:r>
              <a:rPr lang="ja-JP" altLang="en-US" dirty="0" smtClean="0"/>
              <a:t>　　 </a:t>
            </a:r>
            <a:r>
              <a:rPr kumimoji="1" lang="ja-JP" altLang="en-US" dirty="0" smtClean="0"/>
              <a:t>イチゴ　　</a:t>
            </a:r>
            <a:endParaRPr kumimoji="1" lang="en-US" altLang="ja-JP" dirty="0" smtClean="0"/>
          </a:p>
          <a:p>
            <a:pPr marL="0" indent="0">
              <a:buNone/>
            </a:pPr>
            <a:r>
              <a:rPr lang="ja-JP" altLang="en-US" dirty="0"/>
              <a:t>あま</a:t>
            </a:r>
            <a:r>
              <a:rPr lang="ja-JP" altLang="en-US" dirty="0" smtClean="0"/>
              <a:t>おとめ　　イチゴ　　</a:t>
            </a:r>
            <a:endParaRPr lang="en-US" altLang="ja-JP" dirty="0" smtClean="0"/>
          </a:p>
          <a:p>
            <a:pPr marL="0" indent="0">
              <a:buNone/>
            </a:pPr>
            <a:r>
              <a:rPr lang="ja-JP" altLang="en-US" dirty="0"/>
              <a:t>果</a:t>
            </a:r>
            <a:r>
              <a:rPr lang="ja-JP" altLang="en-US" dirty="0" smtClean="0"/>
              <a:t>菜類</a:t>
            </a:r>
            <a:r>
              <a:rPr lang="en-US" altLang="ja-JP" dirty="0" smtClean="0"/>
              <a:t>            </a:t>
            </a:r>
            <a:r>
              <a:rPr kumimoji="1" lang="ja-JP" altLang="en-US" dirty="0" smtClean="0"/>
              <a:t>イチゴ　　</a:t>
            </a:r>
            <a:endParaRPr kumimoji="1" lang="en-US" altLang="ja-JP" dirty="0" smtClean="0"/>
          </a:p>
          <a:p>
            <a:pPr marL="0" indent="0">
              <a:buNone/>
            </a:pPr>
            <a:r>
              <a:rPr lang="ja-JP" altLang="en-US" dirty="0"/>
              <a:t>果実的</a:t>
            </a:r>
            <a:r>
              <a:rPr lang="ja-JP" altLang="en-US" dirty="0" smtClean="0"/>
              <a:t>野菜    イチゴ　　</a:t>
            </a:r>
            <a:endParaRPr kumimoji="1" lang="ja-JP" altLang="en-US" dirty="0"/>
          </a:p>
        </p:txBody>
      </p:sp>
      <p:sp>
        <p:nvSpPr>
          <p:cNvPr id="4" name="コンテンツ プレースホルダー 2"/>
          <p:cNvSpPr txBox="1">
            <a:spLocks/>
          </p:cNvSpPr>
          <p:nvPr/>
        </p:nvSpPr>
        <p:spPr>
          <a:xfrm>
            <a:off x="882362" y="3838686"/>
            <a:ext cx="10194347" cy="2582896"/>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本研究は，語彙を最適な語彙への翻訳するため</a:t>
            </a:r>
            <a:r>
              <a:rPr lang="ja-JP" altLang="en-US" dirty="0" smtClean="0"/>
              <a:t>の上記のように</a:t>
            </a:r>
            <a:endParaRPr lang="en-US" altLang="ja-JP" dirty="0" smtClean="0"/>
          </a:p>
          <a:p>
            <a:pPr marL="0" indent="0">
              <a:buNone/>
            </a:pPr>
            <a:r>
              <a:rPr lang="ja-JP" altLang="en-US" dirty="0" smtClean="0"/>
              <a:t>なるための書き方を見つける．</a:t>
            </a:r>
            <a:endParaRPr lang="en-US" altLang="ja-JP" dirty="0" smtClean="0"/>
          </a:p>
        </p:txBody>
      </p:sp>
      <p:sp>
        <p:nvSpPr>
          <p:cNvPr id="2" name="スライド番号プレースホルダー 1"/>
          <p:cNvSpPr>
            <a:spLocks noGrp="1"/>
          </p:cNvSpPr>
          <p:nvPr>
            <p:ph type="sldNum" sz="quarter" idx="12"/>
          </p:nvPr>
        </p:nvSpPr>
        <p:spPr/>
        <p:txBody>
          <a:bodyPr/>
          <a:lstStyle/>
          <a:p>
            <a:fld id="{FFC8BB0A-C5CB-4AEE-B253-A4CEBA080316}" type="slidenum">
              <a:rPr kumimoji="1" lang="ja-JP" altLang="en-US" smtClean="0"/>
              <a:t>9</a:t>
            </a:fld>
            <a:endParaRPr kumimoji="1" lang="ja-JP" altLang="en-US"/>
          </a:p>
        </p:txBody>
      </p:sp>
    </p:spTree>
    <p:extLst>
      <p:ext uri="{BB962C8B-B14F-4D97-AF65-F5344CB8AC3E}">
        <p14:creationId xmlns:p14="http://schemas.microsoft.com/office/powerpoint/2010/main" val="4168866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8087</TotalTime>
  <Words>949</Words>
  <Application>Microsoft Office PowerPoint</Application>
  <PresentationFormat>ワイド画面</PresentationFormat>
  <Paragraphs>178</Paragraphs>
  <Slides>17</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ＭＳ 明朝</vt:lpstr>
      <vt:lpstr>Arial</vt:lpstr>
      <vt:lpstr>Calibri</vt:lpstr>
      <vt:lpstr>Calibri Light</vt:lpstr>
      <vt:lpstr>Times New Roman</vt:lpstr>
      <vt:lpstr>Office テーマ</vt:lpstr>
      <vt:lpstr>農業におけるWikiを活用する 知の構造化 </vt:lpstr>
      <vt:lpstr>研究背景</vt:lpstr>
      <vt:lpstr>PowerPoint プレゼンテーション</vt:lpstr>
      <vt:lpstr>研究目的</vt:lpstr>
      <vt:lpstr>研究方法</vt:lpstr>
      <vt:lpstr>Wikiの利点</vt:lpstr>
      <vt:lpstr>上位下位関係抽出ツール</vt:lpstr>
      <vt:lpstr>上位下位関係抽出ツール</vt:lpstr>
      <vt:lpstr>PowerPoint プレゼンテーション</vt:lpstr>
      <vt:lpstr>研究方法</vt:lpstr>
      <vt:lpstr>研究結果 </vt:lpstr>
      <vt:lpstr>PowerPoint プレゼンテーション</vt:lpstr>
      <vt:lpstr>カテゴリ（１つ）＋名前（いちご）</vt:lpstr>
      <vt:lpstr>品種名（見出しレベル２）</vt:lpstr>
      <vt:lpstr>カテゴリ（全て）＋品種名（見出しレベル２ ）</vt:lpstr>
      <vt:lpstr>考察</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農業におけるWikiを活用する知の  構造化</dc:title>
  <dc:creator>koike</dc:creator>
  <cp:lastModifiedBy>koike</cp:lastModifiedBy>
  <cp:revision>116</cp:revision>
  <dcterms:created xsi:type="dcterms:W3CDTF">2016-01-21T06:53:32Z</dcterms:created>
  <dcterms:modified xsi:type="dcterms:W3CDTF">2016-02-06T13:42:41Z</dcterms:modified>
</cp:coreProperties>
</file>