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7" autoAdjust="0"/>
  </p:normalViewPr>
  <p:slideViewPr>
    <p:cSldViewPr snapToGrid="0">
      <p:cViewPr varScale="1">
        <p:scale>
          <a:sx n="25" d="100"/>
          <a:sy n="25" d="100"/>
        </p:scale>
        <p:origin x="3090" y="10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種類別の年比較</a:t>
            </a:r>
            <a:endParaRPr lang="en-US" altLang="ja-JP"/>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Sheet2!$B$3</c:f>
              <c:strCache>
                <c:ptCount val="1"/>
                <c:pt idx="0">
                  <c:v>1996</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Sheet2!$C$2:$W$2</c:f>
              <c:strCache>
                <c:ptCount val="20"/>
                <c:pt idx="1">
                  <c:v>漫画</c:v>
                </c:pt>
                <c:pt idx="2">
                  <c:v>アニメオリジナル</c:v>
                </c:pt>
                <c:pt idx="3">
                  <c:v>ライトノベル</c:v>
                </c:pt>
                <c:pt idx="4">
                  <c:v>ゲームソフト</c:v>
                </c:pt>
                <c:pt idx="5">
                  <c:v>４コマ漫画</c:v>
                </c:pt>
                <c:pt idx="6">
                  <c:v>キャラクター</c:v>
                </c:pt>
                <c:pt idx="7">
                  <c:v>web漫画</c:v>
                </c:pt>
                <c:pt idx="8">
                  <c:v>ネット小説</c:v>
                </c:pt>
                <c:pt idx="9">
                  <c:v>曲</c:v>
                </c:pt>
                <c:pt idx="10">
                  <c:v>ソーシャルゲーム</c:v>
                </c:pt>
                <c:pt idx="11">
                  <c:v>特撮</c:v>
                </c:pt>
                <c:pt idx="12">
                  <c:v>カードゲーム</c:v>
                </c:pt>
                <c:pt idx="13">
                  <c:v>絵本</c:v>
                </c:pt>
                <c:pt idx="14">
                  <c:v>映画</c:v>
                </c:pt>
                <c:pt idx="15">
                  <c:v>玩具</c:v>
                </c:pt>
                <c:pt idx="16">
                  <c:v>アプリ</c:v>
                </c:pt>
                <c:pt idx="17">
                  <c:v>オンラインゲーム</c:v>
                </c:pt>
                <c:pt idx="18">
                  <c:v>ドラマ</c:v>
                </c:pt>
                <c:pt idx="19">
                  <c:v>小説</c:v>
                </c:pt>
              </c:strCache>
            </c:strRef>
          </c:cat>
          <c:val>
            <c:numRef>
              <c:f>Sheet2!$C$3:$W$3</c:f>
              <c:numCache>
                <c:formatCode>General</c:formatCode>
                <c:ptCount val="20"/>
                <c:pt idx="1">
                  <c:v>24</c:v>
                </c:pt>
                <c:pt idx="2">
                  <c:v>19</c:v>
                </c:pt>
                <c:pt idx="3">
                  <c:v>2</c:v>
                </c:pt>
                <c:pt idx="4">
                  <c:v>1</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3</c:v>
                </c:pt>
              </c:numCache>
            </c:numRef>
          </c:val>
        </c:ser>
        <c:ser>
          <c:idx val="1"/>
          <c:order val="1"/>
          <c:tx>
            <c:strRef>
              <c:f>Sheet2!$B$4</c:f>
              <c:strCache>
                <c:ptCount val="1"/>
                <c:pt idx="0">
                  <c:v>2006</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Sheet2!$C$2:$W$2</c:f>
              <c:strCache>
                <c:ptCount val="20"/>
                <c:pt idx="1">
                  <c:v>漫画</c:v>
                </c:pt>
                <c:pt idx="2">
                  <c:v>アニメオリジナル</c:v>
                </c:pt>
                <c:pt idx="3">
                  <c:v>ライトノベル</c:v>
                </c:pt>
                <c:pt idx="4">
                  <c:v>ゲームソフト</c:v>
                </c:pt>
                <c:pt idx="5">
                  <c:v>４コマ漫画</c:v>
                </c:pt>
                <c:pt idx="6">
                  <c:v>キャラクター</c:v>
                </c:pt>
                <c:pt idx="7">
                  <c:v>web漫画</c:v>
                </c:pt>
                <c:pt idx="8">
                  <c:v>ネット小説</c:v>
                </c:pt>
                <c:pt idx="9">
                  <c:v>曲</c:v>
                </c:pt>
                <c:pt idx="10">
                  <c:v>ソーシャルゲーム</c:v>
                </c:pt>
                <c:pt idx="11">
                  <c:v>特撮</c:v>
                </c:pt>
                <c:pt idx="12">
                  <c:v>カードゲーム</c:v>
                </c:pt>
                <c:pt idx="13">
                  <c:v>絵本</c:v>
                </c:pt>
                <c:pt idx="14">
                  <c:v>映画</c:v>
                </c:pt>
                <c:pt idx="15">
                  <c:v>玩具</c:v>
                </c:pt>
                <c:pt idx="16">
                  <c:v>アプリ</c:v>
                </c:pt>
                <c:pt idx="17">
                  <c:v>オンラインゲーム</c:v>
                </c:pt>
                <c:pt idx="18">
                  <c:v>ドラマ</c:v>
                </c:pt>
                <c:pt idx="19">
                  <c:v>小説</c:v>
                </c:pt>
              </c:strCache>
            </c:strRef>
          </c:cat>
          <c:val>
            <c:numRef>
              <c:f>Sheet2!$C$4:$W$4</c:f>
              <c:numCache>
                <c:formatCode>General</c:formatCode>
                <c:ptCount val="20"/>
                <c:pt idx="1">
                  <c:v>71</c:v>
                </c:pt>
                <c:pt idx="2">
                  <c:v>66</c:v>
                </c:pt>
                <c:pt idx="3">
                  <c:v>11</c:v>
                </c:pt>
                <c:pt idx="4">
                  <c:v>27</c:v>
                </c:pt>
                <c:pt idx="5">
                  <c:v>0</c:v>
                </c:pt>
                <c:pt idx="6">
                  <c:v>0</c:v>
                </c:pt>
                <c:pt idx="7">
                  <c:v>1</c:v>
                </c:pt>
                <c:pt idx="8">
                  <c:v>0</c:v>
                </c:pt>
                <c:pt idx="9">
                  <c:v>0</c:v>
                </c:pt>
                <c:pt idx="10">
                  <c:v>0</c:v>
                </c:pt>
                <c:pt idx="11">
                  <c:v>0</c:v>
                </c:pt>
                <c:pt idx="12">
                  <c:v>1</c:v>
                </c:pt>
                <c:pt idx="13">
                  <c:v>1</c:v>
                </c:pt>
                <c:pt idx="14">
                  <c:v>0</c:v>
                </c:pt>
                <c:pt idx="15">
                  <c:v>4</c:v>
                </c:pt>
                <c:pt idx="16">
                  <c:v>0</c:v>
                </c:pt>
                <c:pt idx="17">
                  <c:v>0</c:v>
                </c:pt>
                <c:pt idx="18">
                  <c:v>1</c:v>
                </c:pt>
                <c:pt idx="19">
                  <c:v>8</c:v>
                </c:pt>
              </c:numCache>
            </c:numRef>
          </c:val>
        </c:ser>
        <c:ser>
          <c:idx val="2"/>
          <c:order val="2"/>
          <c:tx>
            <c:strRef>
              <c:f>Sheet2!$B$5</c:f>
              <c:strCache>
                <c:ptCount val="1"/>
                <c:pt idx="0">
                  <c:v>2013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Sheet2!$C$2:$W$2</c:f>
              <c:strCache>
                <c:ptCount val="20"/>
                <c:pt idx="1">
                  <c:v>漫画</c:v>
                </c:pt>
                <c:pt idx="2">
                  <c:v>アニメオリジナル</c:v>
                </c:pt>
                <c:pt idx="3">
                  <c:v>ライトノベル</c:v>
                </c:pt>
                <c:pt idx="4">
                  <c:v>ゲームソフト</c:v>
                </c:pt>
                <c:pt idx="5">
                  <c:v>４コマ漫画</c:v>
                </c:pt>
                <c:pt idx="6">
                  <c:v>キャラクター</c:v>
                </c:pt>
                <c:pt idx="7">
                  <c:v>web漫画</c:v>
                </c:pt>
                <c:pt idx="8">
                  <c:v>ネット小説</c:v>
                </c:pt>
                <c:pt idx="9">
                  <c:v>曲</c:v>
                </c:pt>
                <c:pt idx="10">
                  <c:v>ソーシャルゲーム</c:v>
                </c:pt>
                <c:pt idx="11">
                  <c:v>特撮</c:v>
                </c:pt>
                <c:pt idx="12">
                  <c:v>カードゲーム</c:v>
                </c:pt>
                <c:pt idx="13">
                  <c:v>絵本</c:v>
                </c:pt>
                <c:pt idx="14">
                  <c:v>映画</c:v>
                </c:pt>
                <c:pt idx="15">
                  <c:v>玩具</c:v>
                </c:pt>
                <c:pt idx="16">
                  <c:v>アプリ</c:v>
                </c:pt>
                <c:pt idx="17">
                  <c:v>オンラインゲーム</c:v>
                </c:pt>
                <c:pt idx="18">
                  <c:v>ドラマ</c:v>
                </c:pt>
                <c:pt idx="19">
                  <c:v>小説</c:v>
                </c:pt>
              </c:strCache>
            </c:strRef>
          </c:cat>
          <c:val>
            <c:numRef>
              <c:f>Sheet2!$C$5:$W$5</c:f>
              <c:numCache>
                <c:formatCode>General</c:formatCode>
                <c:ptCount val="20"/>
                <c:pt idx="1">
                  <c:v>64</c:v>
                </c:pt>
                <c:pt idx="2">
                  <c:v>47</c:v>
                </c:pt>
                <c:pt idx="3">
                  <c:v>26</c:v>
                </c:pt>
                <c:pt idx="4">
                  <c:v>21</c:v>
                </c:pt>
                <c:pt idx="5">
                  <c:v>9</c:v>
                </c:pt>
                <c:pt idx="6">
                  <c:v>4</c:v>
                </c:pt>
                <c:pt idx="7">
                  <c:v>9</c:v>
                </c:pt>
                <c:pt idx="8">
                  <c:v>3</c:v>
                </c:pt>
                <c:pt idx="9">
                  <c:v>1</c:v>
                </c:pt>
                <c:pt idx="10">
                  <c:v>3</c:v>
                </c:pt>
                <c:pt idx="11">
                  <c:v>0</c:v>
                </c:pt>
                <c:pt idx="12">
                  <c:v>2</c:v>
                </c:pt>
                <c:pt idx="13">
                  <c:v>3</c:v>
                </c:pt>
                <c:pt idx="14">
                  <c:v>0</c:v>
                </c:pt>
                <c:pt idx="15">
                  <c:v>2</c:v>
                </c:pt>
                <c:pt idx="16">
                  <c:v>0</c:v>
                </c:pt>
                <c:pt idx="17">
                  <c:v>0</c:v>
                </c:pt>
                <c:pt idx="18">
                  <c:v>0</c:v>
                </c:pt>
                <c:pt idx="19">
                  <c:v>6</c:v>
                </c:pt>
              </c:numCache>
            </c:numRef>
          </c:val>
        </c:ser>
        <c:ser>
          <c:idx val="3"/>
          <c:order val="3"/>
          <c:tx>
            <c:strRef>
              <c:f>Sheet2!$B$6</c:f>
              <c:strCache>
                <c:ptCount val="1"/>
                <c:pt idx="0">
                  <c:v>2014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Sheet2!$C$2:$W$2</c:f>
              <c:strCache>
                <c:ptCount val="20"/>
                <c:pt idx="1">
                  <c:v>漫画</c:v>
                </c:pt>
                <c:pt idx="2">
                  <c:v>アニメオリジナル</c:v>
                </c:pt>
                <c:pt idx="3">
                  <c:v>ライトノベル</c:v>
                </c:pt>
                <c:pt idx="4">
                  <c:v>ゲームソフト</c:v>
                </c:pt>
                <c:pt idx="5">
                  <c:v>４コマ漫画</c:v>
                </c:pt>
                <c:pt idx="6">
                  <c:v>キャラクター</c:v>
                </c:pt>
                <c:pt idx="7">
                  <c:v>web漫画</c:v>
                </c:pt>
                <c:pt idx="8">
                  <c:v>ネット小説</c:v>
                </c:pt>
                <c:pt idx="9">
                  <c:v>曲</c:v>
                </c:pt>
                <c:pt idx="10">
                  <c:v>ソーシャルゲーム</c:v>
                </c:pt>
                <c:pt idx="11">
                  <c:v>特撮</c:v>
                </c:pt>
                <c:pt idx="12">
                  <c:v>カードゲーム</c:v>
                </c:pt>
                <c:pt idx="13">
                  <c:v>絵本</c:v>
                </c:pt>
                <c:pt idx="14">
                  <c:v>映画</c:v>
                </c:pt>
                <c:pt idx="15">
                  <c:v>玩具</c:v>
                </c:pt>
                <c:pt idx="16">
                  <c:v>アプリ</c:v>
                </c:pt>
                <c:pt idx="17">
                  <c:v>オンラインゲーム</c:v>
                </c:pt>
                <c:pt idx="18">
                  <c:v>ドラマ</c:v>
                </c:pt>
                <c:pt idx="19">
                  <c:v>小説</c:v>
                </c:pt>
              </c:strCache>
            </c:strRef>
          </c:cat>
          <c:val>
            <c:numRef>
              <c:f>Sheet2!$C$6:$W$6</c:f>
              <c:numCache>
                <c:formatCode>General</c:formatCode>
                <c:ptCount val="20"/>
                <c:pt idx="1">
                  <c:v>81</c:v>
                </c:pt>
                <c:pt idx="2">
                  <c:v>43</c:v>
                </c:pt>
                <c:pt idx="3">
                  <c:v>24</c:v>
                </c:pt>
                <c:pt idx="4">
                  <c:v>20</c:v>
                </c:pt>
                <c:pt idx="5">
                  <c:v>12</c:v>
                </c:pt>
                <c:pt idx="6">
                  <c:v>3</c:v>
                </c:pt>
                <c:pt idx="7">
                  <c:v>2</c:v>
                </c:pt>
                <c:pt idx="8">
                  <c:v>3</c:v>
                </c:pt>
                <c:pt idx="9">
                  <c:v>3</c:v>
                </c:pt>
                <c:pt idx="10">
                  <c:v>4</c:v>
                </c:pt>
                <c:pt idx="11">
                  <c:v>1</c:v>
                </c:pt>
                <c:pt idx="12">
                  <c:v>12</c:v>
                </c:pt>
                <c:pt idx="13">
                  <c:v>4</c:v>
                </c:pt>
                <c:pt idx="14">
                  <c:v>2</c:v>
                </c:pt>
                <c:pt idx="15">
                  <c:v>2</c:v>
                </c:pt>
                <c:pt idx="16">
                  <c:v>2</c:v>
                </c:pt>
                <c:pt idx="17">
                  <c:v>1</c:v>
                </c:pt>
                <c:pt idx="18">
                  <c:v>0</c:v>
                </c:pt>
                <c:pt idx="19">
                  <c:v>3</c:v>
                </c:pt>
              </c:numCache>
            </c:numRef>
          </c:val>
        </c:ser>
        <c:dLbls>
          <c:dLblPos val="outEnd"/>
          <c:showLegendKey val="0"/>
          <c:showVal val="1"/>
          <c:showCatName val="0"/>
          <c:showSerName val="0"/>
          <c:showPercent val="0"/>
          <c:showBubbleSize val="0"/>
        </c:dLbls>
        <c:gapWidth val="219"/>
        <c:overlap val="-27"/>
        <c:axId val="232845616"/>
        <c:axId val="232846008"/>
      </c:barChart>
      <c:catAx>
        <c:axId val="23284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2846008"/>
        <c:crosses val="autoZero"/>
        <c:auto val="1"/>
        <c:lblAlgn val="ctr"/>
        <c:lblOffset val="100"/>
        <c:noMultiLvlLbl val="0"/>
      </c:catAx>
      <c:valAx>
        <c:axId val="232846008"/>
        <c:scaling>
          <c:orientation val="minMax"/>
          <c:max val="8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2845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ja-JP"/>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3772" y="9404941"/>
            <a:ext cx="18176081" cy="6489548"/>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3207544" y="17155954"/>
            <a:ext cx="14968538" cy="7736999"/>
          </a:xfrm>
        </p:spPr>
        <p:txBody>
          <a:bodyPr/>
          <a:lstStyle>
            <a:lvl1pPr marL="0" indent="0" algn="ctr">
              <a:buNone/>
              <a:defRPr>
                <a:solidFill>
                  <a:schemeClr val="tx1">
                    <a:tint val="75000"/>
                  </a:schemeClr>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8219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59715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00405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06403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689159" y="19454630"/>
            <a:ext cx="18176081" cy="6012994"/>
          </a:xfrm>
        </p:spPr>
        <p:txBody>
          <a:bodyPr anchor="t"/>
          <a:lstStyle>
            <a:lvl1pPr algn="l">
              <a:defRPr sz="9354"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689159" y="12831929"/>
            <a:ext cx="18176081" cy="6622701"/>
          </a:xfrm>
        </p:spPr>
        <p:txBody>
          <a:bodyPr anchor="b"/>
          <a:lstStyle>
            <a:lvl1pPr marL="0" indent="0">
              <a:buNone/>
              <a:defRPr sz="4677">
                <a:solidFill>
                  <a:schemeClr val="tx1">
                    <a:tint val="75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79259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1069181"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10870010"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458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069181" y="6776884"/>
            <a:ext cx="9448148"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1069181" y="9601167"/>
            <a:ext cx="9448148"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10862586" y="6776884"/>
            <a:ext cx="9451859"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10862586" y="9601167"/>
            <a:ext cx="9451859"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8" name="フッター プレースホルダ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43606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4" name="フッター プレースホルダ 4"/>
          <p:cNvSpPr>
            <a:spLocks noGrp="1"/>
          </p:cNvSpPr>
          <p:nvPr>
            <p:ph type="ftr" sz="quarter" idx="11"/>
          </p:nvPr>
        </p:nvSpPr>
        <p:spPr/>
        <p:txBody>
          <a:bodyPr/>
          <a:lstStyle>
            <a:lvl1pPr>
              <a:defRPr/>
            </a:lvl1pPr>
          </a:lstStyle>
          <a:p>
            <a:endParaRPr kumimoji="1" lang="ja-JP" altLang="en-US"/>
          </a:p>
        </p:txBody>
      </p:sp>
      <p:sp>
        <p:nvSpPr>
          <p:cNvPr id="5"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438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3" name="フッター プレースホルダ 4"/>
          <p:cNvSpPr>
            <a:spLocks noGrp="1"/>
          </p:cNvSpPr>
          <p:nvPr>
            <p:ph type="ftr" sz="quarter" idx="11"/>
          </p:nvPr>
        </p:nvSpPr>
        <p:spPr/>
        <p:txBody>
          <a:bodyPr/>
          <a:lstStyle>
            <a:lvl1pPr>
              <a:defRPr/>
            </a:lvl1pPr>
          </a:lstStyle>
          <a:p>
            <a:endParaRPr kumimoji="1" lang="ja-JP" altLang="en-US"/>
          </a:p>
        </p:txBody>
      </p:sp>
      <p:sp>
        <p:nvSpPr>
          <p:cNvPr id="4"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18575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183" y="1205402"/>
            <a:ext cx="7035065" cy="5129967"/>
          </a:xfrm>
        </p:spPr>
        <p:txBody>
          <a:bodyPr anchor="b"/>
          <a:lstStyle>
            <a:lvl1pPr algn="l">
              <a:defRPr sz="4677"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8360404" y="1205404"/>
            <a:ext cx="11954040" cy="25839056"/>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1069183" y="6335371"/>
            <a:ext cx="7035065" cy="20709089"/>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3556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340" y="21192649"/>
            <a:ext cx="12830175" cy="2501912"/>
          </a:xfrm>
        </p:spPr>
        <p:txBody>
          <a:bodyPr anchor="b"/>
          <a:lstStyle>
            <a:lvl1pPr algn="l">
              <a:defRPr sz="4677"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4191340" y="2705146"/>
            <a:ext cx="12830175" cy="18165128"/>
          </a:xfrm>
        </p:spPr>
        <p:txBody>
          <a:bodyPr rtlCol="0">
            <a:normAutofit/>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pPr lvl="0"/>
            <a:r>
              <a:rPr lang="ja-JP" altLang="en-US" noProof="0" smtClean="0"/>
              <a:t>図を追加</a:t>
            </a:r>
          </a:p>
        </p:txBody>
      </p:sp>
      <p:sp>
        <p:nvSpPr>
          <p:cNvPr id="4" name="テキスト プレースホルダ 3"/>
          <p:cNvSpPr>
            <a:spLocks noGrp="1"/>
          </p:cNvSpPr>
          <p:nvPr>
            <p:ph type="body" sz="half" idx="2"/>
          </p:nvPr>
        </p:nvSpPr>
        <p:spPr>
          <a:xfrm>
            <a:off x="4191340" y="23694561"/>
            <a:ext cx="12830175" cy="3553130"/>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2015/12/17</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27355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1069181" y="1212412"/>
            <a:ext cx="19245263"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1069181" y="7064219"/>
            <a:ext cx="19245263" cy="199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1069181" y="28060639"/>
            <a:ext cx="4989513" cy="1611875"/>
          </a:xfrm>
          <a:prstGeom prst="rect">
            <a:avLst/>
          </a:prstGeom>
        </p:spPr>
        <p:txBody>
          <a:bodyPr vert="horz" wrap="square" lIns="91440" tIns="45720" rIns="91440" bIns="45720" numCol="1" anchor="ctr" anchorCtr="0" compatLnSpc="1">
            <a:prstTxWarp prst="textNoShape">
              <a:avLst/>
            </a:prstTxWarp>
          </a:bodyPr>
          <a:lstStyle>
            <a:lvl1pPr>
              <a:defRPr sz="2806">
                <a:solidFill>
                  <a:srgbClr val="898989"/>
                </a:solidFill>
                <a:latin typeface="Calibri" panose="020F0502020204030204" pitchFamily="34" charset="0"/>
              </a:defRPr>
            </a:lvl1pPr>
          </a:lstStyle>
          <a:p>
            <a:fld id="{FF7A58FD-EF7A-4BF1-AE4A-3BD5BDDA2978}" type="datetimeFigureOut">
              <a:rPr kumimoji="1" lang="ja-JP" altLang="en-US" smtClean="0"/>
              <a:t>2015/12/17</a:t>
            </a:fld>
            <a:endParaRPr kumimoji="1" lang="ja-JP" altLang="en-US"/>
          </a:p>
        </p:txBody>
      </p:sp>
      <p:sp>
        <p:nvSpPr>
          <p:cNvPr id="5" name="フッター プレースホルダ 4"/>
          <p:cNvSpPr>
            <a:spLocks noGrp="1"/>
          </p:cNvSpPr>
          <p:nvPr>
            <p:ph type="ftr" sz="quarter" idx="3"/>
          </p:nvPr>
        </p:nvSpPr>
        <p:spPr>
          <a:xfrm>
            <a:off x="7306072" y="28060639"/>
            <a:ext cx="6771481" cy="1611875"/>
          </a:xfrm>
          <a:prstGeom prst="rect">
            <a:avLst/>
          </a:prstGeom>
        </p:spPr>
        <p:txBody>
          <a:bodyPr vert="horz" lIns="91440" tIns="45720" rIns="91440" bIns="45720" rtlCol="0" anchor="ctr"/>
          <a:lstStyle>
            <a:lvl1pPr algn="ctr" fontAlgn="auto">
              <a:spcBef>
                <a:spcPts val="0"/>
              </a:spcBef>
              <a:spcAft>
                <a:spcPts val="0"/>
              </a:spcAft>
              <a:defRPr sz="2806">
                <a:solidFill>
                  <a:schemeClr val="tx1">
                    <a:tint val="75000"/>
                  </a:schemeClr>
                </a:solidFill>
                <a:latin typeface="+mn-lt"/>
                <a:ea typeface="+mn-ea"/>
                <a:cs typeface="+mn-cs"/>
              </a:defRPr>
            </a:lvl1pPr>
          </a:lstStyle>
          <a:p>
            <a:endParaRPr kumimoji="1" lang="ja-JP" altLang="en-US"/>
          </a:p>
        </p:txBody>
      </p:sp>
      <p:sp>
        <p:nvSpPr>
          <p:cNvPr id="6" name="スライド番号プレースホルダ 5"/>
          <p:cNvSpPr>
            <a:spLocks noGrp="1"/>
          </p:cNvSpPr>
          <p:nvPr>
            <p:ph type="sldNum" sz="quarter" idx="4"/>
          </p:nvPr>
        </p:nvSpPr>
        <p:spPr>
          <a:xfrm>
            <a:off x="15324931" y="28060639"/>
            <a:ext cx="4989513" cy="1611875"/>
          </a:xfrm>
          <a:prstGeom prst="rect">
            <a:avLst/>
          </a:prstGeom>
        </p:spPr>
        <p:txBody>
          <a:bodyPr vert="horz" wrap="square" lIns="91440" tIns="45720" rIns="91440" bIns="45720" numCol="1" anchor="ctr" anchorCtr="0" compatLnSpc="1">
            <a:prstTxWarp prst="textNoShape">
              <a:avLst/>
            </a:prstTxWarp>
          </a:bodyPr>
          <a:lstStyle>
            <a:lvl1pPr algn="r">
              <a:defRPr sz="2806">
                <a:solidFill>
                  <a:srgbClr val="898989"/>
                </a:solidFill>
                <a:latin typeface="Calibri" panose="020F0502020204030204" pitchFamily="34" charset="0"/>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3411867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1069162" rtl="0" eaLnBrk="1" fontAlgn="base" hangingPunct="1">
        <a:spcBef>
          <a:spcPct val="0"/>
        </a:spcBef>
        <a:spcAft>
          <a:spcPct val="0"/>
        </a:spcAft>
        <a:defRPr kumimoji="1" sz="10289" kern="1200">
          <a:solidFill>
            <a:schemeClr val="tx1"/>
          </a:solidFill>
          <a:latin typeface="+mj-lt"/>
          <a:ea typeface="+mj-ea"/>
          <a:cs typeface="ＭＳ Ｐゴシック" charset="-128"/>
        </a:defRPr>
      </a:lvl1pPr>
      <a:lvl2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2pPr>
      <a:lvl3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3pPr>
      <a:lvl4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4pPr>
      <a:lvl5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5pPr>
      <a:lvl6pPr marL="1069162"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6pPr>
      <a:lvl7pPr marL="2138324"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7pPr>
      <a:lvl8pPr marL="3207487"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8pPr>
      <a:lvl9pPr marL="4276649"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9pPr>
    </p:titleStyle>
    <p:bodyStyle>
      <a:lvl1pPr marL="801872" indent="-801872" algn="l" defTabSz="1069162" rtl="0" eaLnBrk="1" fontAlgn="base" hangingPunct="1">
        <a:spcBef>
          <a:spcPct val="20000"/>
        </a:spcBef>
        <a:spcAft>
          <a:spcPct val="0"/>
        </a:spcAft>
        <a:buFont typeface="Arial" panose="020B0604020202020204" pitchFamily="34" charset="0"/>
        <a:buChar char="•"/>
        <a:defRPr kumimoji="1" sz="7483" kern="1200">
          <a:solidFill>
            <a:schemeClr val="tx1"/>
          </a:solidFill>
          <a:latin typeface="+mn-lt"/>
          <a:ea typeface="+mn-ea"/>
          <a:cs typeface="ＭＳ Ｐゴシック" charset="-128"/>
        </a:defRPr>
      </a:lvl1pPr>
      <a:lvl2pPr marL="1737389" indent="-668226" algn="l" defTabSz="1069162" rtl="0" eaLnBrk="1" fontAlgn="base" hangingPunct="1">
        <a:spcBef>
          <a:spcPct val="20000"/>
        </a:spcBef>
        <a:spcAft>
          <a:spcPct val="0"/>
        </a:spcAft>
        <a:buFont typeface="Arial" panose="020B0604020202020204" pitchFamily="34" charset="0"/>
        <a:buChar char="–"/>
        <a:defRPr kumimoji="1" sz="6548" kern="1200">
          <a:solidFill>
            <a:schemeClr val="tx1"/>
          </a:solidFill>
          <a:latin typeface="+mn-lt"/>
          <a:ea typeface="+mn-ea"/>
          <a:cs typeface="+mn-cs"/>
        </a:defRPr>
      </a:lvl2pPr>
      <a:lvl3pPr marL="2672906" indent="-534581" algn="l" defTabSz="1069162" rtl="0" eaLnBrk="1" fontAlgn="base" hangingPunct="1">
        <a:spcBef>
          <a:spcPct val="20000"/>
        </a:spcBef>
        <a:spcAft>
          <a:spcPct val="0"/>
        </a:spcAft>
        <a:buFont typeface="Arial" panose="020B0604020202020204" pitchFamily="34" charset="0"/>
        <a:buChar char="•"/>
        <a:defRPr kumimoji="1" sz="5612" kern="1200">
          <a:solidFill>
            <a:schemeClr val="tx1"/>
          </a:solidFill>
          <a:latin typeface="+mn-lt"/>
          <a:ea typeface="+mn-ea"/>
          <a:cs typeface="+mn-cs"/>
        </a:defRPr>
      </a:lvl3pPr>
      <a:lvl4pPr marL="3742068"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4pPr>
      <a:lvl5pPr marL="4811230"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5pPr>
      <a:lvl6pPr marL="5880392"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6pPr>
      <a:lvl7pPr marL="6949554"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7pPr>
      <a:lvl8pPr marL="8018717"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8pPr>
      <a:lvl9pPr marL="9087879"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9pPr>
    </p:bodyStyle>
    <p:otherStyle>
      <a:defPPr>
        <a:defRPr lang="ja-JP"/>
      </a:defPPr>
      <a:lvl1pPr marL="0" algn="l" defTabSz="1069162" rtl="0" eaLnBrk="1" latinLnBrk="0" hangingPunct="1">
        <a:defRPr kumimoji="1" sz="4209" kern="1200">
          <a:solidFill>
            <a:schemeClr val="tx1"/>
          </a:solidFill>
          <a:latin typeface="+mn-lt"/>
          <a:ea typeface="+mn-ea"/>
          <a:cs typeface="+mn-cs"/>
        </a:defRPr>
      </a:lvl1pPr>
      <a:lvl2pPr marL="1069162" algn="l" defTabSz="1069162" rtl="0" eaLnBrk="1" latinLnBrk="0" hangingPunct="1">
        <a:defRPr kumimoji="1" sz="4209" kern="1200">
          <a:solidFill>
            <a:schemeClr val="tx1"/>
          </a:solidFill>
          <a:latin typeface="+mn-lt"/>
          <a:ea typeface="+mn-ea"/>
          <a:cs typeface="+mn-cs"/>
        </a:defRPr>
      </a:lvl2pPr>
      <a:lvl3pPr marL="2138324" algn="l" defTabSz="1069162" rtl="0" eaLnBrk="1" latinLnBrk="0" hangingPunct="1">
        <a:defRPr kumimoji="1" sz="4209" kern="1200">
          <a:solidFill>
            <a:schemeClr val="tx1"/>
          </a:solidFill>
          <a:latin typeface="+mn-lt"/>
          <a:ea typeface="+mn-ea"/>
          <a:cs typeface="+mn-cs"/>
        </a:defRPr>
      </a:lvl3pPr>
      <a:lvl4pPr marL="3207487" algn="l" defTabSz="1069162" rtl="0" eaLnBrk="1" latinLnBrk="0" hangingPunct="1">
        <a:defRPr kumimoji="1" sz="4209" kern="1200">
          <a:solidFill>
            <a:schemeClr val="tx1"/>
          </a:solidFill>
          <a:latin typeface="+mn-lt"/>
          <a:ea typeface="+mn-ea"/>
          <a:cs typeface="+mn-cs"/>
        </a:defRPr>
      </a:lvl4pPr>
      <a:lvl5pPr marL="4276649" algn="l" defTabSz="1069162" rtl="0" eaLnBrk="1" latinLnBrk="0" hangingPunct="1">
        <a:defRPr kumimoji="1" sz="4209" kern="1200">
          <a:solidFill>
            <a:schemeClr val="tx1"/>
          </a:solidFill>
          <a:latin typeface="+mn-lt"/>
          <a:ea typeface="+mn-ea"/>
          <a:cs typeface="+mn-cs"/>
        </a:defRPr>
      </a:lvl5pPr>
      <a:lvl6pPr marL="5345811" algn="l" defTabSz="1069162" rtl="0" eaLnBrk="1" latinLnBrk="0" hangingPunct="1">
        <a:defRPr kumimoji="1" sz="4209" kern="1200">
          <a:solidFill>
            <a:schemeClr val="tx1"/>
          </a:solidFill>
          <a:latin typeface="+mn-lt"/>
          <a:ea typeface="+mn-ea"/>
          <a:cs typeface="+mn-cs"/>
        </a:defRPr>
      </a:lvl6pPr>
      <a:lvl7pPr marL="6414973" algn="l" defTabSz="1069162" rtl="0" eaLnBrk="1" latinLnBrk="0" hangingPunct="1">
        <a:defRPr kumimoji="1" sz="4209" kern="1200">
          <a:solidFill>
            <a:schemeClr val="tx1"/>
          </a:solidFill>
          <a:latin typeface="+mn-lt"/>
          <a:ea typeface="+mn-ea"/>
          <a:cs typeface="+mn-cs"/>
        </a:defRPr>
      </a:lvl7pPr>
      <a:lvl8pPr marL="7484135" algn="l" defTabSz="1069162" rtl="0" eaLnBrk="1" latinLnBrk="0" hangingPunct="1">
        <a:defRPr kumimoji="1" sz="4209" kern="1200">
          <a:solidFill>
            <a:schemeClr val="tx1"/>
          </a:solidFill>
          <a:latin typeface="+mn-lt"/>
          <a:ea typeface="+mn-ea"/>
          <a:cs typeface="+mn-cs"/>
        </a:defRPr>
      </a:lvl8pPr>
      <a:lvl9pPr marL="8553298" algn="l" defTabSz="1069162"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
        <p:nvSpPr>
          <p:cNvPr id="12" name="正方形/長方形 11"/>
          <p:cNvSpPr/>
          <p:nvPr/>
        </p:nvSpPr>
        <p:spPr>
          <a:xfrm>
            <a:off x="1" y="0"/>
            <a:ext cx="21383624" cy="3027521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339586" y="523139"/>
            <a:ext cx="18176081" cy="763734"/>
          </a:xfrm>
        </p:spPr>
        <p:txBody>
          <a:bodyPr>
            <a:noAutofit/>
          </a:bodyPr>
          <a:lstStyle/>
          <a:p>
            <a:r>
              <a:rPr lang="ja-JP" altLang="en-US" sz="7200" dirty="0"/>
              <a:t>アニメ作品の原作の種類とその数の推移</a:t>
            </a:r>
            <a:endParaRPr kumimoji="1" lang="ja-JP" altLang="en-US" sz="7200" dirty="0"/>
          </a:p>
        </p:txBody>
      </p:sp>
      <p:sp>
        <p:nvSpPr>
          <p:cNvPr id="3" name="サブタイトル 2"/>
          <p:cNvSpPr>
            <a:spLocks noGrp="1"/>
          </p:cNvSpPr>
          <p:nvPr>
            <p:ph type="subTitle" idx="1"/>
          </p:nvPr>
        </p:nvSpPr>
        <p:spPr>
          <a:xfrm>
            <a:off x="4698993" y="1999046"/>
            <a:ext cx="15859125" cy="1125521"/>
          </a:xfrm>
        </p:spPr>
        <p:txBody>
          <a:bodyPr/>
          <a:lstStyle/>
          <a:p>
            <a:r>
              <a:rPr kumimoji="1" lang="en-US" altLang="ja-JP" sz="6000" dirty="0" smtClean="0">
                <a:solidFill>
                  <a:schemeClr val="tx1"/>
                </a:solidFill>
                <a:latin typeface="+mj-ea"/>
                <a:ea typeface="+mj-ea"/>
              </a:rPr>
              <a:t>PM</a:t>
            </a:r>
            <a:r>
              <a:rPr kumimoji="1" lang="ja-JP" altLang="en-US" sz="6000" dirty="0" smtClean="0">
                <a:solidFill>
                  <a:schemeClr val="tx1"/>
                </a:solidFill>
                <a:latin typeface="+mj-ea"/>
                <a:ea typeface="+mj-ea"/>
              </a:rPr>
              <a:t>コース　矢吹研究室　</a:t>
            </a:r>
            <a:r>
              <a:rPr kumimoji="1" lang="en-US" altLang="ja-JP" sz="6000" dirty="0" smtClean="0">
                <a:solidFill>
                  <a:schemeClr val="tx1"/>
                </a:solidFill>
                <a:latin typeface="+mj-ea"/>
                <a:ea typeface="+mj-ea"/>
              </a:rPr>
              <a:t>1342073  </a:t>
            </a:r>
            <a:r>
              <a:rPr kumimoji="1" lang="ja-JP" altLang="en-US" sz="6000" dirty="0" smtClean="0">
                <a:solidFill>
                  <a:schemeClr val="tx1"/>
                </a:solidFill>
                <a:latin typeface="+mj-ea"/>
                <a:ea typeface="+mj-ea"/>
              </a:rPr>
              <a:t>杉山喜彦</a:t>
            </a:r>
            <a:endParaRPr kumimoji="1" lang="ja-JP" altLang="en-US" sz="6000" dirty="0">
              <a:solidFill>
                <a:schemeClr val="tx1"/>
              </a:solidFill>
              <a:latin typeface="+mj-ea"/>
              <a:ea typeface="+mj-ea"/>
            </a:endParaRPr>
          </a:p>
        </p:txBody>
      </p:sp>
      <p:sp>
        <p:nvSpPr>
          <p:cNvPr id="4" name="正方形/長方形 3"/>
          <p:cNvSpPr/>
          <p:nvPr/>
        </p:nvSpPr>
        <p:spPr>
          <a:xfrm>
            <a:off x="778203" y="4344541"/>
            <a:ext cx="19426772" cy="3817142"/>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dirty="0"/>
              <a:t>　</a:t>
            </a:r>
            <a:r>
              <a:rPr lang="ja-JP" altLang="en-US" dirty="0" smtClean="0"/>
              <a:t>この</a:t>
            </a:r>
            <a:r>
              <a:rPr lang="ja-JP" altLang="en-US" dirty="0"/>
              <a:t>３年間ほどでネットに上がっていた小説をアニメ化することが多くなってきている</a:t>
            </a:r>
            <a:r>
              <a:rPr lang="ja-JP" altLang="en-US" dirty="0" smtClean="0"/>
              <a:t>．</a:t>
            </a:r>
            <a:r>
              <a:rPr lang="en-US" altLang="ja-JP" dirty="0" smtClean="0"/>
              <a:t> </a:t>
            </a:r>
            <a:r>
              <a:rPr lang="ja-JP" altLang="en-US" dirty="0" smtClean="0"/>
              <a:t>こ</a:t>
            </a:r>
            <a:r>
              <a:rPr lang="ja-JP" altLang="en-US" dirty="0"/>
              <a:t>れ</a:t>
            </a:r>
            <a:r>
              <a:rPr lang="ja-JP" altLang="en-US" dirty="0" smtClean="0"/>
              <a:t>は</a:t>
            </a:r>
            <a:r>
              <a:rPr lang="ja-JP" altLang="en-US" dirty="0" smtClean="0"/>
              <a:t>アニメ</a:t>
            </a:r>
            <a:r>
              <a:rPr lang="ja-JP" altLang="en-US" dirty="0"/>
              <a:t>作品</a:t>
            </a:r>
            <a:r>
              <a:rPr lang="ja-JP" altLang="en-US" dirty="0" smtClean="0"/>
              <a:t>の</a:t>
            </a:r>
            <a:r>
              <a:rPr lang="ja-JP" altLang="en-US" dirty="0"/>
              <a:t>原作をネットに上がっていた小説で作成するように移り変わってきたためだと私は考えた</a:t>
            </a:r>
            <a:r>
              <a:rPr lang="ja-JP" altLang="en-US" dirty="0" smtClean="0"/>
              <a:t>．</a:t>
            </a:r>
            <a:endParaRPr lang="en-US" altLang="ja-JP" dirty="0" smtClean="0"/>
          </a:p>
          <a:p>
            <a:r>
              <a:rPr lang="ja-JP" altLang="en-US" dirty="0"/>
              <a:t>　</a:t>
            </a:r>
            <a:r>
              <a:rPr lang="ja-JP" altLang="en-US" dirty="0" smtClean="0"/>
              <a:t>そこ</a:t>
            </a:r>
            <a:r>
              <a:rPr lang="ja-JP" altLang="en-US" dirty="0"/>
              <a:t>で私は年別で地上波放送された</a:t>
            </a:r>
            <a:r>
              <a:rPr lang="ja-JP" altLang="en-US" dirty="0" smtClean="0"/>
              <a:t>アニメ作品の</a:t>
            </a:r>
            <a:r>
              <a:rPr lang="ja-JP" altLang="en-US" dirty="0"/>
              <a:t>原作を調べ，種類別に</a:t>
            </a:r>
            <a:r>
              <a:rPr lang="ja-JP" altLang="en-US" dirty="0" smtClean="0"/>
              <a:t>分けし，グラフに表示して考察することにした．</a:t>
            </a:r>
            <a:endParaRPr lang="ja-JP" altLang="en-US" dirty="0"/>
          </a:p>
        </p:txBody>
      </p:sp>
      <p:sp>
        <p:nvSpPr>
          <p:cNvPr id="6" name="角丸四角形 5"/>
          <p:cNvSpPr/>
          <p:nvPr/>
        </p:nvSpPr>
        <p:spPr>
          <a:xfrm>
            <a:off x="1491264" y="3124567"/>
            <a:ext cx="2978408" cy="1219973"/>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背景</a:t>
            </a:r>
            <a:endParaRPr kumimoji="1" lang="ja-JP" altLang="en-US" dirty="0"/>
          </a:p>
        </p:txBody>
      </p:sp>
      <p:sp>
        <p:nvSpPr>
          <p:cNvPr id="21" name="正方形/長方形 20"/>
          <p:cNvSpPr/>
          <p:nvPr/>
        </p:nvSpPr>
        <p:spPr>
          <a:xfrm>
            <a:off x="778203" y="9725712"/>
            <a:ext cx="13906499" cy="1474500"/>
          </a:xfrm>
          <a:prstGeom prst="rect">
            <a:avLst/>
          </a:prstGeom>
        </p:spPr>
        <p:style>
          <a:lnRef idx="2">
            <a:schemeClr val="accent1"/>
          </a:lnRef>
          <a:fillRef idx="1">
            <a:schemeClr val="lt1"/>
          </a:fillRef>
          <a:effectRef idx="0">
            <a:schemeClr val="accent1"/>
          </a:effectRef>
          <a:fontRef idx="minor">
            <a:schemeClr val="dk1"/>
          </a:fontRef>
        </p:style>
        <p:txBody>
          <a:bodyPr rtlCol="0" anchor="ctr" anchorCtr="0"/>
          <a:lstStyle/>
          <a:p>
            <a:r>
              <a:rPr lang="ja-JP" altLang="en-US" dirty="0" smtClean="0"/>
              <a:t>　地上波</a:t>
            </a:r>
            <a:r>
              <a:rPr lang="ja-JP" altLang="en-US" dirty="0"/>
              <a:t>放送された</a:t>
            </a:r>
            <a:r>
              <a:rPr lang="ja-JP" altLang="en-US" dirty="0" smtClean="0"/>
              <a:t>アニメ作品の</a:t>
            </a:r>
            <a:r>
              <a:rPr lang="ja-JP" altLang="en-US" dirty="0" smtClean="0"/>
              <a:t>原作</a:t>
            </a:r>
            <a:r>
              <a:rPr lang="ja-JP" altLang="en-US" dirty="0" smtClean="0"/>
              <a:t>の種類とその数の推移から今後</a:t>
            </a:r>
            <a:r>
              <a:rPr lang="ja-JP" altLang="en-US" dirty="0"/>
              <a:t>の流れを考察</a:t>
            </a:r>
            <a:r>
              <a:rPr lang="ja-JP" altLang="en-US" dirty="0" smtClean="0"/>
              <a:t>する．</a:t>
            </a:r>
            <a:endParaRPr lang="ja-JP" altLang="en-US" dirty="0"/>
          </a:p>
        </p:txBody>
      </p:sp>
      <p:sp>
        <p:nvSpPr>
          <p:cNvPr id="22" name="角丸四角形 21"/>
          <p:cNvSpPr/>
          <p:nvPr/>
        </p:nvSpPr>
        <p:spPr>
          <a:xfrm>
            <a:off x="1487034" y="8505739"/>
            <a:ext cx="2978408" cy="1219973"/>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目的</a:t>
            </a:r>
            <a:endParaRPr kumimoji="1" lang="ja-JP" altLang="en-US" dirty="0"/>
          </a:p>
        </p:txBody>
      </p:sp>
      <p:sp>
        <p:nvSpPr>
          <p:cNvPr id="24" name="正方形/長方形 23"/>
          <p:cNvSpPr/>
          <p:nvPr/>
        </p:nvSpPr>
        <p:spPr>
          <a:xfrm>
            <a:off x="778202" y="12612755"/>
            <a:ext cx="19431003" cy="2441431"/>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dirty="0"/>
              <a:t>①</a:t>
            </a:r>
            <a:r>
              <a:rPr lang="ja-JP" altLang="en-US" dirty="0" smtClean="0"/>
              <a:t>　</a:t>
            </a:r>
            <a:r>
              <a:rPr lang="ja-JP" altLang="en-US" dirty="0" smtClean="0"/>
              <a:t>アニメ作品の</a:t>
            </a:r>
            <a:r>
              <a:rPr lang="ja-JP" altLang="en-US" dirty="0"/>
              <a:t>原作を</a:t>
            </a:r>
            <a:r>
              <a:rPr lang="ja-JP" altLang="en-US" dirty="0" smtClean="0"/>
              <a:t>調べ，種類</a:t>
            </a:r>
            <a:r>
              <a:rPr lang="ja-JP" altLang="en-US" dirty="0"/>
              <a:t>分けする</a:t>
            </a:r>
            <a:r>
              <a:rPr lang="ja-JP" altLang="en-US" dirty="0" smtClean="0"/>
              <a:t>．</a:t>
            </a:r>
            <a:endParaRPr lang="en-US" altLang="ja-JP" dirty="0"/>
          </a:p>
          <a:p>
            <a:r>
              <a:rPr lang="ja-JP" altLang="en-US" dirty="0" smtClean="0"/>
              <a:t>②　種類</a:t>
            </a:r>
            <a:r>
              <a:rPr lang="ja-JP" altLang="en-US" dirty="0"/>
              <a:t>分けしたデータの数を</a:t>
            </a:r>
            <a:r>
              <a:rPr lang="ja-JP" altLang="en-US" dirty="0" smtClean="0"/>
              <a:t>とり，比較</a:t>
            </a:r>
            <a:r>
              <a:rPr lang="ja-JP" altLang="en-US" dirty="0"/>
              <a:t>しているグラフを製作する</a:t>
            </a:r>
            <a:r>
              <a:rPr lang="ja-JP" altLang="en-US" dirty="0" smtClean="0"/>
              <a:t>．</a:t>
            </a:r>
            <a:endParaRPr lang="en-US" altLang="ja-JP" dirty="0"/>
          </a:p>
          <a:p>
            <a:r>
              <a:rPr lang="ja-JP" altLang="en-US" dirty="0"/>
              <a:t>③</a:t>
            </a:r>
            <a:r>
              <a:rPr lang="ja-JP" altLang="en-US" dirty="0" smtClean="0"/>
              <a:t>　グラフ</a:t>
            </a:r>
            <a:r>
              <a:rPr lang="ja-JP" altLang="en-US" dirty="0" smtClean="0"/>
              <a:t>からアニメ作品の</a:t>
            </a:r>
            <a:r>
              <a:rPr lang="ja-JP" altLang="en-US" dirty="0"/>
              <a:t>原作</a:t>
            </a:r>
            <a:r>
              <a:rPr lang="ja-JP" altLang="en-US" dirty="0" smtClean="0"/>
              <a:t>がどう移り変わって</a:t>
            </a:r>
            <a:r>
              <a:rPr lang="ja-JP" altLang="en-US" dirty="0"/>
              <a:t>きたかを考察する．</a:t>
            </a:r>
          </a:p>
          <a:p>
            <a:endParaRPr lang="ja-JP" altLang="en-US" dirty="0"/>
          </a:p>
        </p:txBody>
      </p:sp>
      <p:sp>
        <p:nvSpPr>
          <p:cNvPr id="25" name="角丸四角形 24"/>
          <p:cNvSpPr/>
          <p:nvPr/>
        </p:nvSpPr>
        <p:spPr>
          <a:xfrm>
            <a:off x="1499727" y="11376908"/>
            <a:ext cx="3249338" cy="1219973"/>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研究方法</a:t>
            </a:r>
            <a:endParaRPr kumimoji="1" lang="ja-JP" altLang="en-US" dirty="0"/>
          </a:p>
        </p:txBody>
      </p:sp>
      <p:sp>
        <p:nvSpPr>
          <p:cNvPr id="26" name="正方形/長方形 25"/>
          <p:cNvSpPr/>
          <p:nvPr/>
        </p:nvSpPr>
        <p:spPr>
          <a:xfrm>
            <a:off x="778202" y="16408618"/>
            <a:ext cx="7162203" cy="845037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dirty="0"/>
              <a:t>グラフ</a:t>
            </a:r>
            <a:r>
              <a:rPr lang="ja-JP" altLang="en-US" dirty="0" smtClean="0"/>
              <a:t>をから</a:t>
            </a:r>
            <a:r>
              <a:rPr lang="ja-JP" altLang="en-US" dirty="0"/>
              <a:t>分かった</a:t>
            </a:r>
            <a:r>
              <a:rPr lang="ja-JP" altLang="en-US" dirty="0" smtClean="0"/>
              <a:t>こと</a:t>
            </a:r>
            <a:endParaRPr lang="en-US" altLang="ja-JP" dirty="0"/>
          </a:p>
          <a:p>
            <a:endParaRPr lang="en-US" altLang="ja-JP" dirty="0" smtClean="0"/>
          </a:p>
          <a:p>
            <a:r>
              <a:rPr lang="ja-JP" altLang="en-US" dirty="0" smtClean="0"/>
              <a:t>　漫画は，一度作品数が減ったが次の年で</a:t>
            </a:r>
            <a:r>
              <a:rPr lang="en-US" altLang="ja-JP" dirty="0" smtClean="0"/>
              <a:t>17</a:t>
            </a:r>
            <a:r>
              <a:rPr lang="ja-JP" altLang="en-US" dirty="0"/>
              <a:t>作品増えて</a:t>
            </a:r>
            <a:r>
              <a:rPr lang="ja-JP" altLang="en-US" dirty="0" smtClean="0"/>
              <a:t>いた．</a:t>
            </a:r>
            <a:endParaRPr lang="en-US" altLang="ja-JP" dirty="0" smtClean="0"/>
          </a:p>
          <a:p>
            <a:r>
              <a:rPr lang="ja-JP" altLang="en-US" dirty="0" smtClean="0"/>
              <a:t>　アニメオリジナル</a:t>
            </a:r>
            <a:r>
              <a:rPr lang="ja-JP" altLang="en-US" dirty="0"/>
              <a:t>，ライトノベル，ゲームソフトがだんだんと</a:t>
            </a:r>
            <a:r>
              <a:rPr lang="ja-JP" altLang="en-US" dirty="0" smtClean="0"/>
              <a:t>下がっていた．</a:t>
            </a:r>
            <a:endParaRPr lang="en-US" altLang="ja-JP" dirty="0" smtClean="0"/>
          </a:p>
          <a:p>
            <a:r>
              <a:rPr lang="ja-JP" altLang="en-US" dirty="0" smtClean="0"/>
              <a:t>　アニメ</a:t>
            </a:r>
            <a:r>
              <a:rPr lang="ja-JP" altLang="en-US" dirty="0"/>
              <a:t>作品の原作の種類が</a:t>
            </a:r>
            <a:r>
              <a:rPr lang="en-US" altLang="ja-JP" dirty="0"/>
              <a:t>10</a:t>
            </a:r>
            <a:r>
              <a:rPr lang="ja-JP" altLang="en-US" dirty="0" smtClean="0"/>
              <a:t>種類か</a:t>
            </a:r>
            <a:r>
              <a:rPr lang="ja-JP" altLang="en-US" dirty="0"/>
              <a:t>ら</a:t>
            </a:r>
            <a:r>
              <a:rPr lang="en-US" altLang="ja-JP" dirty="0" smtClean="0"/>
              <a:t>18</a:t>
            </a:r>
            <a:r>
              <a:rPr lang="ja-JP" altLang="en-US" dirty="0"/>
              <a:t>種類に増えて</a:t>
            </a:r>
            <a:r>
              <a:rPr lang="ja-JP" altLang="en-US" dirty="0" smtClean="0"/>
              <a:t>いた．</a:t>
            </a:r>
            <a:endParaRPr lang="en-US" altLang="ja-JP" dirty="0"/>
          </a:p>
        </p:txBody>
      </p:sp>
      <p:sp>
        <p:nvSpPr>
          <p:cNvPr id="27" name="角丸四角形 26"/>
          <p:cNvSpPr/>
          <p:nvPr/>
        </p:nvSpPr>
        <p:spPr>
          <a:xfrm>
            <a:off x="1491264" y="15188644"/>
            <a:ext cx="5382938" cy="1219973"/>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現在</a:t>
            </a:r>
            <a:r>
              <a:rPr lang="ja-JP" altLang="en-US" dirty="0" smtClean="0"/>
              <a:t>の進歩状況</a:t>
            </a:r>
            <a:endParaRPr kumimoji="1" lang="ja-JP" altLang="en-US" dirty="0"/>
          </a:p>
        </p:txBody>
      </p:sp>
      <p:sp>
        <p:nvSpPr>
          <p:cNvPr id="28" name="正方形/長方形 27"/>
          <p:cNvSpPr/>
          <p:nvPr/>
        </p:nvSpPr>
        <p:spPr>
          <a:xfrm>
            <a:off x="769739" y="26333487"/>
            <a:ext cx="19788379" cy="3100701"/>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dirty="0" smtClean="0"/>
              <a:t>　抜けて</a:t>
            </a:r>
            <a:r>
              <a:rPr lang="ja-JP" altLang="en-US" dirty="0"/>
              <a:t>いる年のデータも集め</a:t>
            </a:r>
            <a:r>
              <a:rPr lang="en-US" altLang="ja-JP" dirty="0"/>
              <a:t>1996</a:t>
            </a:r>
            <a:r>
              <a:rPr lang="ja-JP" altLang="en-US" dirty="0"/>
              <a:t>年から</a:t>
            </a:r>
            <a:r>
              <a:rPr lang="en-US" altLang="ja-JP" dirty="0"/>
              <a:t>2015</a:t>
            </a:r>
            <a:r>
              <a:rPr lang="ja-JP" altLang="en-US" dirty="0"/>
              <a:t>年でのグラフを製作する．そのグラフから</a:t>
            </a:r>
            <a:r>
              <a:rPr lang="ja-JP" altLang="en-US" dirty="0" smtClean="0"/>
              <a:t>アニメ作品の</a:t>
            </a:r>
            <a:r>
              <a:rPr lang="ja-JP" altLang="en-US" dirty="0"/>
              <a:t>原作</a:t>
            </a:r>
            <a:r>
              <a:rPr lang="ja-JP" altLang="en-US" dirty="0" smtClean="0"/>
              <a:t>の種類とその数の推移から，どのようにアニメ作品の原作の種類</a:t>
            </a:r>
            <a:r>
              <a:rPr lang="ja-JP" altLang="en-US" dirty="0" smtClean="0"/>
              <a:t>とその数と推移が</a:t>
            </a:r>
            <a:r>
              <a:rPr lang="ja-JP" altLang="en-US" dirty="0" smtClean="0"/>
              <a:t>変わったか．その</a:t>
            </a:r>
            <a:r>
              <a:rPr lang="ja-JP" altLang="en-US" dirty="0"/>
              <a:t>データ</a:t>
            </a:r>
            <a:r>
              <a:rPr lang="ja-JP" altLang="en-US" dirty="0" smtClean="0"/>
              <a:t>から</a:t>
            </a:r>
            <a:r>
              <a:rPr lang="ja-JP" altLang="en-US" dirty="0" smtClean="0"/>
              <a:t>次</a:t>
            </a:r>
            <a:r>
              <a:rPr lang="ja-JP" altLang="en-US" dirty="0"/>
              <a:t>の年のアニメの</a:t>
            </a:r>
            <a:r>
              <a:rPr lang="ja-JP" altLang="en-US" dirty="0" smtClean="0"/>
              <a:t>原作の種類とその数の推移を</a:t>
            </a:r>
            <a:r>
              <a:rPr lang="ja-JP" altLang="en-US" dirty="0"/>
              <a:t>予測する</a:t>
            </a:r>
            <a:r>
              <a:rPr lang="ja-JP" altLang="en-US" dirty="0" smtClean="0"/>
              <a:t>．</a:t>
            </a:r>
            <a:endParaRPr lang="ja-JP" altLang="en-US" dirty="0"/>
          </a:p>
        </p:txBody>
      </p:sp>
      <p:sp>
        <p:nvSpPr>
          <p:cNvPr id="29" name="角丸四角形 28"/>
          <p:cNvSpPr/>
          <p:nvPr/>
        </p:nvSpPr>
        <p:spPr>
          <a:xfrm>
            <a:off x="1482804" y="25113514"/>
            <a:ext cx="3905497" cy="1219973"/>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今後</a:t>
            </a:r>
            <a:r>
              <a:rPr lang="ja-JP" altLang="en-US" dirty="0" smtClean="0"/>
              <a:t>の計画</a:t>
            </a:r>
            <a:endParaRPr kumimoji="1" lang="ja-JP" altLang="en-US" dirty="0"/>
          </a:p>
        </p:txBody>
      </p:sp>
      <p:graphicFrame>
        <p:nvGraphicFramePr>
          <p:cNvPr id="33" name="グラフ 32"/>
          <p:cNvGraphicFramePr>
            <a:graphicFrameLocks/>
          </p:cNvGraphicFramePr>
          <p:nvPr>
            <p:extLst>
              <p:ext uri="{D42A27DB-BD31-4B8C-83A1-F6EECF244321}">
                <p14:modId xmlns:p14="http://schemas.microsoft.com/office/powerpoint/2010/main" val="1518961718"/>
              </p:ext>
            </p:extLst>
          </p:nvPr>
        </p:nvGraphicFramePr>
        <p:xfrm>
          <a:off x="7940406" y="16150139"/>
          <a:ext cx="12617712" cy="8329546"/>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3756" y="8505739"/>
            <a:ext cx="4520146" cy="3457335"/>
          </a:xfrm>
          <a:prstGeom prst="rect">
            <a:avLst/>
          </a:prstGeom>
        </p:spPr>
      </p:pic>
    </p:spTree>
    <p:extLst>
      <p:ext uri="{BB962C8B-B14F-4D97-AF65-F5344CB8AC3E}">
        <p14:creationId xmlns:p14="http://schemas.microsoft.com/office/powerpoint/2010/main" val="217120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ーマ2" id="{6F9EBA26-69F1-4317-BBCB-21FFFE2458B2}" vid="{4A997A54-B57D-41B5-85CB-D10BAC124639}"/>
    </a:ext>
  </a:extLst>
</a:theme>
</file>

<file path=docProps/app.xml><?xml version="1.0" encoding="utf-8"?>
<Properties xmlns="http://schemas.openxmlformats.org/officeDocument/2006/extended-properties" xmlns:vt="http://schemas.openxmlformats.org/officeDocument/2006/docPropsVTypes">
  <Template>テーマ2</Template>
  <TotalTime>3373</TotalTime>
  <Words>35</Words>
  <Application>Microsoft Office PowerPoint</Application>
  <PresentationFormat>ユーザー設定</PresentationFormat>
  <Paragraphs>20</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テーマ2</vt:lpstr>
      <vt:lpstr>アニメ作品の原作の種類とその数の推移</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sugiyama</cp:lastModifiedBy>
  <cp:revision>65</cp:revision>
  <dcterms:created xsi:type="dcterms:W3CDTF">2014-12-16T10:11:28Z</dcterms:created>
  <dcterms:modified xsi:type="dcterms:W3CDTF">2015-12-16T16:42:38Z</dcterms:modified>
</cp:coreProperties>
</file>