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21386800" cy="30279975"/>
  <p:notesSz cx="6797675" cy="9926638"/>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339966"/>
    <a:srgbClr val="66FF33"/>
    <a:srgbClr val="99FF66"/>
    <a:srgbClr val="26457C"/>
    <a:srgbClr val="A1D35B"/>
    <a:srgbClr val="33CC33"/>
    <a:srgbClr val="66FF66"/>
    <a:srgbClr val="99FF33"/>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2796" autoAdjust="0"/>
  </p:normalViewPr>
  <p:slideViewPr>
    <p:cSldViewPr>
      <p:cViewPr varScale="1">
        <p:scale>
          <a:sx n="30" d="100"/>
          <a:sy n="30" d="100"/>
        </p:scale>
        <p:origin x="2694" y="186"/>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2016/10/11</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314301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2016/10/11</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a:xfrm>
            <a:off x="738084" y="22710706"/>
            <a:ext cx="19644171" cy="1085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a:solidFill>
                  <a:schemeClr val="tx1"/>
                </a:solidFill>
                <a:latin typeface="+mn-ea"/>
              </a:rPr>
              <a:t> </a:t>
            </a:r>
            <a:r>
              <a:rPr lang="ja-JP" altLang="en-US" sz="3600" dirty="0" smtClean="0">
                <a:solidFill>
                  <a:schemeClr val="tx1"/>
                </a:solidFill>
                <a:latin typeface="+mn-ea"/>
              </a:rPr>
              <a:t>ボット開発フレームワーク</a:t>
            </a:r>
            <a:r>
              <a:rPr lang="en-US" altLang="ja-JP" sz="3600" dirty="0" smtClean="0">
                <a:solidFill>
                  <a:schemeClr val="tx1"/>
                </a:solidFill>
                <a:latin typeface="+mn-ea"/>
              </a:rPr>
              <a:t>botkit</a:t>
            </a:r>
            <a:r>
              <a:rPr lang="ja-JP" altLang="en-US" sz="3600" dirty="0" smtClean="0">
                <a:solidFill>
                  <a:schemeClr val="tx1"/>
                </a:solidFill>
                <a:latin typeface="+mn-ea"/>
              </a:rPr>
              <a:t>の導入と</a:t>
            </a:r>
            <a:r>
              <a:rPr lang="en-US" altLang="ja-JP" sz="3600" dirty="0" err="1" smtClean="0">
                <a:solidFill>
                  <a:schemeClr val="tx1"/>
                </a:solidFill>
                <a:latin typeface="+mn-ea"/>
              </a:rPr>
              <a:t>SlackAPI</a:t>
            </a:r>
            <a:r>
              <a:rPr lang="ja-JP" altLang="en-US" sz="3600" dirty="0" err="1" smtClean="0">
                <a:solidFill>
                  <a:schemeClr val="tx1"/>
                </a:solidFill>
                <a:latin typeface="+mn-ea"/>
              </a:rPr>
              <a:t>，</a:t>
            </a:r>
            <a:r>
              <a:rPr lang="en-US" altLang="ja-JP" sz="3600" dirty="0" smtClean="0">
                <a:solidFill>
                  <a:schemeClr val="tx1"/>
                </a:solidFill>
                <a:latin typeface="+mn-ea"/>
              </a:rPr>
              <a:t>Node.js</a:t>
            </a:r>
            <a:r>
              <a:rPr lang="ja-JP" altLang="en-US" sz="3600" dirty="0" smtClean="0">
                <a:solidFill>
                  <a:schemeClr val="tx1"/>
                </a:solidFill>
                <a:latin typeface="+mn-ea"/>
              </a:rPr>
              <a:t>ライブラリを理解し，ボットの実装を行う．</a:t>
            </a:r>
            <a:endParaRPr lang="en-US" altLang="ja-JP" sz="3600" dirty="0">
              <a:solidFill>
                <a:schemeClr val="tx1"/>
              </a:solidFill>
              <a:latin typeface="+mn-ea"/>
            </a:endParaRPr>
          </a:p>
          <a:p>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p:txBody>
      </p:sp>
      <p:sp>
        <p:nvSpPr>
          <p:cNvPr id="2" name="正方形/長方形 1"/>
          <p:cNvSpPr/>
          <p:nvPr/>
        </p:nvSpPr>
        <p:spPr>
          <a:xfrm>
            <a:off x="228446" y="4587224"/>
            <a:ext cx="20823196" cy="1263710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25752" y="232349"/>
            <a:ext cx="21386800" cy="2329440"/>
          </a:xfrm>
          <a:prstGeom prst="rect">
            <a:avLst/>
          </a:prstGeom>
          <a:noFill/>
        </p:spPr>
        <p:txBody>
          <a:bodyPr wrap="square" lIns="295232" tIns="147616" rIns="295232" bIns="147616" rtlCol="0">
            <a:spAutoFit/>
          </a:bodyPr>
          <a:lstStyle/>
          <a:p>
            <a:r>
              <a:rPr lang="ja-JP" altLang="en-US" sz="6600" kern="0" dirty="0" smtClean="0">
                <a:effectLst>
                  <a:glow rad="101600">
                    <a:srgbClr val="FFE880">
                      <a:tint val="20000"/>
                      <a:alpha val="60000"/>
                    </a:srgbClr>
                  </a:glow>
                </a:effectLst>
                <a:latin typeface="Bookman Old Style"/>
                <a:ea typeface="HG明朝E"/>
              </a:rPr>
              <a:t>不完全情報ゲーム人狼のための</a:t>
            </a:r>
            <a:endParaRPr lang="en-US" altLang="ja-JP" sz="6600" kern="0" dirty="0" smtClean="0">
              <a:effectLst>
                <a:glow rad="101600">
                  <a:srgbClr val="FFE880">
                    <a:tint val="20000"/>
                    <a:alpha val="60000"/>
                  </a:srgbClr>
                </a:glow>
              </a:effectLst>
              <a:latin typeface="Bookman Old Style"/>
              <a:ea typeface="HG明朝E"/>
            </a:endParaRPr>
          </a:p>
          <a:p>
            <a:r>
              <a:rPr lang="ja-JP" altLang="en-US" sz="6600" kern="0" dirty="0" smtClean="0">
                <a:effectLst>
                  <a:glow rad="101600">
                    <a:srgbClr val="FFE880">
                      <a:tint val="20000"/>
                      <a:alpha val="60000"/>
                    </a:srgbClr>
                  </a:glow>
                </a:effectLst>
                <a:latin typeface="Bookman Old Style"/>
                <a:ea typeface="HG明朝E"/>
              </a:rPr>
              <a:t>人工エージェントと実行環境の構築</a:t>
            </a:r>
            <a:endParaRPr lang="ja-JP" altLang="en-US" sz="6600" dirty="0">
              <a:effectLst>
                <a:glow rad="101600">
                  <a:srgbClr val="FFE880">
                    <a:tint val="20000"/>
                    <a:alpha val="60000"/>
                  </a:srgbClr>
                </a:glow>
              </a:effectLst>
            </a:endParaRPr>
          </a:p>
        </p:txBody>
      </p:sp>
      <p:sp>
        <p:nvSpPr>
          <p:cNvPr id="13" name="テキスト ボックス 12"/>
          <p:cNvSpPr txBox="1"/>
          <p:nvPr/>
        </p:nvSpPr>
        <p:spPr>
          <a:xfrm>
            <a:off x="-101572" y="2442418"/>
            <a:ext cx="21386800" cy="1129112"/>
          </a:xfrm>
          <a:prstGeom prst="rect">
            <a:avLst/>
          </a:prstGeom>
          <a:noFill/>
        </p:spPr>
        <p:txBody>
          <a:bodyPr wrap="square" lIns="295232" tIns="147616" rIns="295232" bIns="147616" rtlCol="0">
            <a:spAutoFit/>
          </a:bodyPr>
          <a:lstStyle/>
          <a:p>
            <a:r>
              <a:rPr lang="en-US" altLang="ja-JP" sz="5400" b="1" dirty="0" smtClean="0">
                <a:latin typeface="+mn-ea"/>
              </a:rPr>
              <a:t>PM</a:t>
            </a:r>
            <a:r>
              <a:rPr lang="ja-JP" altLang="en-US" sz="5400" b="1" dirty="0" smtClean="0">
                <a:latin typeface="+mn-ea"/>
              </a:rPr>
              <a:t>コース</a:t>
            </a:r>
            <a:r>
              <a:rPr lang="ja-JP" altLang="en-US" sz="5400" b="1" dirty="0">
                <a:latin typeface="+mn-ea"/>
              </a:rPr>
              <a:t>　矢吹研究室　</a:t>
            </a:r>
            <a:r>
              <a:rPr lang="en-US" altLang="ja-JP" sz="5400" b="1" dirty="0" smtClean="0">
                <a:latin typeface="+mn-ea"/>
              </a:rPr>
              <a:t>1342097 </a:t>
            </a:r>
            <a:r>
              <a:rPr lang="ja-JP" altLang="en-US" sz="5400" b="1" dirty="0" smtClean="0">
                <a:latin typeface="+mn-ea"/>
              </a:rPr>
              <a:t>　浜野太豪</a:t>
            </a:r>
            <a:endParaRPr lang="ja-JP" altLang="en-US" sz="5400" b="1" dirty="0">
              <a:latin typeface="+mn-ea"/>
            </a:endParaRPr>
          </a:p>
        </p:txBody>
      </p:sp>
      <p:sp>
        <p:nvSpPr>
          <p:cNvPr id="46" name="正方形/長方形 45"/>
          <p:cNvSpPr/>
          <p:nvPr/>
        </p:nvSpPr>
        <p:spPr>
          <a:xfrm>
            <a:off x="508113" y="28239117"/>
            <a:ext cx="19887945" cy="193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endParaRPr lang="en-US" altLang="ja-JP" sz="3600" dirty="0" smtClean="0">
              <a:solidFill>
                <a:schemeClr val="tx1"/>
              </a:solidFill>
              <a:latin typeface="+mn-ea"/>
            </a:endParaRPr>
          </a:p>
        </p:txBody>
      </p:sp>
      <p:sp>
        <p:nvSpPr>
          <p:cNvPr id="48" name="正方形/長方形 47"/>
          <p:cNvSpPr/>
          <p:nvPr/>
        </p:nvSpPr>
        <p:spPr>
          <a:xfrm>
            <a:off x="10000013" y="24595521"/>
            <a:ext cx="11051629" cy="5272564"/>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28446" y="171068"/>
            <a:ext cx="20823196" cy="412085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200" b="1" dirty="0" smtClean="0">
                <a:latin typeface="+mn-ea"/>
              </a:rPr>
              <a:t>ボットを活用する</a:t>
            </a:r>
            <a:endParaRPr kumimoji="1" lang="en-US" altLang="ja-JP" sz="7200" b="1" dirty="0" smtClean="0">
              <a:latin typeface="+mn-ea"/>
            </a:endParaRPr>
          </a:p>
          <a:p>
            <a:r>
              <a:rPr kumimoji="1" lang="ja-JP" altLang="en-US" sz="7200" b="1" dirty="0" smtClean="0">
                <a:latin typeface="+mn-ea"/>
              </a:rPr>
              <a:t>プロジェクトマネジメントツールの提案</a:t>
            </a:r>
            <a:endParaRPr kumimoji="1" lang="en-US" altLang="ja-JP" sz="7200" b="1" dirty="0" smtClean="0">
              <a:latin typeface="+mn-ea"/>
            </a:endParaRPr>
          </a:p>
          <a:p>
            <a:r>
              <a:rPr lang="en-US" altLang="ja-JP" sz="4800" b="1" dirty="0" smtClean="0">
                <a:latin typeface="+mn-ea"/>
              </a:rPr>
              <a:t>PM</a:t>
            </a:r>
            <a:r>
              <a:rPr lang="ja-JP" altLang="en-US" sz="4800" b="1" dirty="0" smtClean="0">
                <a:latin typeface="+mn-ea"/>
              </a:rPr>
              <a:t>コース　矢吹研究室　</a:t>
            </a:r>
            <a:r>
              <a:rPr lang="en-US" altLang="ja-JP" sz="4800" b="1" dirty="0" smtClean="0">
                <a:latin typeface="+mn-ea"/>
              </a:rPr>
              <a:t>1342097</a:t>
            </a:r>
            <a:r>
              <a:rPr lang="ja-JP" altLang="en-US" sz="4800" b="1" dirty="0">
                <a:latin typeface="+mn-ea"/>
              </a:rPr>
              <a:t>　</a:t>
            </a:r>
            <a:r>
              <a:rPr lang="ja-JP" altLang="en-US" sz="4800" b="1" dirty="0" smtClean="0">
                <a:latin typeface="+mn-ea"/>
              </a:rPr>
              <a:t>浜野太豪</a:t>
            </a:r>
            <a:endParaRPr kumimoji="1" lang="ja-JP" altLang="en-US" sz="4800" b="1" dirty="0">
              <a:latin typeface="+mn-ea"/>
            </a:endParaRPr>
          </a:p>
        </p:txBody>
      </p:sp>
      <p:sp>
        <p:nvSpPr>
          <p:cNvPr id="6" name="テキスト ボックス 5"/>
          <p:cNvSpPr txBox="1"/>
          <p:nvPr/>
        </p:nvSpPr>
        <p:spPr>
          <a:xfrm>
            <a:off x="553103" y="4675590"/>
            <a:ext cx="2664296"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背景</a:t>
            </a:r>
            <a:endParaRPr kumimoji="1" lang="ja-JP" altLang="en-US" sz="5400" b="1" dirty="0">
              <a:solidFill>
                <a:schemeClr val="accent1">
                  <a:lumMod val="50000"/>
                </a:schemeClr>
              </a:solidFill>
              <a:latin typeface="+mj-ea"/>
              <a:ea typeface="+mj-ea"/>
            </a:endParaRPr>
          </a:p>
        </p:txBody>
      </p:sp>
      <p:sp>
        <p:nvSpPr>
          <p:cNvPr id="7" name="テキスト ボックス 6"/>
          <p:cNvSpPr txBox="1"/>
          <p:nvPr/>
        </p:nvSpPr>
        <p:spPr>
          <a:xfrm>
            <a:off x="577526" y="17765340"/>
            <a:ext cx="2304256" cy="1846659"/>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目的</a:t>
            </a:r>
            <a:endParaRPr kumimoji="1" lang="en-US" altLang="ja-JP" sz="5400" b="1" dirty="0" smtClean="0">
              <a:solidFill>
                <a:schemeClr val="accent1">
                  <a:lumMod val="50000"/>
                </a:schemeClr>
              </a:solidFill>
              <a:latin typeface="+mj-ea"/>
              <a:ea typeface="+mj-ea"/>
            </a:endParaRPr>
          </a:p>
          <a:p>
            <a:r>
              <a:rPr kumimoji="1" lang="ja-JP" altLang="en-US" sz="6000" b="1" dirty="0" smtClean="0">
                <a:solidFill>
                  <a:schemeClr val="accent1">
                    <a:lumMod val="50000"/>
                  </a:schemeClr>
                </a:solidFill>
                <a:latin typeface="+mj-ea"/>
                <a:ea typeface="+mj-ea"/>
              </a:rPr>
              <a:t>　</a:t>
            </a:r>
            <a:endParaRPr kumimoji="1" lang="ja-JP" altLang="en-US" sz="6000" b="1" dirty="0">
              <a:solidFill>
                <a:schemeClr val="accent1">
                  <a:lumMod val="50000"/>
                </a:schemeClr>
              </a:solidFill>
              <a:latin typeface="+mj-ea"/>
              <a:ea typeface="+mj-ea"/>
            </a:endParaRPr>
          </a:p>
        </p:txBody>
      </p:sp>
      <p:sp>
        <p:nvSpPr>
          <p:cNvPr id="8" name="テキスト ボックス 7"/>
          <p:cNvSpPr txBox="1"/>
          <p:nvPr/>
        </p:nvSpPr>
        <p:spPr>
          <a:xfrm>
            <a:off x="501919" y="21708838"/>
            <a:ext cx="3394113" cy="1846659"/>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研究方法</a:t>
            </a:r>
            <a:endParaRPr kumimoji="1" lang="en-US" altLang="ja-JP" sz="5400" b="1" dirty="0" smtClean="0">
              <a:solidFill>
                <a:schemeClr val="accent1">
                  <a:lumMod val="50000"/>
                </a:schemeClr>
              </a:solidFill>
              <a:latin typeface="+mj-ea"/>
              <a:ea typeface="+mj-ea"/>
            </a:endParaRPr>
          </a:p>
          <a:p>
            <a:endParaRPr kumimoji="1" lang="ja-JP" altLang="en-US" sz="6000" b="1" dirty="0">
              <a:solidFill>
                <a:schemeClr val="accent1">
                  <a:lumMod val="50000"/>
                </a:schemeClr>
              </a:solidFill>
              <a:latin typeface="+mj-ea"/>
              <a:ea typeface="+mj-ea"/>
            </a:endParaRPr>
          </a:p>
        </p:txBody>
      </p:sp>
      <p:sp>
        <p:nvSpPr>
          <p:cNvPr id="9" name="テキスト ボックス 8"/>
          <p:cNvSpPr txBox="1"/>
          <p:nvPr/>
        </p:nvSpPr>
        <p:spPr>
          <a:xfrm>
            <a:off x="690982" y="24971213"/>
            <a:ext cx="4866193"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進捗状況</a:t>
            </a:r>
            <a:endParaRPr kumimoji="1" lang="ja-JP" altLang="en-US" sz="5400" b="1" dirty="0">
              <a:solidFill>
                <a:schemeClr val="accent1">
                  <a:lumMod val="50000"/>
                </a:schemeClr>
              </a:solidFill>
              <a:latin typeface="+mj-ea"/>
              <a:ea typeface="+mj-ea"/>
            </a:endParaRPr>
          </a:p>
        </p:txBody>
      </p:sp>
      <p:sp>
        <p:nvSpPr>
          <p:cNvPr id="10" name="テキスト ボックス 9"/>
          <p:cNvSpPr txBox="1"/>
          <p:nvPr/>
        </p:nvSpPr>
        <p:spPr>
          <a:xfrm>
            <a:off x="10632945" y="24971213"/>
            <a:ext cx="4178040"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今後の計画</a:t>
            </a:r>
            <a:endParaRPr kumimoji="1" lang="ja-JP" altLang="en-US" sz="5400" b="1" dirty="0">
              <a:solidFill>
                <a:schemeClr val="accent1">
                  <a:lumMod val="50000"/>
                </a:schemeClr>
              </a:solidFill>
              <a:latin typeface="+mj-ea"/>
              <a:ea typeface="+mj-ea"/>
            </a:endParaRPr>
          </a:p>
        </p:txBody>
      </p:sp>
      <p:sp>
        <p:nvSpPr>
          <p:cNvPr id="50" name="正方形/長方形 49"/>
          <p:cNvSpPr/>
          <p:nvPr/>
        </p:nvSpPr>
        <p:spPr>
          <a:xfrm>
            <a:off x="228446" y="17638344"/>
            <a:ext cx="20823196" cy="331836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228446" y="24600310"/>
            <a:ext cx="9286715" cy="5267775"/>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228446" y="21346601"/>
            <a:ext cx="20823196" cy="2838957"/>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71242" y="18871212"/>
            <a:ext cx="20182030" cy="180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a:solidFill>
                  <a:schemeClr val="tx1"/>
                </a:solidFill>
                <a:latin typeface="+mn-ea"/>
              </a:rPr>
              <a:t>　</a:t>
            </a:r>
            <a:r>
              <a:rPr lang="en-US" altLang="ja-JP" sz="3600" dirty="0" smtClean="0">
                <a:solidFill>
                  <a:schemeClr val="tx1"/>
                </a:solidFill>
                <a:latin typeface="+mn-ea"/>
              </a:rPr>
              <a:t>Chat</a:t>
            </a:r>
            <a:r>
              <a:rPr lang="ja-JP" altLang="en-US" sz="3600" dirty="0" smtClean="0">
                <a:solidFill>
                  <a:schemeClr val="tx1"/>
                </a:solidFill>
                <a:latin typeface="+mn-ea"/>
              </a:rPr>
              <a:t>サービス</a:t>
            </a:r>
            <a:r>
              <a:rPr lang="en-US" altLang="ja-JP" sz="3600" dirty="0" smtClean="0">
                <a:solidFill>
                  <a:schemeClr val="tx1"/>
                </a:solidFill>
                <a:latin typeface="+mn-ea"/>
              </a:rPr>
              <a:t>Slack</a:t>
            </a:r>
            <a:r>
              <a:rPr lang="ja-JP" altLang="en-US" sz="3600" dirty="0" smtClean="0">
                <a:solidFill>
                  <a:schemeClr val="tx1"/>
                </a:solidFill>
                <a:latin typeface="+mn-ea"/>
              </a:rPr>
              <a:t>を利用して</a:t>
            </a:r>
            <a:r>
              <a:rPr lang="en-US" altLang="ja-JP" sz="3600" dirty="0" err="1" smtClean="0">
                <a:solidFill>
                  <a:schemeClr val="tx1"/>
                </a:solidFill>
                <a:latin typeface="+mn-ea"/>
              </a:rPr>
              <a:t>ChatOps</a:t>
            </a:r>
            <a:r>
              <a:rPr lang="ja-JP" altLang="en-US" sz="3600" dirty="0" smtClean="0">
                <a:solidFill>
                  <a:schemeClr val="tx1"/>
                </a:solidFill>
                <a:latin typeface="+mn-ea"/>
              </a:rPr>
              <a:t>を実現する．システム開発における，複雑な開発環境を</a:t>
            </a:r>
            <a:r>
              <a:rPr lang="en-US" altLang="ja-JP" sz="3600" dirty="0" smtClean="0">
                <a:solidFill>
                  <a:schemeClr val="tx1"/>
                </a:solidFill>
                <a:latin typeface="+mn-ea"/>
              </a:rPr>
              <a:t>Slack</a:t>
            </a:r>
            <a:r>
              <a:rPr lang="ja-JP" altLang="en-US" sz="3600" dirty="0" err="1" smtClean="0">
                <a:solidFill>
                  <a:schemeClr val="tx1"/>
                </a:solidFill>
                <a:latin typeface="+mn-ea"/>
              </a:rPr>
              <a:t>に統</a:t>
            </a:r>
            <a:r>
              <a:rPr lang="ja-JP" altLang="en-US" sz="3600" dirty="0" smtClean="0">
                <a:solidFill>
                  <a:schemeClr val="tx1"/>
                </a:solidFill>
                <a:latin typeface="+mn-ea"/>
              </a:rPr>
              <a:t>合する．統合することによって情報の共有，操作の可視化を行う．</a:t>
            </a: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p:txBody>
      </p:sp>
      <p:sp>
        <p:nvSpPr>
          <p:cNvPr id="49" name="正方形/長方形 48"/>
          <p:cNvSpPr/>
          <p:nvPr/>
        </p:nvSpPr>
        <p:spPr>
          <a:xfrm>
            <a:off x="735504" y="26241843"/>
            <a:ext cx="8120442" cy="3260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a:solidFill>
                  <a:schemeClr val="tx1"/>
                </a:solidFill>
                <a:latin typeface="+mn-ea"/>
              </a:rPr>
              <a:t>　</a:t>
            </a:r>
            <a:r>
              <a:rPr lang="en-US" altLang="ja-JP" sz="3600" dirty="0" err="1" smtClean="0">
                <a:solidFill>
                  <a:schemeClr val="tx1"/>
                </a:solidFill>
                <a:latin typeface="+mn-ea"/>
              </a:rPr>
              <a:t>SlackAPI</a:t>
            </a:r>
            <a:r>
              <a:rPr lang="ja-JP" altLang="en-US" sz="3600" dirty="0" err="1" smtClean="0">
                <a:solidFill>
                  <a:schemeClr val="tx1"/>
                </a:solidFill>
                <a:latin typeface="+mn-ea"/>
              </a:rPr>
              <a:t>，</a:t>
            </a:r>
            <a:r>
              <a:rPr lang="en-US" altLang="ja-JP" sz="3600" dirty="0" smtClean="0">
                <a:solidFill>
                  <a:schemeClr val="tx1"/>
                </a:solidFill>
                <a:latin typeface="+mn-ea"/>
              </a:rPr>
              <a:t>Node.js</a:t>
            </a:r>
            <a:r>
              <a:rPr lang="ja-JP" altLang="en-US" sz="3600" dirty="0" smtClean="0">
                <a:solidFill>
                  <a:schemeClr val="tx1"/>
                </a:solidFill>
                <a:latin typeface="+mn-ea"/>
              </a:rPr>
              <a:t>ライブラリの活用方法を理解した．そのため</a:t>
            </a:r>
            <a:r>
              <a:rPr lang="en-US" altLang="ja-JP" sz="3600" dirty="0" smtClean="0">
                <a:solidFill>
                  <a:schemeClr val="tx1"/>
                </a:solidFill>
                <a:latin typeface="+mn-ea"/>
              </a:rPr>
              <a:t>Slack</a:t>
            </a:r>
            <a:r>
              <a:rPr lang="ja-JP" altLang="en-US" sz="3600" dirty="0" smtClean="0">
                <a:solidFill>
                  <a:schemeClr val="tx1"/>
                </a:solidFill>
                <a:latin typeface="+mn-ea"/>
              </a:rPr>
              <a:t>上の発言から</a:t>
            </a:r>
            <a:r>
              <a:rPr lang="en-US" altLang="ja-JP" sz="3600" dirty="0" smtClean="0">
                <a:solidFill>
                  <a:schemeClr val="tx1"/>
                </a:solidFill>
                <a:latin typeface="+mn-ea"/>
              </a:rPr>
              <a:t>Github</a:t>
            </a:r>
            <a:r>
              <a:rPr lang="ja-JP" altLang="en-US" sz="3600" dirty="0" smtClean="0">
                <a:solidFill>
                  <a:schemeClr val="tx1"/>
                </a:solidFill>
                <a:latin typeface="+mn-ea"/>
              </a:rPr>
              <a:t>の</a:t>
            </a:r>
            <a:r>
              <a:rPr lang="en-US" altLang="ja-JP" sz="3600" dirty="0" smtClean="0">
                <a:solidFill>
                  <a:schemeClr val="tx1"/>
                </a:solidFill>
                <a:latin typeface="+mn-ea"/>
              </a:rPr>
              <a:t>Issue</a:t>
            </a:r>
            <a:r>
              <a:rPr lang="ja-JP" altLang="en-US" sz="3600" dirty="0" smtClean="0">
                <a:solidFill>
                  <a:schemeClr val="tx1"/>
                </a:solidFill>
                <a:latin typeface="+mn-ea"/>
              </a:rPr>
              <a:t>を作成するボットの作成を行うことができた．</a:t>
            </a: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p:txBody>
      </p:sp>
      <p:sp>
        <p:nvSpPr>
          <p:cNvPr id="21" name="正方形/長方形 20"/>
          <p:cNvSpPr/>
          <p:nvPr/>
        </p:nvSpPr>
        <p:spPr>
          <a:xfrm>
            <a:off x="1265432" y="6433417"/>
            <a:ext cx="3029205" cy="1103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solidFill>
              </a:rPr>
              <a:t>監視ツール</a:t>
            </a:r>
            <a:endParaRPr kumimoji="1" lang="ja-JP" altLang="en-US" sz="3200" dirty="0">
              <a:solidFill>
                <a:schemeClr val="tx1"/>
              </a:solidFill>
            </a:endParaRPr>
          </a:p>
        </p:txBody>
      </p:sp>
      <p:sp>
        <p:nvSpPr>
          <p:cNvPr id="57" name="正方形/長方形 56"/>
          <p:cNvSpPr/>
          <p:nvPr/>
        </p:nvSpPr>
        <p:spPr>
          <a:xfrm>
            <a:off x="5837973" y="6456956"/>
            <a:ext cx="2924275" cy="11097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solidFill>
              </a:rPr>
              <a:t>通知ツール</a:t>
            </a:r>
            <a:endParaRPr kumimoji="1" lang="ja-JP" altLang="en-US" sz="3200" dirty="0">
              <a:solidFill>
                <a:schemeClr val="tx1"/>
              </a:solidFill>
            </a:endParaRPr>
          </a:p>
        </p:txBody>
      </p:sp>
      <p:sp>
        <p:nvSpPr>
          <p:cNvPr id="58" name="正方形/長方形 57"/>
          <p:cNvSpPr/>
          <p:nvPr/>
        </p:nvSpPr>
        <p:spPr>
          <a:xfrm>
            <a:off x="10373999" y="6463385"/>
            <a:ext cx="3670558" cy="11033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インシデント</a:t>
            </a:r>
            <a:endParaRPr lang="en-US" altLang="ja-JP" sz="3200" dirty="0">
              <a:solidFill>
                <a:schemeClr val="tx1"/>
              </a:solidFill>
            </a:endParaRPr>
          </a:p>
          <a:p>
            <a:pPr algn="ctr"/>
            <a:r>
              <a:rPr lang="ja-JP" altLang="en-US" sz="3200" dirty="0">
                <a:solidFill>
                  <a:schemeClr val="tx1"/>
                </a:solidFill>
              </a:rPr>
              <a:t>管理ツール</a:t>
            </a:r>
          </a:p>
        </p:txBody>
      </p:sp>
      <p:sp>
        <p:nvSpPr>
          <p:cNvPr id="24" name="正方形/長方形 23"/>
          <p:cNvSpPr/>
          <p:nvPr/>
        </p:nvSpPr>
        <p:spPr>
          <a:xfrm>
            <a:off x="15680028" y="6446753"/>
            <a:ext cx="3670558" cy="10989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chemeClr val="tx1"/>
                </a:solidFill>
                <a:latin typeface="+mn-ea"/>
              </a:rPr>
              <a:t>GitHub</a:t>
            </a:r>
            <a:endParaRPr kumimoji="1" lang="ja-JP" altLang="en-US" sz="3200" dirty="0">
              <a:solidFill>
                <a:schemeClr val="tx1"/>
              </a:solidFill>
              <a:latin typeface="+mn-ea"/>
            </a:endParaRPr>
          </a:p>
        </p:txBody>
      </p:sp>
      <p:sp>
        <p:nvSpPr>
          <p:cNvPr id="4" name="正方形/長方形 3"/>
          <p:cNvSpPr/>
          <p:nvPr/>
        </p:nvSpPr>
        <p:spPr>
          <a:xfrm>
            <a:off x="17347396" y="10197381"/>
            <a:ext cx="3505875" cy="1076351"/>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bg1"/>
                </a:solidFill>
              </a:rPr>
              <a:t>Slack</a:t>
            </a:r>
          </a:p>
          <a:p>
            <a:pPr algn="ctr"/>
            <a:r>
              <a:rPr kumimoji="1" lang="en-US" altLang="ja-JP" sz="3600" dirty="0" smtClean="0">
                <a:solidFill>
                  <a:schemeClr val="bg1"/>
                </a:solidFill>
              </a:rPr>
              <a:t>(</a:t>
            </a:r>
            <a:r>
              <a:rPr kumimoji="1" lang="ja-JP" altLang="en-US" sz="3600" dirty="0" smtClean="0">
                <a:solidFill>
                  <a:schemeClr val="bg1"/>
                </a:solidFill>
              </a:rPr>
              <a:t>チャット</a:t>
            </a:r>
            <a:r>
              <a:rPr kumimoji="1" lang="ja-JP" altLang="en-US" sz="3200" dirty="0" smtClean="0">
                <a:solidFill>
                  <a:schemeClr val="bg1"/>
                </a:solidFill>
              </a:rPr>
              <a:t>サービス</a:t>
            </a:r>
            <a:r>
              <a:rPr kumimoji="1" lang="en-US" altLang="ja-JP" sz="3200" dirty="0" smtClean="0">
                <a:solidFill>
                  <a:schemeClr val="bg1"/>
                </a:solidFill>
              </a:rPr>
              <a:t>)</a:t>
            </a:r>
            <a:endParaRPr kumimoji="1" lang="ja-JP" altLang="en-US" sz="3600" dirty="0">
              <a:solidFill>
                <a:schemeClr val="bg1"/>
              </a:solidFill>
            </a:endParaRPr>
          </a:p>
        </p:txBody>
      </p:sp>
      <p:sp>
        <p:nvSpPr>
          <p:cNvPr id="28" name="正方形/長方形 27"/>
          <p:cNvSpPr/>
          <p:nvPr/>
        </p:nvSpPr>
        <p:spPr>
          <a:xfrm>
            <a:off x="1151510" y="16195058"/>
            <a:ext cx="19821049" cy="638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チャットボットとは人間の代わりにチャットを行うプログラムのことを指す．</a:t>
            </a:r>
            <a:endParaRPr lang="en-US" altLang="ja-JP" sz="3600" dirty="0" smtClean="0">
              <a:solidFill>
                <a:schemeClr val="tx1"/>
              </a:solidFill>
              <a:latin typeface="+mn-ea"/>
            </a:endParaRPr>
          </a:p>
          <a:p>
            <a:endParaRPr lang="en-US" altLang="ja-JP" sz="3600" dirty="0">
              <a:solidFill>
                <a:schemeClr val="tx1"/>
              </a:solidFill>
              <a:latin typeface="+mn-ea"/>
            </a:endParaRPr>
          </a:p>
        </p:txBody>
      </p:sp>
      <p:sp>
        <p:nvSpPr>
          <p:cNvPr id="60" name="正方形/長方形 59"/>
          <p:cNvSpPr/>
          <p:nvPr/>
        </p:nvSpPr>
        <p:spPr>
          <a:xfrm>
            <a:off x="10781140" y="26379966"/>
            <a:ext cx="9456105" cy="2820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742950" indent="-742950">
              <a:buFont typeface="+mj-lt"/>
              <a:buAutoNum type="arabicPeriod"/>
            </a:pPr>
            <a:r>
              <a:rPr lang="ja-JP" altLang="en-US" sz="3600" dirty="0" smtClean="0">
                <a:solidFill>
                  <a:schemeClr val="tx1"/>
                </a:solidFill>
                <a:latin typeface="+mn-ea"/>
              </a:rPr>
              <a:t>チーム活動に必要になる要件をまとめる．</a:t>
            </a:r>
            <a:endParaRPr lang="en-US" altLang="ja-JP" sz="3600" dirty="0" smtClean="0">
              <a:solidFill>
                <a:schemeClr val="tx1"/>
              </a:solidFill>
              <a:latin typeface="+mn-ea"/>
            </a:endParaRPr>
          </a:p>
          <a:p>
            <a:pPr marL="742950" indent="-742950">
              <a:buFont typeface="+mj-lt"/>
              <a:buAutoNum type="arabicPeriod"/>
            </a:pPr>
            <a:r>
              <a:rPr lang="en-US" altLang="ja-JP" sz="3600" dirty="0" smtClean="0">
                <a:solidFill>
                  <a:schemeClr val="tx1"/>
                </a:solidFill>
                <a:latin typeface="+mn-ea"/>
              </a:rPr>
              <a:t>JavaScript</a:t>
            </a:r>
            <a:r>
              <a:rPr lang="ja-JP" altLang="en-US" sz="3600" dirty="0" smtClean="0">
                <a:solidFill>
                  <a:schemeClr val="tx1"/>
                </a:solidFill>
                <a:latin typeface="+mn-ea"/>
              </a:rPr>
              <a:t>を用いて機能を実装する．</a:t>
            </a:r>
            <a:endParaRPr lang="en-US" altLang="ja-JP" sz="3600" dirty="0" smtClean="0">
              <a:solidFill>
                <a:schemeClr val="tx1"/>
              </a:solidFill>
              <a:latin typeface="+mn-ea"/>
            </a:endParaRPr>
          </a:p>
          <a:p>
            <a:pPr marL="742950" indent="-742950">
              <a:buFont typeface="+mj-lt"/>
              <a:buAutoNum type="arabicPeriod"/>
            </a:pPr>
            <a:r>
              <a:rPr lang="en-US" altLang="ja-JP" sz="3600" dirty="0" smtClean="0">
                <a:solidFill>
                  <a:schemeClr val="tx1"/>
                </a:solidFill>
                <a:latin typeface="+mn-ea"/>
              </a:rPr>
              <a:t>Chat</a:t>
            </a:r>
            <a:r>
              <a:rPr lang="ja-JP" altLang="en-US" sz="3600" dirty="0" smtClean="0">
                <a:solidFill>
                  <a:schemeClr val="tx1"/>
                </a:solidFill>
                <a:latin typeface="+mn-ea"/>
              </a:rPr>
              <a:t>ボットを実際に利用してもらう．</a:t>
            </a: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p:txBody>
      </p:sp>
      <p:sp>
        <p:nvSpPr>
          <p:cNvPr id="35" name="正方形/長方形 34"/>
          <p:cNvSpPr/>
          <p:nvPr/>
        </p:nvSpPr>
        <p:spPr>
          <a:xfrm>
            <a:off x="745148" y="10200993"/>
            <a:ext cx="3029205" cy="1103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solidFill>
              </a:rPr>
              <a:t>監視ツール</a:t>
            </a:r>
            <a:endParaRPr kumimoji="1" lang="ja-JP" altLang="en-US" sz="3200" dirty="0">
              <a:solidFill>
                <a:schemeClr val="tx1"/>
              </a:solidFill>
            </a:endParaRPr>
          </a:p>
        </p:txBody>
      </p:sp>
      <p:sp>
        <p:nvSpPr>
          <p:cNvPr id="36" name="正方形/長方形 35"/>
          <p:cNvSpPr/>
          <p:nvPr/>
        </p:nvSpPr>
        <p:spPr>
          <a:xfrm>
            <a:off x="4492827" y="10194562"/>
            <a:ext cx="2924275" cy="11097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solidFill>
              </a:rPr>
              <a:t>通知ツール</a:t>
            </a:r>
            <a:endParaRPr kumimoji="1" lang="ja-JP" altLang="en-US" sz="3200" dirty="0">
              <a:solidFill>
                <a:schemeClr val="tx1"/>
              </a:solidFill>
            </a:endParaRPr>
          </a:p>
        </p:txBody>
      </p:sp>
      <p:sp>
        <p:nvSpPr>
          <p:cNvPr id="37" name="正方形/長方形 36"/>
          <p:cNvSpPr/>
          <p:nvPr/>
        </p:nvSpPr>
        <p:spPr>
          <a:xfrm>
            <a:off x="8202926" y="10200992"/>
            <a:ext cx="3670558" cy="11033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インシデント</a:t>
            </a:r>
            <a:endParaRPr lang="en-US" altLang="ja-JP" sz="3200" dirty="0">
              <a:solidFill>
                <a:schemeClr val="tx1"/>
              </a:solidFill>
            </a:endParaRPr>
          </a:p>
          <a:p>
            <a:pPr algn="ctr"/>
            <a:r>
              <a:rPr lang="ja-JP" altLang="en-US" sz="3200" dirty="0">
                <a:solidFill>
                  <a:schemeClr val="tx1"/>
                </a:solidFill>
              </a:rPr>
              <a:t>管理ツール</a:t>
            </a:r>
          </a:p>
        </p:txBody>
      </p:sp>
      <p:sp>
        <p:nvSpPr>
          <p:cNvPr id="38" name="正方形/長方形 37"/>
          <p:cNvSpPr/>
          <p:nvPr/>
        </p:nvSpPr>
        <p:spPr>
          <a:xfrm>
            <a:off x="12753178" y="10174787"/>
            <a:ext cx="3670558" cy="10989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chemeClr val="tx1"/>
                </a:solidFill>
                <a:latin typeface="+mn-ea"/>
              </a:rPr>
              <a:t>GitHub</a:t>
            </a:r>
            <a:endParaRPr kumimoji="1" lang="ja-JP" altLang="en-US" sz="3200" dirty="0">
              <a:solidFill>
                <a:schemeClr val="tx1"/>
              </a:solidFill>
              <a:latin typeface="+mn-ea"/>
            </a:endParaRPr>
          </a:p>
        </p:txBody>
      </p:sp>
      <p:sp>
        <p:nvSpPr>
          <p:cNvPr id="11" name="テキスト ボックス 10"/>
          <p:cNvSpPr txBox="1"/>
          <p:nvPr/>
        </p:nvSpPr>
        <p:spPr>
          <a:xfrm>
            <a:off x="1277213" y="5625058"/>
            <a:ext cx="14021517" cy="707886"/>
          </a:xfrm>
          <a:prstGeom prst="rect">
            <a:avLst/>
          </a:prstGeom>
          <a:noFill/>
        </p:spPr>
        <p:txBody>
          <a:bodyPr wrap="square" rtlCol="0">
            <a:spAutoFit/>
          </a:bodyPr>
          <a:lstStyle/>
          <a:p>
            <a:r>
              <a:rPr kumimoji="1" lang="en-US" altLang="ja-JP" sz="4000" dirty="0" smtClean="0"/>
              <a:t>SaaS</a:t>
            </a:r>
            <a:r>
              <a:rPr kumimoji="1" lang="ja-JP" altLang="en-US" sz="4000" dirty="0" smtClean="0"/>
              <a:t>　クラウド上で提供されるアプリケーション</a:t>
            </a:r>
            <a:endParaRPr kumimoji="1" lang="ja-JP" altLang="en-US" sz="4000" dirty="0"/>
          </a:p>
        </p:txBody>
      </p:sp>
      <p:sp>
        <p:nvSpPr>
          <p:cNvPr id="12" name="テキスト ボックス 11"/>
          <p:cNvSpPr txBox="1"/>
          <p:nvPr/>
        </p:nvSpPr>
        <p:spPr>
          <a:xfrm>
            <a:off x="1155220" y="7997962"/>
            <a:ext cx="18467172" cy="1323439"/>
          </a:xfrm>
          <a:prstGeom prst="rect">
            <a:avLst/>
          </a:prstGeom>
          <a:noFill/>
        </p:spPr>
        <p:txBody>
          <a:bodyPr wrap="square" rtlCol="0">
            <a:spAutoFit/>
          </a:bodyPr>
          <a:lstStyle/>
          <a:p>
            <a:r>
              <a:rPr kumimoji="1" lang="ja-JP" altLang="en-US" sz="4000" dirty="0" smtClean="0"/>
              <a:t>多くのコストや手間がかかってしまう．</a:t>
            </a:r>
            <a:endParaRPr kumimoji="1" lang="en-US" altLang="ja-JP" sz="4000" dirty="0" smtClean="0"/>
          </a:p>
          <a:p>
            <a:r>
              <a:rPr lang="ja-JP" altLang="en-US" sz="4000" dirty="0" smtClean="0"/>
              <a:t>２０１</a:t>
            </a:r>
            <a:r>
              <a:rPr lang="ja-JP" altLang="en-US" sz="4000" dirty="0"/>
              <a:t>３</a:t>
            </a:r>
            <a:r>
              <a:rPr lang="ja-JP" altLang="en-US" sz="4000" dirty="0" smtClean="0"/>
              <a:t>年に登場した</a:t>
            </a:r>
            <a:r>
              <a:rPr lang="en-US" altLang="ja-JP" sz="4000" dirty="0" smtClean="0"/>
              <a:t>Slack</a:t>
            </a:r>
            <a:r>
              <a:rPr lang="ja-JP" altLang="en-US" sz="4000" dirty="0" smtClean="0"/>
              <a:t>（チャットサービス</a:t>
            </a:r>
            <a:r>
              <a:rPr lang="ja-JP" altLang="en-US" sz="4000" dirty="0"/>
              <a:t>）</a:t>
            </a:r>
            <a:r>
              <a:rPr lang="ja-JP" altLang="en-US" sz="4000" dirty="0" smtClean="0"/>
              <a:t>はこの問題を解決することが期待される．</a:t>
            </a:r>
            <a:endParaRPr kumimoji="1" lang="ja-JP" altLang="en-US" sz="4000" dirty="0"/>
          </a:p>
        </p:txBody>
      </p:sp>
      <p:sp>
        <p:nvSpPr>
          <p:cNvPr id="15" name="テキスト ボックス 14"/>
          <p:cNvSpPr txBox="1"/>
          <p:nvPr/>
        </p:nvSpPr>
        <p:spPr>
          <a:xfrm>
            <a:off x="1277213" y="11521467"/>
            <a:ext cx="19259894" cy="1938992"/>
          </a:xfrm>
          <a:prstGeom prst="rect">
            <a:avLst/>
          </a:prstGeom>
          <a:noFill/>
        </p:spPr>
        <p:txBody>
          <a:bodyPr wrap="square" rtlCol="0">
            <a:spAutoFit/>
          </a:bodyPr>
          <a:lstStyle/>
          <a:p>
            <a:r>
              <a:rPr lang="ja-JP" altLang="en-US" sz="4000" dirty="0" smtClean="0"/>
              <a:t>チャットサービスにツールを連携して自動化すること．それを</a:t>
            </a:r>
            <a:r>
              <a:rPr lang="en-US" altLang="ja-JP" sz="4000" dirty="0" err="1" smtClean="0"/>
              <a:t>ChatOps</a:t>
            </a:r>
            <a:r>
              <a:rPr lang="ja-JP" altLang="en-US" sz="4000" dirty="0" smtClean="0"/>
              <a:t>という．</a:t>
            </a:r>
            <a:endParaRPr lang="en-US" altLang="ja-JP" sz="4000" dirty="0" smtClean="0"/>
          </a:p>
          <a:p>
            <a:r>
              <a:rPr kumimoji="1" lang="en-US" altLang="ja-JP" sz="4000" dirty="0" err="1" smtClean="0"/>
              <a:t>ChatOps</a:t>
            </a:r>
            <a:r>
              <a:rPr kumimoji="1" lang="ja-JP" altLang="en-US" sz="4000" dirty="0" smtClean="0"/>
              <a:t>の盛り上がりに伴い</a:t>
            </a:r>
            <a:r>
              <a:rPr lang="ja-JP" altLang="en-US" sz="4000" dirty="0" smtClean="0"/>
              <a:t>チャット</a:t>
            </a:r>
            <a:r>
              <a:rPr kumimoji="1" lang="ja-JP" altLang="en-US" sz="4000" dirty="0" smtClean="0"/>
              <a:t>ボット</a:t>
            </a:r>
            <a:r>
              <a:rPr kumimoji="1" lang="ja-JP" altLang="en-US" sz="4000" dirty="0" smtClean="0"/>
              <a:t>の</a:t>
            </a:r>
            <a:r>
              <a:rPr kumimoji="1" lang="ja-JP" altLang="en-US" sz="4000" dirty="0" smtClean="0"/>
              <a:t>作成</a:t>
            </a:r>
            <a:r>
              <a:rPr lang="ja-JP" altLang="en-US" sz="4000" dirty="0" smtClean="0"/>
              <a:t>が簡単にできる</a:t>
            </a:r>
            <a:r>
              <a:rPr lang="en-US" altLang="ja-JP" sz="4000" dirty="0" smtClean="0"/>
              <a:t>OSS</a:t>
            </a:r>
            <a:r>
              <a:rPr lang="ja-JP" altLang="en-US" sz="4000" dirty="0" smtClean="0"/>
              <a:t>フレームワーク</a:t>
            </a:r>
            <a:r>
              <a:rPr kumimoji="1" lang="ja-JP" altLang="en-US" sz="4000" dirty="0" smtClean="0"/>
              <a:t>が</a:t>
            </a:r>
            <a:endParaRPr kumimoji="1" lang="en-US" altLang="ja-JP" sz="4000" dirty="0" smtClean="0"/>
          </a:p>
          <a:p>
            <a:r>
              <a:rPr kumimoji="1" lang="ja-JP" altLang="en-US" sz="4000" dirty="0" smtClean="0"/>
              <a:t>２０１６年に登場した．</a:t>
            </a:r>
            <a:endParaRPr kumimoji="1" lang="en-US" altLang="ja-JP" sz="4000" dirty="0" smtClean="0"/>
          </a:p>
        </p:txBody>
      </p:sp>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3565" y="13483967"/>
            <a:ext cx="5115625" cy="2309556"/>
          </a:xfrm>
          <a:prstGeom prst="rect">
            <a:avLst/>
          </a:prstGeom>
        </p:spPr>
      </p:pic>
      <p:pic>
        <p:nvPicPr>
          <p:cNvPr id="26" name="図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85667" y="13681822"/>
            <a:ext cx="5079596" cy="2031838"/>
          </a:xfrm>
          <a:prstGeom prst="rect">
            <a:avLst/>
          </a:prstGeom>
        </p:spPr>
      </p:pic>
      <p:pic>
        <p:nvPicPr>
          <p:cNvPr id="27" name="図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50829" y="13592029"/>
            <a:ext cx="2143125" cy="2143125"/>
          </a:xfrm>
          <a:prstGeom prst="rect">
            <a:avLst/>
          </a:prstGeom>
        </p:spPr>
      </p:pic>
      <p:pic>
        <p:nvPicPr>
          <p:cNvPr id="33" name="図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1790" y="13755759"/>
            <a:ext cx="5333956" cy="1850884"/>
          </a:xfrm>
          <a:prstGeom prst="rect">
            <a:avLst/>
          </a:prstGeom>
        </p:spPr>
      </p:pic>
      <p:cxnSp>
        <p:nvCxnSpPr>
          <p:cNvPr id="67" name="カギ線コネクタ 66"/>
          <p:cNvCxnSpPr>
            <a:endCxn id="35" idx="0"/>
          </p:cNvCxnSpPr>
          <p:nvPr/>
        </p:nvCxnSpPr>
        <p:spPr>
          <a:xfrm rot="10800000" flipV="1">
            <a:off x="2259752" y="9522347"/>
            <a:ext cx="16858587" cy="678646"/>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19118339" y="9522347"/>
            <a:ext cx="0" cy="6722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4588457" y="9555750"/>
            <a:ext cx="0" cy="6722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00013" y="9528777"/>
            <a:ext cx="0" cy="6722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6120868" y="9555750"/>
            <a:ext cx="0" cy="6722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4320163" y="6985283"/>
            <a:ext cx="1495162" cy="7527"/>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4265687" y="6242049"/>
            <a:ext cx="2520280" cy="523220"/>
          </a:xfrm>
          <a:prstGeom prst="rect">
            <a:avLst/>
          </a:prstGeom>
          <a:noFill/>
        </p:spPr>
        <p:txBody>
          <a:bodyPr wrap="square" rtlCol="0">
            <a:spAutoFit/>
          </a:bodyPr>
          <a:lstStyle/>
          <a:p>
            <a:r>
              <a:rPr lang="ja-JP" altLang="en-US" sz="2800" dirty="0" smtClean="0"/>
              <a:t>連携</a:t>
            </a:r>
            <a:endParaRPr kumimoji="1" lang="ja-JP" altLang="en-US" sz="4400" dirty="0"/>
          </a:p>
        </p:txBody>
      </p:sp>
      <p:cxnSp>
        <p:nvCxnSpPr>
          <p:cNvPr id="89" name="直線矢印コネクタ 88"/>
          <p:cNvCxnSpPr/>
          <p:nvPr/>
        </p:nvCxnSpPr>
        <p:spPr>
          <a:xfrm>
            <a:off x="8841187" y="6996226"/>
            <a:ext cx="1495162" cy="7527"/>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4075699" y="7002823"/>
            <a:ext cx="1495162" cy="7527"/>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2032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1585</TotalTime>
  <Words>186</Words>
  <Application>Microsoft Office PowerPoint</Application>
  <PresentationFormat>ユーザー設定</PresentationFormat>
  <Paragraphs>47</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HG明朝E</vt:lpstr>
      <vt:lpstr>ＭＳ Ｐゴシック</vt:lpstr>
      <vt:lpstr>Arial</vt:lpstr>
      <vt:lpstr>Bookman Old Style</vt:lpstr>
      <vt:lpstr>Calibri</vt:lpstr>
      <vt:lpstr>Calibri Light</vt:lpstr>
      <vt:lpstr>Wingdings</vt:lpstr>
      <vt:lpstr>Office テーマ</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浜野太豪</cp:lastModifiedBy>
  <cp:revision>164</cp:revision>
  <cp:lastPrinted>2016-10-10T22:53:29Z</cp:lastPrinted>
  <dcterms:created xsi:type="dcterms:W3CDTF">2012-09-17T17:26:59Z</dcterms:created>
  <dcterms:modified xsi:type="dcterms:W3CDTF">2016-10-10T22:55:40Z</dcterms:modified>
</cp:coreProperties>
</file>