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8" r:id="rId2"/>
  </p:sldIdLst>
  <p:sldSz cx="21386800" cy="30279975"/>
  <p:notesSz cx="6858000" cy="9144000"/>
  <p:defaultTextStyle>
    <a:defPPr>
      <a:defRPr lang="ja-JP"/>
    </a:defPPr>
    <a:lvl1pPr marL="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07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15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23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30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38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463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2537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861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3" autoAdjust="0"/>
    <p:restoredTop sz="94660"/>
  </p:normalViewPr>
  <p:slideViewPr>
    <p:cSldViewPr>
      <p:cViewPr varScale="1">
        <p:scale>
          <a:sx n="28" d="100"/>
          <a:sy n="28" d="100"/>
        </p:scale>
        <p:origin x="3270" y="14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38606-359E-445A-ACAE-86187DEA9A4B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2D024-7EF2-4187-8020-454EB37F78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2D024-7EF2-4187-8020-454EB37F78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6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512" y="6392446"/>
            <a:ext cx="15485708" cy="14701025"/>
          </a:xfrm>
        </p:spPr>
        <p:txBody>
          <a:bodyPr anchor="b"/>
          <a:lstStyle>
            <a:lvl1pPr>
              <a:defRPr sz="168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512" y="21093460"/>
            <a:ext cx="15485708" cy="3803409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5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4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21195925"/>
            <a:ext cx="15485706" cy="2502306"/>
          </a:xfrm>
        </p:spPr>
        <p:txBody>
          <a:bodyPr anchor="b">
            <a:normAutofit/>
          </a:bodyPr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6512" y="3027997"/>
            <a:ext cx="15485708" cy="160745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4" y="23698231"/>
            <a:ext cx="15485704" cy="2179876"/>
          </a:xfrm>
        </p:spPr>
        <p:txBody>
          <a:bodyPr>
            <a:normAutofit/>
          </a:bodyPr>
          <a:lstStyle>
            <a:lvl1pPr marL="0" indent="0">
              <a:buNone/>
              <a:defRPr sz="2807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2" y="6392439"/>
            <a:ext cx="15485708" cy="8747548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6149320"/>
            <a:ext cx="15485708" cy="10429769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72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185" y="6392439"/>
            <a:ext cx="14035787" cy="10258342"/>
          </a:xfrm>
        </p:spPr>
        <p:txBody>
          <a:bodyPr/>
          <a:lstStyle>
            <a:lvl1pPr>
              <a:defRPr sz="112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387126" y="16650781"/>
            <a:ext cx="12773044" cy="151079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327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12" y="19209359"/>
            <a:ext cx="15485708" cy="7401772"/>
          </a:xfrm>
        </p:spPr>
        <p:txBody>
          <a:bodyPr anchor="ctr">
            <a:normAutofit/>
          </a:bodyPr>
          <a:lstStyle>
            <a:lvl1pPr marL="0" indent="0">
              <a:buNone/>
              <a:defRPr sz="4210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6171" y="4288354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71498" y="11540598"/>
            <a:ext cx="1407055" cy="44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5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32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0" y="13794215"/>
            <a:ext cx="15485711" cy="7299249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87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585" y="8747548"/>
            <a:ext cx="517064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4828" y="11775546"/>
            <a:ext cx="513639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4362" y="8747548"/>
            <a:ext cx="5151997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95844" y="11775546"/>
            <a:ext cx="5170514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8747548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501167" y="11775546"/>
            <a:ext cx="5144756" cy="15847924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43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828" y="18769121"/>
            <a:ext cx="5158681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4828" y="9756881"/>
            <a:ext cx="5158681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4828" y="21313484"/>
            <a:ext cx="5158681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4391" y="18769121"/>
            <a:ext cx="514196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24389" y="9756881"/>
            <a:ext cx="5141968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22015" y="21313479"/>
            <a:ext cx="514877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501167" y="18769121"/>
            <a:ext cx="5144756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501164" y="9756881"/>
            <a:ext cx="5144756" cy="6728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500951" y="21313471"/>
            <a:ext cx="5151569" cy="2910503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37976" y="9420437"/>
            <a:ext cx="0" cy="174950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216087" y="9420437"/>
            <a:ext cx="0" cy="1751488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1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90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0769" y="1899517"/>
            <a:ext cx="3075155" cy="2572396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4827" y="3413915"/>
            <a:ext cx="13024833" cy="242095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15" y="12635353"/>
            <a:ext cx="15485706" cy="8458114"/>
          </a:xfrm>
        </p:spPr>
        <p:txBody>
          <a:bodyPr anchor="b"/>
          <a:lstStyle>
            <a:lvl1pPr algn="l">
              <a:defRPr sz="9356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512" y="21093464"/>
            <a:ext cx="15485708" cy="3798905"/>
          </a:xfrm>
        </p:spPr>
        <p:txBody>
          <a:bodyPr anchor="t"/>
          <a:lstStyle>
            <a:lvl1pPr marL="0" indent="0" algn="l">
              <a:buNone/>
              <a:defRPr sz="467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899" y="9098018"/>
            <a:ext cx="7713920" cy="18525459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1509" y="9078224"/>
            <a:ext cx="7713925" cy="18545248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8411104"/>
            <a:ext cx="7713918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5899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21512" y="8411104"/>
            <a:ext cx="7713920" cy="2544357"/>
          </a:xfrm>
        </p:spPr>
        <p:txBody>
          <a:bodyPr anchor="b">
            <a:noAutofit/>
          </a:bodyPr>
          <a:lstStyle>
            <a:lvl1pPr marL="0" indent="0">
              <a:buNone/>
              <a:defRPr sz="56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21512" y="11102657"/>
            <a:ext cx="7713920" cy="16520813"/>
          </a:xfrm>
        </p:spPr>
        <p:txBody>
          <a:bodyPr>
            <a:normAutofit/>
          </a:bodyPr>
          <a:lstStyle>
            <a:lvl1pPr>
              <a:defRPr sz="4210"/>
            </a:lvl1pPr>
            <a:lvl2pPr>
              <a:defRPr sz="3742"/>
            </a:lvl2pPr>
            <a:lvl3pPr>
              <a:defRPr sz="3274"/>
            </a:lvl3pPr>
            <a:lvl4pPr>
              <a:defRPr sz="2807"/>
            </a:lvl4pPr>
            <a:lvl5pPr>
              <a:defRPr sz="2807"/>
            </a:lvl5pPr>
            <a:lvl6pPr>
              <a:defRPr sz="2807"/>
            </a:lvl6pPr>
            <a:lvl7pPr>
              <a:defRPr sz="2807"/>
            </a:lvl7pPr>
            <a:lvl8pPr>
              <a:defRPr sz="2807"/>
            </a:lvl8pPr>
            <a:lvl9pPr>
              <a:defRPr sz="280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3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509" y="6392439"/>
            <a:ext cx="5967586" cy="6392439"/>
          </a:xfrm>
        </p:spPr>
        <p:txBody>
          <a:bodyPr anchor="b"/>
          <a:lstStyle>
            <a:lvl1pPr algn="l"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5202" y="6392439"/>
            <a:ext cx="9117019" cy="20186650"/>
          </a:xfrm>
        </p:spPr>
        <p:txBody>
          <a:bodyPr anchor="ctr">
            <a:normAutofit/>
          </a:bodyPr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3816647"/>
            <a:ext cx="5967586" cy="12784874"/>
          </a:xfrm>
        </p:spPr>
        <p:txBody>
          <a:bodyPr/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673" y="8186773"/>
            <a:ext cx="8936132" cy="6953215"/>
          </a:xfrm>
        </p:spPr>
        <p:txBody>
          <a:bodyPr anchor="b">
            <a:normAutofit/>
          </a:bodyPr>
          <a:lstStyle>
            <a:lvl1pPr algn="l">
              <a:defRPr sz="842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3838" y="5046663"/>
            <a:ext cx="5615497" cy="201866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345" indent="0">
              <a:buNone/>
              <a:defRPr sz="3742"/>
            </a:lvl2pPr>
            <a:lvl3pPr marL="2138690" indent="0">
              <a:buNone/>
              <a:defRPr sz="3742"/>
            </a:lvl3pPr>
            <a:lvl4pPr marL="3208035" indent="0">
              <a:buNone/>
              <a:defRPr sz="3742"/>
            </a:lvl4pPr>
            <a:lvl5pPr marL="4277380" indent="0">
              <a:buNone/>
              <a:defRPr sz="3742"/>
            </a:lvl5pPr>
            <a:lvl6pPr marL="5346725" indent="0">
              <a:buNone/>
              <a:defRPr sz="3742"/>
            </a:lvl6pPr>
            <a:lvl7pPr marL="6416070" indent="0">
              <a:buNone/>
              <a:defRPr sz="3742"/>
            </a:lvl7pPr>
            <a:lvl8pPr marL="7485416" indent="0">
              <a:buNone/>
              <a:defRPr sz="3742"/>
            </a:lvl8pPr>
            <a:lvl9pPr marL="8554761" indent="0">
              <a:buNone/>
              <a:defRPr sz="37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509" y="16149320"/>
            <a:ext cx="8922225" cy="6055995"/>
          </a:xfrm>
        </p:spPr>
        <p:txBody>
          <a:bodyPr>
            <a:normAutofit/>
          </a:bodyPr>
          <a:lstStyle>
            <a:lvl1pPr marL="0" indent="0">
              <a:buNone/>
              <a:defRPr sz="3274"/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4733672" y="7401772"/>
            <a:ext cx="6594263" cy="124484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3307885" y="-2018665"/>
            <a:ext cx="3742690" cy="706532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4733672" y="26915533"/>
            <a:ext cx="2316903" cy="437377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360161" y="11775546"/>
            <a:ext cx="9802283" cy="1850442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964171" y="12784878"/>
            <a:ext cx="5524923" cy="1042976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8116201" y="0"/>
            <a:ext cx="1604010" cy="4854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683" y="1998876"/>
            <a:ext cx="16501750" cy="61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898" y="9064236"/>
            <a:ext cx="15697813" cy="1852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6501513" y="8311927"/>
            <a:ext cx="4373770" cy="534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571861" y="14646083"/>
            <a:ext cx="17042067" cy="5348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7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8164820" y="1305759"/>
            <a:ext cx="1470724" cy="33895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55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353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1069361" rtl="0" eaLnBrk="1" latinLnBrk="0" hangingPunct="1">
        <a:spcBef>
          <a:spcPct val="0"/>
        </a:spcBef>
        <a:buNone/>
        <a:defRPr kumimoji="1" sz="982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02023" indent="-802023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67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37714" indent="-66835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421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73409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74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4277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12132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881496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6950858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20221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089583" indent="-534682" algn="l" defTabSz="1069361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327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61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725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87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45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814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178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540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903" algn="l" defTabSz="1069361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8344" y="954411"/>
            <a:ext cx="18182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/>
              <a:t>クラウドファンディングの</a:t>
            </a:r>
            <a:r>
              <a:rPr kumimoji="1" lang="en-US" altLang="ja-JP" sz="9600" dirty="0" smtClean="0"/>
              <a:t>Twitter</a:t>
            </a:r>
            <a:r>
              <a:rPr kumimoji="1" lang="ja-JP" altLang="en-US" sz="9600" dirty="0" smtClean="0"/>
              <a:t>利用による成否の調査</a:t>
            </a:r>
            <a:endParaRPr kumimoji="1" lang="ja-JP" altLang="en-US" sz="9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52440" y="4001399"/>
            <a:ext cx="14906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PM</a:t>
            </a:r>
            <a:r>
              <a:rPr kumimoji="1" lang="ja-JP" altLang="en-US" sz="5400" dirty="0" smtClean="0"/>
              <a:t>コース　矢吹研究室　</a:t>
            </a:r>
            <a:r>
              <a:rPr kumimoji="1" lang="en-US" altLang="ja-JP" sz="5400" dirty="0" smtClean="0"/>
              <a:t>1242131</a:t>
            </a:r>
            <a:r>
              <a:rPr kumimoji="1" lang="ja-JP" altLang="en-US" sz="5400" dirty="0" smtClean="0"/>
              <a:t>　吉野 聡志</a:t>
            </a:r>
            <a:endParaRPr kumimoji="1" lang="ja-JP" altLang="en-US" sz="5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248" y="522669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u="sng" dirty="0" smtClean="0"/>
              <a:t>背景・目的</a:t>
            </a:r>
            <a:endParaRPr kumimoji="1" lang="ja-JP" altLang="en-US" u="sng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3280" y="8324970"/>
            <a:ext cx="3888432" cy="5302849"/>
          </a:xfrm>
          <a:prstGeom prst="rect">
            <a:avLst/>
          </a:prstGeom>
        </p:spPr>
      </p:pic>
      <p:sp>
        <p:nvSpPr>
          <p:cNvPr id="6" name="雲形吹き出し 5"/>
          <p:cNvSpPr/>
          <p:nvPr/>
        </p:nvSpPr>
        <p:spPr>
          <a:xfrm>
            <a:off x="2268464" y="6427019"/>
            <a:ext cx="10009112" cy="2592288"/>
          </a:xfrm>
          <a:prstGeom prst="cloudCallout">
            <a:avLst>
              <a:gd name="adj1" fmla="val -35498"/>
              <a:gd name="adj2" fmla="val 578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bg1"/>
                </a:solidFill>
              </a:rPr>
              <a:t>アフリカの子どもたちに　おいしいご飯を食べさせてあげたい、しかしお金が</a:t>
            </a:r>
            <a:r>
              <a:rPr kumimoji="1" lang="en-US" altLang="ja-JP" sz="4000" dirty="0" smtClean="0">
                <a:solidFill>
                  <a:schemeClr val="bg1"/>
                </a:solidFill>
              </a:rPr>
              <a:t>…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5759667" y="10264179"/>
            <a:ext cx="3026706" cy="17281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rgbClr val="00990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9900"/>
                </a:solidFill>
              </a:rPr>
              <a:t>で</a:t>
            </a:r>
            <a:endParaRPr kumimoji="1" lang="ja-JP" altLang="en-US" sz="4000" dirty="0">
              <a:solidFill>
                <a:srgbClr val="0099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024" y="5175827"/>
            <a:ext cx="3942544" cy="19712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640" y="6990962"/>
            <a:ext cx="3942544" cy="19712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184" y="7552091"/>
            <a:ext cx="3942544" cy="197127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26" y="9146343"/>
            <a:ext cx="3120916" cy="3963865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13213680" y="10567800"/>
            <a:ext cx="7056784" cy="2218693"/>
          </a:xfrm>
          <a:prstGeom prst="wedgeRoundRectCallout">
            <a:avLst>
              <a:gd name="adj1" fmla="val -46347"/>
              <a:gd name="adj2" fmla="val -79398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bg1"/>
                </a:solidFill>
              </a:rPr>
              <a:t>…</a:t>
            </a:r>
            <a:r>
              <a:rPr lang="ja-JP" altLang="en-US" sz="4400" dirty="0" smtClean="0">
                <a:solidFill>
                  <a:schemeClr val="bg1"/>
                </a:solidFill>
              </a:rPr>
              <a:t>をしたいので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支援をお願いします！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11814461" y="8400483"/>
            <a:ext cx="378042" cy="406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11938183" y="8705284"/>
            <a:ext cx="756084" cy="321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2033402" y="9256664"/>
            <a:ext cx="595402" cy="129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/>
          <p:cNvSpPr/>
          <p:nvPr/>
        </p:nvSpPr>
        <p:spPr>
          <a:xfrm rot="5400000">
            <a:off x="10851116" y="13470104"/>
            <a:ext cx="1268745" cy="17281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99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2280" y="15211995"/>
            <a:ext cx="13658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支援を呼びかけるページに設置されたツイート　ボタンを</a:t>
            </a:r>
            <a:r>
              <a:rPr kumimoji="1" lang="ja-JP" altLang="en-US" sz="4800" dirty="0" smtClean="0"/>
              <a:t>押す</a:t>
            </a:r>
            <a:r>
              <a:rPr lang="ja-JP" altLang="en-US" sz="4800" dirty="0"/>
              <a:t>と</a:t>
            </a:r>
            <a:r>
              <a:rPr kumimoji="1" lang="ja-JP" altLang="en-US" sz="4800" dirty="0" smtClean="0"/>
              <a:t>プロジェクト</a:t>
            </a:r>
            <a:r>
              <a:rPr kumimoji="1" lang="ja-JP" altLang="en-US" sz="4800" dirty="0" smtClean="0"/>
              <a:t>の成否にどのような影響を</a:t>
            </a:r>
            <a:r>
              <a:rPr lang="ja-JP" altLang="en-US" sz="4800" dirty="0"/>
              <a:t>与える</a:t>
            </a:r>
            <a:r>
              <a:rPr lang="ja-JP" altLang="en-US" sz="4800" dirty="0" smtClean="0"/>
              <a:t>か？</a:t>
            </a:r>
            <a:endParaRPr kumimoji="1" lang="ja-JP" altLang="en-US" sz="4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76" y="15332394"/>
            <a:ext cx="6304966" cy="2039841"/>
          </a:xfrm>
          <a:prstGeom prst="rect">
            <a:avLst/>
          </a:prstGeom>
        </p:spPr>
      </p:pic>
      <p:sp>
        <p:nvSpPr>
          <p:cNvPr id="11" name="円/楕円 10"/>
          <p:cNvSpPr/>
          <p:nvPr/>
        </p:nvSpPr>
        <p:spPr>
          <a:xfrm>
            <a:off x="16567863" y="16478343"/>
            <a:ext cx="2150330" cy="8089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4248" y="17786714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/>
              <a:t>研究の方法</a:t>
            </a:r>
            <a:endParaRPr kumimoji="1" lang="ja-JP" altLang="en-US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0231" y="22787351"/>
            <a:ext cx="10585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プロジェクトごとにツイートボタン　からの投稿を</a:t>
            </a:r>
            <a:r>
              <a:rPr kumimoji="1" lang="en-US" altLang="ja-JP" sz="4800" dirty="0" smtClean="0"/>
              <a:t>Togetter</a:t>
            </a:r>
            <a:r>
              <a:rPr kumimoji="1" lang="ja-JP" altLang="en-US" sz="4800" dirty="0" smtClean="0"/>
              <a:t>で保存</a:t>
            </a:r>
            <a:endParaRPr kumimoji="1" lang="ja-JP" altLang="en-US" sz="4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80232" y="19316451"/>
            <a:ext cx="10585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/>
              <a:t>クラウドファンディングを行うサイトの</a:t>
            </a:r>
            <a:r>
              <a:rPr lang="en-US" altLang="ja-JP" sz="4800" dirty="0" smtClean="0"/>
              <a:t>INDIEGOGO</a:t>
            </a:r>
            <a:r>
              <a:rPr lang="ja-JP" altLang="en-US" sz="4800" dirty="0" smtClean="0"/>
              <a:t>で一定期間内に　　　行われたプロジェクトを</a:t>
            </a:r>
            <a:r>
              <a:rPr lang="en-US" altLang="ja-JP" sz="4800" dirty="0"/>
              <a:t>10</a:t>
            </a:r>
            <a:r>
              <a:rPr lang="ja-JP" altLang="en-US" sz="4800" dirty="0" smtClean="0"/>
              <a:t>個選出</a:t>
            </a:r>
            <a:endParaRPr kumimoji="1" lang="ja-JP" altLang="en-US" sz="4800" dirty="0"/>
          </a:p>
        </p:txBody>
      </p:sp>
      <p:sp>
        <p:nvSpPr>
          <p:cNvPr id="24" name="右矢印 23"/>
          <p:cNvSpPr/>
          <p:nvPr/>
        </p:nvSpPr>
        <p:spPr>
          <a:xfrm rot="5400000">
            <a:off x="5053693" y="21345596"/>
            <a:ext cx="838253" cy="17281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9900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 rot="5400000">
            <a:off x="5092067" y="24225916"/>
            <a:ext cx="838253" cy="17281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rgbClr val="0099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80230" y="25827943"/>
            <a:ext cx="10585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つぶやき</a:t>
            </a:r>
            <a:r>
              <a:rPr lang="ja-JP" altLang="en-US" sz="4800" dirty="0" smtClean="0"/>
              <a:t>の閲覧数とプロジェクトの　成否を規準変数として扱い決定木を　作成，つぶやきの閲覧数による　　　プロジェクトが成功する確率の変動を調査</a:t>
            </a:r>
            <a:endParaRPr kumimoji="1" lang="ja-JP" altLang="en-US" sz="4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089232" y="23012666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/>
              <a:t>今後</a:t>
            </a:r>
            <a:r>
              <a:rPr lang="ja-JP" altLang="en-US" sz="7200" u="sng" dirty="0" smtClean="0"/>
              <a:t>の</a:t>
            </a:r>
            <a:r>
              <a:rPr lang="ja-JP" altLang="en-US" sz="7200" u="sng" dirty="0"/>
              <a:t>計画</a:t>
            </a:r>
            <a:endParaRPr kumimoji="1" lang="ja-JP" altLang="en-US" u="sng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89232" y="18987183"/>
            <a:ext cx="10405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つぶやき</a:t>
            </a:r>
            <a:r>
              <a:rPr lang="ja-JP" altLang="en-US" sz="4800" dirty="0" smtClean="0"/>
              <a:t>を閲覧した人数に反比例　してプロジェクトの成功率が下がっているという結果が出たが、調査　したプロジェクトの数が少ないため信頼性に欠ける</a:t>
            </a:r>
            <a:endParaRPr kumimoji="1" lang="ja-JP" altLang="en-US" sz="4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97456" y="24188016"/>
            <a:ext cx="103691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l"/>
            </a:pPr>
            <a:r>
              <a:rPr kumimoji="1" lang="ja-JP" altLang="en-US" sz="4800" dirty="0" smtClean="0"/>
              <a:t>プロジェクトの数を増やしたり，他の分析手法を用いることでより信頼できるデータ作りを行う</a:t>
            </a:r>
            <a:endParaRPr kumimoji="1" lang="en-US" altLang="ja-JP" sz="48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lang="en-US" altLang="ja-JP" sz="4800" dirty="0" smtClean="0"/>
              <a:t>Twitter</a:t>
            </a:r>
            <a:r>
              <a:rPr lang="ja-JP" altLang="en-US" sz="4800" dirty="0" smtClean="0"/>
              <a:t>以外の</a:t>
            </a:r>
            <a:r>
              <a:rPr lang="en-US" altLang="ja-JP" sz="4800" dirty="0" smtClean="0"/>
              <a:t>SNS</a:t>
            </a:r>
            <a:r>
              <a:rPr lang="ja-JP" altLang="en-US" sz="4800" dirty="0" smtClean="0"/>
              <a:t>の利用状況も　含めて調査し，クラウドファンディングと</a:t>
            </a:r>
            <a:r>
              <a:rPr lang="en-US" altLang="ja-JP" sz="4800" dirty="0" smtClean="0"/>
              <a:t>SNS</a:t>
            </a:r>
            <a:r>
              <a:rPr lang="ja-JP" altLang="en-US" sz="4800" dirty="0" smtClean="0"/>
              <a:t>の関係性を考察　する</a:t>
            </a:r>
            <a:endParaRPr lang="en-US" altLang="ja-JP" sz="4800" dirty="0" smtClean="0"/>
          </a:p>
          <a:p>
            <a:pPr marL="685800" indent="-685800">
              <a:buFont typeface="Wingdings" panose="05000000000000000000" pitchFamily="2" charset="2"/>
              <a:buChar char="l"/>
            </a:pPr>
            <a:r>
              <a:rPr kumimoji="1" lang="ja-JP" altLang="en-US" sz="4800" dirty="0"/>
              <a:t>論文の執筆</a:t>
            </a:r>
            <a:r>
              <a:rPr kumimoji="1" lang="ja-JP" altLang="en-US" sz="4800" dirty="0" smtClean="0"/>
              <a:t>を行う</a:t>
            </a:r>
            <a:endParaRPr kumimoji="1" lang="ja-JP" altLang="en-US" sz="48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089232" y="17811974"/>
            <a:ext cx="976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u="sng" dirty="0" smtClean="0"/>
              <a:t>現在の進捗状況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475676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2515</TotalTime>
  <Words>104</Words>
  <Application>Microsoft Office PowerPoint</Application>
  <PresentationFormat>ユーザー設定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Century Gothic</vt:lpstr>
      <vt:lpstr>Wingdings</vt:lpstr>
      <vt:lpstr>Wingdings 3</vt:lpstr>
      <vt:lpstr>イオン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yoshino</cp:lastModifiedBy>
  <cp:revision>125</cp:revision>
  <dcterms:created xsi:type="dcterms:W3CDTF">2013-11-27T10:49:02Z</dcterms:created>
  <dcterms:modified xsi:type="dcterms:W3CDTF">2014-12-16T02:13:38Z</dcterms:modified>
</cp:coreProperties>
</file>