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1pPr>
    <a:lvl2pPr marL="480106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2pPr>
    <a:lvl3pPr marL="960211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3pPr>
    <a:lvl4pPr marL="1440317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4pPr>
    <a:lvl5pPr marL="1920423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5pPr>
    <a:lvl6pPr marL="2400529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6pPr>
    <a:lvl7pPr marL="2880634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7pPr>
    <a:lvl8pPr marL="3360740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8pPr>
    <a:lvl9pPr marL="3840846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E4BDED33-F6BE-4DDF-AC32-E18FB04CBEC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A51"/>
    <a:srgbClr val="515151"/>
    <a:srgbClr val="D79346"/>
    <a:srgbClr val="646464"/>
    <a:srgbClr val="4B4B4B"/>
    <a:srgbClr val="FFE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44" autoAdjust="0"/>
    <p:restoredTop sz="94660"/>
  </p:normalViewPr>
  <p:slideViewPr>
    <p:cSldViewPr snapToGrid="0">
      <p:cViewPr varScale="1">
        <p:scale>
          <a:sx n="25" d="100"/>
          <a:sy n="25" d="100"/>
        </p:scale>
        <p:origin x="24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4955545"/>
            <a:ext cx="18178780" cy="10541917"/>
          </a:xfrm>
        </p:spPr>
        <p:txBody>
          <a:bodyPr anchor="b"/>
          <a:lstStyle>
            <a:lvl1pPr algn="ctr">
              <a:defRPr sz="140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5613"/>
            </a:lvl1pPr>
            <a:lvl2pPr marL="1069345" indent="0" algn="ctr">
              <a:buNone/>
              <a:defRPr sz="4678"/>
            </a:lvl2pPr>
            <a:lvl3pPr marL="2138690" indent="0" algn="ctr">
              <a:buNone/>
              <a:defRPr sz="4210"/>
            </a:lvl3pPr>
            <a:lvl4pPr marL="3208035" indent="0" algn="ctr">
              <a:buNone/>
              <a:defRPr sz="3742"/>
            </a:lvl4pPr>
            <a:lvl5pPr marL="4277380" indent="0" algn="ctr">
              <a:buNone/>
              <a:defRPr sz="3742"/>
            </a:lvl5pPr>
            <a:lvl6pPr marL="5346725" indent="0" algn="ctr">
              <a:buNone/>
              <a:defRPr sz="3742"/>
            </a:lvl6pPr>
            <a:lvl7pPr marL="6416070" indent="0" algn="ctr">
              <a:buNone/>
              <a:defRPr sz="3742"/>
            </a:lvl7pPr>
            <a:lvl8pPr marL="7485416" indent="0" algn="ctr">
              <a:buNone/>
              <a:defRPr sz="3742"/>
            </a:lvl8pPr>
            <a:lvl9pPr marL="8554761" indent="0" algn="ctr">
              <a:buNone/>
              <a:defRPr sz="374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09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161212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4" y="1612128"/>
            <a:ext cx="13567251" cy="2566087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8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5" y="7548975"/>
            <a:ext cx="18446115" cy="12595626"/>
          </a:xfrm>
        </p:spPr>
        <p:txBody>
          <a:bodyPr anchor="b"/>
          <a:lstStyle>
            <a:lvl1pPr>
              <a:defRPr sz="140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5" y="20263761"/>
            <a:ext cx="18446115" cy="6623742"/>
          </a:xfrm>
        </p:spPr>
        <p:txBody>
          <a:bodyPr/>
          <a:lstStyle>
            <a:lvl1pPr marL="0" indent="0">
              <a:buNone/>
              <a:defRPr sz="5613">
                <a:solidFill>
                  <a:schemeClr val="tx1"/>
                </a:solidFill>
              </a:defRPr>
            </a:lvl1pPr>
            <a:lvl2pPr marL="1069345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58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1612135"/>
            <a:ext cx="18446115" cy="585272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131" y="7422802"/>
            <a:ext cx="9047617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131" y="11060602"/>
            <a:ext cx="9047617" cy="16268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2802"/>
            <a:ext cx="9092176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60602"/>
            <a:ext cx="9092176" cy="16268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3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9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11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175" y="4359762"/>
            <a:ext cx="10827068" cy="21518408"/>
          </a:xfrm>
        </p:spPr>
        <p:txBody>
          <a:bodyPr/>
          <a:lstStyle>
            <a:lvl1pPr>
              <a:defRPr sz="7484"/>
            </a:lvl1pPr>
            <a:lvl2pPr>
              <a:defRPr sz="6549"/>
            </a:lvl2pPr>
            <a:lvl3pPr>
              <a:defRPr sz="5613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4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175" y="4359762"/>
            <a:ext cx="10827068" cy="21518408"/>
          </a:xfrm>
        </p:spPr>
        <p:txBody>
          <a:bodyPr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0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343" y="1612135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5CDE-9CD6-4091-AE13-B1A6AD99E2FB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8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4428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53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38690" rtl="0" eaLnBrk="1" latinLnBrk="0" hangingPunct="1">
        <a:lnSpc>
          <a:spcPct val="90000"/>
        </a:lnSpc>
        <a:spcBef>
          <a:spcPct val="0"/>
        </a:spcBef>
        <a:buNone/>
        <a:defRPr kumimoji="1" sz="10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3" indent="-534673" algn="l" defTabSz="2138690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67336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270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05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39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074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08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943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FFE59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37067" y="474133"/>
            <a:ext cx="2086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 smtClean="0"/>
              <a:t>ディープラーニングによるゲームエンジン解析</a:t>
            </a:r>
            <a:endParaRPr kumimoji="1" lang="ja-JP" altLang="en-US" sz="7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6" y="15481605"/>
            <a:ext cx="3067050" cy="3067050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232487" y="6363005"/>
            <a:ext cx="20747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ニューロン</a:t>
            </a:r>
            <a:r>
              <a:rPr lang="en-US" altLang="ja-JP" sz="4400" dirty="0" smtClean="0"/>
              <a:t>(</a:t>
            </a:r>
            <a:r>
              <a:rPr lang="ja-JP" altLang="en-US" sz="4400" dirty="0" smtClean="0"/>
              <a:t>神経細胞</a:t>
            </a:r>
            <a:r>
              <a:rPr lang="en-US" altLang="ja-JP" sz="4400" dirty="0" smtClean="0"/>
              <a:t>)</a:t>
            </a:r>
            <a:r>
              <a:rPr lang="ja-JP" altLang="en-US" sz="4400" dirty="0" smtClean="0"/>
              <a:t>を数学的にモデル化したもの</a:t>
            </a:r>
            <a:endParaRPr kumimoji="1" lang="en-US" altLang="ja-JP" sz="4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136" y="10414297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研究目的</a:t>
            </a:r>
            <a:endParaRPr kumimoji="1" lang="en-US" altLang="ja-JP" sz="60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2487" y="3574313"/>
            <a:ext cx="20747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使用ゲームエンジン情報が少ないことからディープラーニングを使用すること</a:t>
            </a:r>
            <a:r>
              <a:rPr lang="ja-JP" altLang="en-US" sz="4400" smtClean="0"/>
              <a:t>に</a:t>
            </a:r>
            <a:r>
              <a:rPr lang="ja-JP" altLang="en-US" sz="4400" smtClean="0"/>
              <a:t>よってゲームエンジンを解析</a:t>
            </a:r>
            <a:r>
              <a:rPr lang="ja-JP" altLang="en-US" sz="4400" dirty="0" smtClean="0"/>
              <a:t>できるのではないかと考えた</a:t>
            </a:r>
            <a:endParaRPr kumimoji="1" lang="ja-JP" altLang="en-US" sz="4400" dirty="0"/>
          </a:p>
        </p:txBody>
      </p:sp>
      <p:cxnSp>
        <p:nvCxnSpPr>
          <p:cNvPr id="148" name="直線矢印コネクタ 147"/>
          <p:cNvCxnSpPr>
            <a:stCxn id="23" idx="6"/>
          </p:cNvCxnSpPr>
          <p:nvPr/>
        </p:nvCxnSpPr>
        <p:spPr>
          <a:xfrm>
            <a:off x="17147937" y="7507176"/>
            <a:ext cx="1133940" cy="0"/>
          </a:xfrm>
          <a:prstGeom prst="straightConnector1">
            <a:avLst/>
          </a:prstGeom>
          <a:ln w="50800" cap="sq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385397" y="14206508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画像</a:t>
            </a:r>
            <a:r>
              <a:rPr lang="ja-JP" altLang="en-US" sz="4400" dirty="0"/>
              <a:t>データ</a:t>
            </a:r>
          </a:p>
        </p:txBody>
      </p:sp>
      <p:sp>
        <p:nvSpPr>
          <p:cNvPr id="164" name="楕円 163"/>
          <p:cNvSpPr/>
          <p:nvPr/>
        </p:nvSpPr>
        <p:spPr>
          <a:xfrm>
            <a:off x="5851701" y="9592516"/>
            <a:ext cx="3558265" cy="1855249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判別不可能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165" name="図 1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90" y="11678367"/>
            <a:ext cx="2182034" cy="2182034"/>
          </a:xfrm>
          <a:prstGeom prst="rect">
            <a:avLst/>
          </a:prstGeom>
        </p:spPr>
      </p:pic>
      <p:sp>
        <p:nvSpPr>
          <p:cNvPr id="166" name="テキスト ボックス 165"/>
          <p:cNvSpPr txBox="1"/>
          <p:nvPr/>
        </p:nvSpPr>
        <p:spPr>
          <a:xfrm>
            <a:off x="259711" y="2283533"/>
            <a:ext cx="4692584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6000" dirty="0">
                <a:solidFill>
                  <a:prstClr val="black"/>
                </a:solidFill>
              </a:rPr>
              <a:t>研究背景</a:t>
            </a:r>
            <a:endParaRPr lang="en-US" altLang="ja-JP" sz="6000" dirty="0">
              <a:solidFill>
                <a:prstClr val="black"/>
              </a:solidFill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32487" y="5089157"/>
            <a:ext cx="1145723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6000" dirty="0" smtClean="0">
                <a:solidFill>
                  <a:prstClr val="black"/>
                </a:solidFill>
              </a:rPr>
              <a:t>ディープラーニング</a:t>
            </a:r>
            <a:r>
              <a:rPr lang="en-US" altLang="ja-JP" sz="6000" dirty="0" smtClean="0">
                <a:solidFill>
                  <a:prstClr val="black"/>
                </a:solidFill>
              </a:rPr>
              <a:t>(</a:t>
            </a:r>
            <a:r>
              <a:rPr lang="ja-JP" altLang="en-US" sz="6000" dirty="0" smtClean="0">
                <a:solidFill>
                  <a:prstClr val="black"/>
                </a:solidFill>
              </a:rPr>
              <a:t>深層学習</a:t>
            </a:r>
            <a:r>
              <a:rPr lang="en-US" altLang="ja-JP" sz="6000" dirty="0" smtClean="0">
                <a:solidFill>
                  <a:prstClr val="black"/>
                </a:solidFill>
              </a:rPr>
              <a:t>)</a:t>
            </a:r>
            <a:endParaRPr lang="en-US" altLang="ja-JP" sz="6000" dirty="0">
              <a:solidFill>
                <a:prstClr val="black"/>
              </a:solidFill>
            </a:endParaRPr>
          </a:p>
        </p:txBody>
      </p:sp>
      <p:pic>
        <p:nvPicPr>
          <p:cNvPr id="168" name="図 16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107" y="11679819"/>
            <a:ext cx="1947355" cy="1947355"/>
          </a:xfrm>
          <a:prstGeom prst="rect">
            <a:avLst/>
          </a:prstGeom>
        </p:spPr>
      </p:pic>
      <p:sp>
        <p:nvSpPr>
          <p:cNvPr id="171" name="テキスト ボックス 170"/>
          <p:cNvSpPr txBox="1"/>
          <p:nvPr/>
        </p:nvSpPr>
        <p:spPr>
          <a:xfrm>
            <a:off x="14698153" y="14037636"/>
            <a:ext cx="5967685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ディープラーニング</a:t>
            </a:r>
            <a:endParaRPr lang="ja-JP" altLang="en-US" sz="4400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2509283" y="2068004"/>
            <a:ext cx="815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 smtClean="0"/>
              <a:t>矢吹研究室 </a:t>
            </a:r>
            <a:r>
              <a:rPr kumimoji="1" lang="en-US" altLang="ja-JP" sz="4000" dirty="0" smtClean="0"/>
              <a:t>1442045</a:t>
            </a:r>
            <a:r>
              <a:rPr lang="ja-JP" altLang="en-US" sz="4000" dirty="0" smtClean="0"/>
              <a:t> 川辺明俊</a:t>
            </a:r>
            <a:endParaRPr kumimoji="1" lang="ja-JP" altLang="en-US" sz="4000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216136" y="18947489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 smtClean="0"/>
              <a:t>研究</a:t>
            </a:r>
            <a:r>
              <a:rPr lang="ja-JP" altLang="en-US" sz="6000" dirty="0"/>
              <a:t>方法</a:t>
            </a:r>
            <a:endParaRPr kumimoji="1" lang="en-US" altLang="ja-JP" sz="6000" dirty="0" smtClean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10239957" y="18914482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進捗状況</a:t>
            </a:r>
            <a:endParaRPr kumimoji="1" lang="en-US" altLang="ja-JP" sz="6000" dirty="0" smtClean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259711" y="26713213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今後の計画</a:t>
            </a:r>
            <a:endParaRPr kumimoji="1" lang="en-US" altLang="ja-JP" sz="6000" dirty="0" smtClean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232487" y="20370709"/>
            <a:ext cx="6351707" cy="1323439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ゲームエンジンの画像を集める</a:t>
            </a:r>
            <a:endParaRPr kumimoji="1" lang="en-US" altLang="ja-JP" sz="4000" dirty="0" smtClean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207958" y="22055147"/>
            <a:ext cx="6343532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収集した画像にゲームエンジン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情報のラベル付け</a:t>
            </a:r>
            <a:endParaRPr kumimoji="1" lang="en-US" altLang="ja-JP" sz="4000" dirty="0" smtClean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232487" y="24467163"/>
            <a:ext cx="6319003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/>
              <a:t>TensorFlow</a:t>
            </a:r>
            <a:r>
              <a:rPr lang="ja-JP" altLang="en-US" sz="4000" dirty="0" smtClean="0"/>
              <a:t>を利用して</a:t>
            </a:r>
            <a:endParaRPr lang="en-US" altLang="ja-JP" sz="4000" dirty="0" smtClean="0"/>
          </a:p>
          <a:p>
            <a:r>
              <a:rPr lang="ja-JP" altLang="en-US" sz="4000" dirty="0" smtClean="0"/>
              <a:t>ゲームエンジン画像を学習させる</a:t>
            </a:r>
            <a:endParaRPr kumimoji="1" lang="en-US" altLang="ja-JP" sz="4000" dirty="0" smtClean="0"/>
          </a:p>
        </p:txBody>
      </p:sp>
      <p:sp>
        <p:nvSpPr>
          <p:cNvPr id="184" name="左矢印 183"/>
          <p:cNvSpPr/>
          <p:nvPr/>
        </p:nvSpPr>
        <p:spPr>
          <a:xfrm>
            <a:off x="3242996" y="12040159"/>
            <a:ext cx="1974660" cy="1247224"/>
          </a:xfrm>
          <a:prstGeom prst="leftArrow">
            <a:avLst/>
          </a:prstGeom>
          <a:pattFill prst="pct7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7" name="図 18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0082" y="11812299"/>
            <a:ext cx="1531015" cy="2029677"/>
          </a:xfrm>
          <a:prstGeom prst="rect">
            <a:avLst/>
          </a:prstGeom>
        </p:spPr>
      </p:pic>
      <p:sp>
        <p:nvSpPr>
          <p:cNvPr id="188" name="左矢印 187"/>
          <p:cNvSpPr/>
          <p:nvPr/>
        </p:nvSpPr>
        <p:spPr>
          <a:xfrm>
            <a:off x="13961020" y="12147224"/>
            <a:ext cx="1974660" cy="1247224"/>
          </a:xfrm>
          <a:prstGeom prst="leftArrow">
            <a:avLst/>
          </a:prstGeom>
          <a:pattFill prst="pct7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9" name="図 1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560" y="11653261"/>
            <a:ext cx="2182034" cy="2182034"/>
          </a:xfrm>
          <a:prstGeom prst="rect">
            <a:avLst/>
          </a:prstGeom>
        </p:spPr>
      </p:pic>
      <p:sp>
        <p:nvSpPr>
          <p:cNvPr id="190" name="テキスト ボックス 189"/>
          <p:cNvSpPr txBox="1"/>
          <p:nvPr/>
        </p:nvSpPr>
        <p:spPr>
          <a:xfrm>
            <a:off x="10553219" y="14037636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画像</a:t>
            </a:r>
            <a:r>
              <a:rPr lang="ja-JP" altLang="en-US" sz="4400" dirty="0"/>
              <a:t>データ</a:t>
            </a: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5253376" y="14206509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人間</a:t>
            </a:r>
            <a:endParaRPr lang="ja-JP" altLang="en-US" sz="4400" dirty="0"/>
          </a:p>
        </p:txBody>
      </p:sp>
      <p:sp>
        <p:nvSpPr>
          <p:cNvPr id="201" name="正方形/長方形 200"/>
          <p:cNvSpPr/>
          <p:nvPr/>
        </p:nvSpPr>
        <p:spPr>
          <a:xfrm>
            <a:off x="216136" y="11447765"/>
            <a:ext cx="8741887" cy="3880098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10239957" y="11449218"/>
            <a:ext cx="10556177" cy="3946869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/>
          <p:cNvSpPr/>
          <p:nvPr/>
        </p:nvSpPr>
        <p:spPr>
          <a:xfrm>
            <a:off x="7845507" y="11072765"/>
            <a:ext cx="1180962" cy="839326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06" name="楕円 205"/>
          <p:cNvSpPr/>
          <p:nvPr/>
        </p:nvSpPr>
        <p:spPr>
          <a:xfrm>
            <a:off x="7710703" y="11622477"/>
            <a:ext cx="553283" cy="553215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04" name="楕円 203"/>
          <p:cNvSpPr/>
          <p:nvPr/>
        </p:nvSpPr>
        <p:spPr>
          <a:xfrm>
            <a:off x="17051027" y="9688396"/>
            <a:ext cx="3558265" cy="1855249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判別可能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192" name="グループ化 191"/>
          <p:cNvGrpSpPr/>
          <p:nvPr/>
        </p:nvGrpSpPr>
        <p:grpSpPr>
          <a:xfrm>
            <a:off x="2385828" y="6672231"/>
            <a:ext cx="15946032" cy="4267703"/>
            <a:chOff x="685544" y="6316132"/>
            <a:chExt cx="19756624" cy="5808514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544" y="6942615"/>
              <a:ext cx="4567695" cy="4567695"/>
            </a:xfrm>
            <a:prstGeom prst="rect">
              <a:avLst/>
            </a:prstGeom>
          </p:spPr>
        </p:pic>
        <p:sp>
          <p:nvSpPr>
            <p:cNvPr id="21" name="右矢印 20"/>
            <p:cNvSpPr/>
            <p:nvPr/>
          </p:nvSpPr>
          <p:spPr>
            <a:xfrm>
              <a:off x="6221255" y="8635264"/>
              <a:ext cx="4352647" cy="826798"/>
            </a:xfrm>
            <a:prstGeom prst="rightArrow">
              <a:avLst/>
            </a:prstGeom>
            <a:solidFill>
              <a:srgbClr val="646464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結合子 21"/>
            <p:cNvSpPr/>
            <p:nvPr/>
          </p:nvSpPr>
          <p:spPr>
            <a:xfrm>
              <a:off x="15578086" y="758491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結合子 22"/>
            <p:cNvSpPr/>
            <p:nvPr/>
          </p:nvSpPr>
          <p:spPr>
            <a:xfrm>
              <a:off x="18331860" y="7127826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結合子 23"/>
            <p:cNvSpPr/>
            <p:nvPr/>
          </p:nvSpPr>
          <p:spPr>
            <a:xfrm>
              <a:off x="18336790" y="890492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ローチャート: 結合子 24"/>
            <p:cNvSpPr/>
            <p:nvPr/>
          </p:nvSpPr>
          <p:spPr>
            <a:xfrm>
              <a:off x="15578086" y="882367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ローチャート: 結合子 26"/>
            <p:cNvSpPr/>
            <p:nvPr/>
          </p:nvSpPr>
          <p:spPr>
            <a:xfrm>
              <a:off x="15545157" y="1147524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結合子 27"/>
            <p:cNvSpPr/>
            <p:nvPr/>
          </p:nvSpPr>
          <p:spPr>
            <a:xfrm>
              <a:off x="15545157" y="6316132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結合子 28"/>
            <p:cNvSpPr/>
            <p:nvPr/>
          </p:nvSpPr>
          <p:spPr>
            <a:xfrm>
              <a:off x="18331860" y="1069382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結合子 29"/>
            <p:cNvSpPr/>
            <p:nvPr/>
          </p:nvSpPr>
          <p:spPr>
            <a:xfrm>
              <a:off x="15545157" y="1020646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結合子 33"/>
            <p:cNvSpPr/>
            <p:nvPr/>
          </p:nvSpPr>
          <p:spPr>
            <a:xfrm>
              <a:off x="12864722" y="708579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結合子 34"/>
            <p:cNvSpPr/>
            <p:nvPr/>
          </p:nvSpPr>
          <p:spPr>
            <a:xfrm>
              <a:off x="12869652" y="886289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結合子 35"/>
            <p:cNvSpPr/>
            <p:nvPr/>
          </p:nvSpPr>
          <p:spPr>
            <a:xfrm>
              <a:off x="12864722" y="1063999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/>
            <p:cNvCxnSpPr>
              <a:stCxn id="34" idx="6"/>
              <a:endCxn id="28" idx="2"/>
            </p:cNvCxnSpPr>
            <p:nvPr/>
          </p:nvCxnSpPr>
          <p:spPr>
            <a:xfrm flipV="1">
              <a:off x="13508188" y="6640832"/>
              <a:ext cx="2036969" cy="76966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4" idx="6"/>
              <a:endCxn id="22" idx="2"/>
            </p:cNvCxnSpPr>
            <p:nvPr/>
          </p:nvCxnSpPr>
          <p:spPr>
            <a:xfrm>
              <a:off x="13508188" y="7410497"/>
              <a:ext cx="2069898" cy="49911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stCxn id="34" idx="6"/>
              <a:endCxn id="25" idx="2"/>
            </p:cNvCxnSpPr>
            <p:nvPr/>
          </p:nvCxnSpPr>
          <p:spPr>
            <a:xfrm>
              <a:off x="13508188" y="7410497"/>
              <a:ext cx="2069898" cy="173787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34" idx="6"/>
              <a:endCxn id="30" idx="2"/>
            </p:cNvCxnSpPr>
            <p:nvPr/>
          </p:nvCxnSpPr>
          <p:spPr>
            <a:xfrm>
              <a:off x="13508188" y="7410497"/>
              <a:ext cx="2036969" cy="312067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34" idx="6"/>
              <a:endCxn id="27" idx="2"/>
            </p:cNvCxnSpPr>
            <p:nvPr/>
          </p:nvCxnSpPr>
          <p:spPr>
            <a:xfrm>
              <a:off x="13508188" y="7410497"/>
              <a:ext cx="2036969" cy="438945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endCxn id="35" idx="2"/>
            </p:cNvCxnSpPr>
            <p:nvPr/>
          </p:nvCxnSpPr>
          <p:spPr>
            <a:xfrm>
              <a:off x="11140847" y="9187596"/>
              <a:ext cx="1728805" cy="2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endCxn id="34" idx="2"/>
            </p:cNvCxnSpPr>
            <p:nvPr/>
          </p:nvCxnSpPr>
          <p:spPr>
            <a:xfrm>
              <a:off x="11140847" y="7410496"/>
              <a:ext cx="1723875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>
              <a:endCxn id="36" idx="2"/>
            </p:cNvCxnSpPr>
            <p:nvPr/>
          </p:nvCxnSpPr>
          <p:spPr>
            <a:xfrm>
              <a:off x="11140847" y="10964697"/>
              <a:ext cx="1723875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>
              <a:stCxn id="35" idx="6"/>
              <a:endCxn id="25" idx="2"/>
            </p:cNvCxnSpPr>
            <p:nvPr/>
          </p:nvCxnSpPr>
          <p:spPr>
            <a:xfrm flipV="1">
              <a:off x="13513118" y="9148371"/>
              <a:ext cx="2064968" cy="3922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35" idx="6"/>
              <a:endCxn id="30" idx="2"/>
            </p:cNvCxnSpPr>
            <p:nvPr/>
          </p:nvCxnSpPr>
          <p:spPr>
            <a:xfrm>
              <a:off x="13513118" y="9187598"/>
              <a:ext cx="2032039" cy="134357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stCxn id="35" idx="6"/>
              <a:endCxn id="22" idx="2"/>
            </p:cNvCxnSpPr>
            <p:nvPr/>
          </p:nvCxnSpPr>
          <p:spPr>
            <a:xfrm flipV="1">
              <a:off x="13513118" y="7909611"/>
              <a:ext cx="2064968" cy="127798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36" idx="6"/>
              <a:endCxn id="28" idx="2"/>
            </p:cNvCxnSpPr>
            <p:nvPr/>
          </p:nvCxnSpPr>
          <p:spPr>
            <a:xfrm flipV="1">
              <a:off x="13508188" y="6640832"/>
              <a:ext cx="2036969" cy="432386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>
              <a:stCxn id="35" idx="6"/>
              <a:endCxn id="27" idx="2"/>
            </p:cNvCxnSpPr>
            <p:nvPr/>
          </p:nvCxnSpPr>
          <p:spPr>
            <a:xfrm>
              <a:off x="13513118" y="9187598"/>
              <a:ext cx="2032039" cy="261234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28" idx="6"/>
              <a:endCxn id="23" idx="2"/>
            </p:cNvCxnSpPr>
            <p:nvPr/>
          </p:nvCxnSpPr>
          <p:spPr>
            <a:xfrm>
              <a:off x="16188623" y="6640832"/>
              <a:ext cx="2143237" cy="81169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35" idx="6"/>
              <a:endCxn id="28" idx="2"/>
            </p:cNvCxnSpPr>
            <p:nvPr/>
          </p:nvCxnSpPr>
          <p:spPr>
            <a:xfrm flipV="1">
              <a:off x="13513118" y="6640832"/>
              <a:ext cx="2032039" cy="254676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stCxn id="28" idx="6"/>
              <a:endCxn id="24" idx="2"/>
            </p:cNvCxnSpPr>
            <p:nvPr/>
          </p:nvCxnSpPr>
          <p:spPr>
            <a:xfrm>
              <a:off x="16188623" y="6640832"/>
              <a:ext cx="2148167" cy="258879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28" idx="6"/>
              <a:endCxn id="29" idx="2"/>
            </p:cNvCxnSpPr>
            <p:nvPr/>
          </p:nvCxnSpPr>
          <p:spPr>
            <a:xfrm>
              <a:off x="16188623" y="6640832"/>
              <a:ext cx="2143237" cy="437768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22" idx="6"/>
              <a:endCxn id="24" idx="2"/>
            </p:cNvCxnSpPr>
            <p:nvPr/>
          </p:nvCxnSpPr>
          <p:spPr>
            <a:xfrm>
              <a:off x="16221552" y="7909611"/>
              <a:ext cx="2115238" cy="132001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>
              <a:stCxn id="22" idx="6"/>
              <a:endCxn id="23" idx="2"/>
            </p:cNvCxnSpPr>
            <p:nvPr/>
          </p:nvCxnSpPr>
          <p:spPr>
            <a:xfrm flipV="1">
              <a:off x="16221552" y="7452526"/>
              <a:ext cx="2110308" cy="45708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>
              <a:stCxn id="25" idx="6"/>
              <a:endCxn id="23" idx="2"/>
            </p:cNvCxnSpPr>
            <p:nvPr/>
          </p:nvCxnSpPr>
          <p:spPr>
            <a:xfrm flipV="1">
              <a:off x="16221552" y="7452526"/>
              <a:ext cx="2110308" cy="169584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22" idx="6"/>
              <a:endCxn id="29" idx="2"/>
            </p:cNvCxnSpPr>
            <p:nvPr/>
          </p:nvCxnSpPr>
          <p:spPr>
            <a:xfrm>
              <a:off x="16221552" y="7909611"/>
              <a:ext cx="2110308" cy="310891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25" idx="6"/>
              <a:endCxn id="24" idx="2"/>
            </p:cNvCxnSpPr>
            <p:nvPr/>
          </p:nvCxnSpPr>
          <p:spPr>
            <a:xfrm>
              <a:off x="16221552" y="9148371"/>
              <a:ext cx="2115238" cy="8125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25" idx="6"/>
              <a:endCxn id="29" idx="2"/>
            </p:cNvCxnSpPr>
            <p:nvPr/>
          </p:nvCxnSpPr>
          <p:spPr>
            <a:xfrm>
              <a:off x="16221552" y="9148371"/>
              <a:ext cx="2110308" cy="187015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30" idx="6"/>
              <a:endCxn id="24" idx="2"/>
            </p:cNvCxnSpPr>
            <p:nvPr/>
          </p:nvCxnSpPr>
          <p:spPr>
            <a:xfrm flipV="1">
              <a:off x="16188623" y="9229627"/>
              <a:ext cx="2148167" cy="130154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>
              <a:stCxn id="30" idx="6"/>
              <a:endCxn id="23" idx="2"/>
            </p:cNvCxnSpPr>
            <p:nvPr/>
          </p:nvCxnSpPr>
          <p:spPr>
            <a:xfrm flipV="1">
              <a:off x="16188623" y="7452526"/>
              <a:ext cx="2143237" cy="3078642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>
              <a:stCxn id="30" idx="6"/>
              <a:endCxn id="29" idx="2"/>
            </p:cNvCxnSpPr>
            <p:nvPr/>
          </p:nvCxnSpPr>
          <p:spPr>
            <a:xfrm>
              <a:off x="16188623" y="10531168"/>
              <a:ext cx="2143237" cy="487353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stCxn id="27" idx="6"/>
              <a:endCxn id="23" idx="2"/>
            </p:cNvCxnSpPr>
            <p:nvPr/>
          </p:nvCxnSpPr>
          <p:spPr>
            <a:xfrm flipV="1">
              <a:off x="16188623" y="7452526"/>
              <a:ext cx="2143237" cy="434742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>
              <a:stCxn id="27" idx="6"/>
              <a:endCxn id="24" idx="2"/>
            </p:cNvCxnSpPr>
            <p:nvPr/>
          </p:nvCxnSpPr>
          <p:spPr>
            <a:xfrm flipV="1">
              <a:off x="16188623" y="9229627"/>
              <a:ext cx="2148167" cy="257032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/>
            <p:cNvCxnSpPr>
              <a:stCxn id="27" idx="6"/>
              <a:endCxn id="29" idx="2"/>
            </p:cNvCxnSpPr>
            <p:nvPr/>
          </p:nvCxnSpPr>
          <p:spPr>
            <a:xfrm flipV="1">
              <a:off x="16188623" y="11018521"/>
              <a:ext cx="2143237" cy="78142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/>
            <p:cNvCxnSpPr>
              <a:stCxn id="36" idx="6"/>
              <a:endCxn id="27" idx="2"/>
            </p:cNvCxnSpPr>
            <p:nvPr/>
          </p:nvCxnSpPr>
          <p:spPr>
            <a:xfrm>
              <a:off x="13508188" y="10964698"/>
              <a:ext cx="2036969" cy="83524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/>
            <p:cNvCxnSpPr>
              <a:stCxn id="36" idx="6"/>
              <a:endCxn id="30" idx="2"/>
            </p:cNvCxnSpPr>
            <p:nvPr/>
          </p:nvCxnSpPr>
          <p:spPr>
            <a:xfrm flipV="1">
              <a:off x="13508188" y="10531168"/>
              <a:ext cx="2036969" cy="43353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36" idx="6"/>
              <a:endCxn id="25" idx="2"/>
            </p:cNvCxnSpPr>
            <p:nvPr/>
          </p:nvCxnSpPr>
          <p:spPr>
            <a:xfrm flipV="1">
              <a:off x="13508188" y="9148371"/>
              <a:ext cx="2069898" cy="181632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/>
            <p:cNvCxnSpPr>
              <a:stCxn id="36" idx="6"/>
              <a:endCxn id="22" idx="2"/>
            </p:cNvCxnSpPr>
            <p:nvPr/>
          </p:nvCxnSpPr>
          <p:spPr>
            <a:xfrm flipV="1">
              <a:off x="13508188" y="7909611"/>
              <a:ext cx="2069898" cy="305508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/>
            <p:cNvCxnSpPr>
              <a:stCxn id="29" idx="6"/>
            </p:cNvCxnSpPr>
            <p:nvPr/>
          </p:nvCxnSpPr>
          <p:spPr>
            <a:xfrm flipV="1">
              <a:off x="18975326" y="11018520"/>
              <a:ext cx="1426411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矢印コネクタ 148"/>
            <p:cNvCxnSpPr>
              <a:stCxn id="24" idx="6"/>
            </p:cNvCxnSpPr>
            <p:nvPr/>
          </p:nvCxnSpPr>
          <p:spPr>
            <a:xfrm flipV="1">
              <a:off x="18980256" y="9229626"/>
              <a:ext cx="1461912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楕円 209"/>
          <p:cNvSpPr/>
          <p:nvPr/>
        </p:nvSpPr>
        <p:spPr>
          <a:xfrm>
            <a:off x="18849670" y="11029554"/>
            <a:ext cx="1180962" cy="839326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11" name="楕円 210"/>
          <p:cNvSpPr/>
          <p:nvPr/>
        </p:nvSpPr>
        <p:spPr>
          <a:xfrm>
            <a:off x="18886868" y="11623929"/>
            <a:ext cx="553283" cy="553215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207958" y="28248899"/>
            <a:ext cx="20401190" cy="1446550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学習データ量を増加させていき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画像データ正解率の精度を上げていく</a:t>
            </a:r>
            <a:endParaRPr kumimoji="1" lang="en-US" altLang="ja-JP" sz="4400" dirty="0" smtClean="0"/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10237304" y="22480845"/>
            <a:ext cx="7165951" cy="1323439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6</a:t>
            </a:r>
            <a:r>
              <a:rPr kumimoji="1" lang="ja-JP" altLang="en-US" sz="4000" dirty="0" smtClean="0"/>
              <a:t>つゲームエンジンの画像を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各</a:t>
            </a:r>
            <a:r>
              <a:rPr kumimoji="1" lang="en-US" altLang="ja-JP" sz="4000" dirty="0" smtClean="0"/>
              <a:t>1000</a:t>
            </a:r>
            <a:r>
              <a:rPr kumimoji="1" lang="ja-JP" altLang="en-US" sz="4000" dirty="0" smtClean="0"/>
              <a:t>枚を収集</a:t>
            </a:r>
            <a:endParaRPr kumimoji="1" lang="en-US" altLang="ja-JP" sz="4000" dirty="0" smtClean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10239956" y="24638198"/>
            <a:ext cx="7163299" cy="1323439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000" dirty="0" err="1" smtClean="0"/>
              <a:t>Tensorflow</a:t>
            </a:r>
            <a:r>
              <a:rPr lang="ja-JP" altLang="en-US" sz="4000" dirty="0" smtClean="0"/>
              <a:t>と</a:t>
            </a:r>
            <a:r>
              <a:rPr kumimoji="1" lang="en-US" altLang="ja-JP" sz="4000" dirty="0" err="1" smtClean="0"/>
              <a:t>Opencv</a:t>
            </a:r>
            <a:r>
              <a:rPr kumimoji="1" lang="ja-JP" altLang="en-US" sz="4000" dirty="0" smtClean="0"/>
              <a:t>を同時に動作するようにする</a:t>
            </a:r>
            <a:endParaRPr kumimoji="1" lang="en-US" altLang="ja-JP" sz="4000" dirty="0" smtClean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0239957" y="20609111"/>
            <a:ext cx="7163299" cy="1323439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MNIST</a:t>
            </a:r>
            <a:r>
              <a:rPr lang="ja-JP" altLang="en-US" sz="4000" dirty="0" smtClean="0"/>
              <a:t>データ</a:t>
            </a:r>
            <a:r>
              <a:rPr lang="en-US" altLang="ja-JP" sz="4000" dirty="0" smtClean="0"/>
              <a:t>(0</a:t>
            </a:r>
            <a:r>
              <a:rPr lang="ja-JP" altLang="en-US" sz="4000" dirty="0" smtClean="0"/>
              <a:t>～</a:t>
            </a:r>
            <a:r>
              <a:rPr lang="en-US" altLang="ja-JP" sz="4000" dirty="0" smtClean="0"/>
              <a:t>9</a:t>
            </a:r>
            <a:r>
              <a:rPr lang="ja-JP" altLang="en-US" sz="4000" dirty="0" smtClean="0"/>
              <a:t>の手書きの数字の画像データ</a:t>
            </a:r>
            <a:r>
              <a:rPr lang="en-US" altLang="ja-JP" sz="4000" dirty="0" smtClean="0"/>
              <a:t>)</a:t>
            </a:r>
            <a:r>
              <a:rPr lang="ja-JP" altLang="en-US" sz="4000" dirty="0" smtClean="0"/>
              <a:t>の画像学習</a:t>
            </a:r>
            <a:endParaRPr kumimoji="1" lang="en-US" altLang="ja-JP" sz="4000" dirty="0" smtClean="0"/>
          </a:p>
        </p:txBody>
      </p:sp>
      <p:sp>
        <p:nvSpPr>
          <p:cNvPr id="217" name="下カーブ矢印 216"/>
          <p:cNvSpPr/>
          <p:nvPr/>
        </p:nvSpPr>
        <p:spPr>
          <a:xfrm rot="5400000">
            <a:off x="7163334" y="21284519"/>
            <a:ext cx="2011304" cy="1768623"/>
          </a:xfrm>
          <a:prstGeom prst="curvedDownArrow">
            <a:avLst/>
          </a:prstGeom>
          <a:pattFill prst="pct75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8" name="下カーブ矢印 217"/>
          <p:cNvSpPr/>
          <p:nvPr/>
        </p:nvSpPr>
        <p:spPr>
          <a:xfrm rot="5400000">
            <a:off x="7315734" y="24101387"/>
            <a:ext cx="2011304" cy="1768623"/>
          </a:xfrm>
          <a:prstGeom prst="curvedDownArrow">
            <a:avLst/>
          </a:prstGeom>
          <a:pattFill prst="pct75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9" name="下カーブ矢印 218"/>
          <p:cNvSpPr/>
          <p:nvPr/>
        </p:nvSpPr>
        <p:spPr>
          <a:xfrm rot="5400000">
            <a:off x="17749810" y="24105416"/>
            <a:ext cx="2011304" cy="1768623"/>
          </a:xfrm>
          <a:prstGeom prst="curvedDownArrow">
            <a:avLst/>
          </a:prstGeom>
          <a:pattFill prst="pct75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0" name="下カーブ矢印 219"/>
          <p:cNvSpPr/>
          <p:nvPr/>
        </p:nvSpPr>
        <p:spPr>
          <a:xfrm rot="5400000">
            <a:off x="17749810" y="21288645"/>
            <a:ext cx="2011304" cy="1768623"/>
          </a:xfrm>
          <a:prstGeom prst="curvedDownArrow">
            <a:avLst/>
          </a:prstGeom>
          <a:pattFill prst="pct75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3408340" y="15938460"/>
            <a:ext cx="16622292" cy="2246769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0" dirty="0" err="1" smtClean="0"/>
              <a:t>TensorFlow</a:t>
            </a:r>
            <a:endParaRPr kumimoji="1" lang="en-US" altLang="ja-JP" sz="6000" dirty="0" smtClean="0"/>
          </a:p>
          <a:p>
            <a:r>
              <a:rPr kumimoji="1" lang="en-US" altLang="ja-JP" sz="4000" dirty="0" smtClean="0"/>
              <a:t>Google</a:t>
            </a:r>
            <a:r>
              <a:rPr kumimoji="1" lang="ja-JP" altLang="en-US" sz="4000" dirty="0" smtClean="0"/>
              <a:t>が開発しオープンソースとして公開したディープラーニングのフレームワーク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42220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160</Words>
  <Application>Microsoft Office PowerPoint</Application>
  <PresentationFormat>ユーザー設定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川辺明俊</dc:creator>
  <cp:lastModifiedBy>川辺明俊</cp:lastModifiedBy>
  <cp:revision>50</cp:revision>
  <dcterms:created xsi:type="dcterms:W3CDTF">2016-12-08T19:40:25Z</dcterms:created>
  <dcterms:modified xsi:type="dcterms:W3CDTF">2016-12-09T08:45:52Z</dcterms:modified>
</cp:coreProperties>
</file>