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4" autoAdjust="0"/>
  </p:normalViewPr>
  <p:slideViewPr>
    <p:cSldViewPr>
      <p:cViewPr>
        <p:scale>
          <a:sx n="50" d="100"/>
          <a:sy n="50" d="100"/>
        </p:scale>
        <p:origin x="-744" y="2178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sz="12600" dirty="0">
                <a:solidFill>
                  <a:schemeClr val="bg1"/>
                </a:solidFill>
              </a:rPr>
              <a:t>１．チケットをプロジェクトの情報の中　　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心とする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２．チケットによる作業の割り振りと進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捗管理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３．チケットなしのコミットは禁止</a:t>
            </a:r>
          </a:p>
          <a:p>
            <a:r>
              <a:rPr lang="ja-JP" altLang="en-US" sz="12600" dirty="0">
                <a:solidFill>
                  <a:schemeClr val="bg1"/>
                </a:solidFill>
              </a:rPr>
              <a:t>　　とする</a:t>
            </a:r>
            <a:r>
              <a:rPr lang="en-US" altLang="ja-JP" sz="12600" dirty="0">
                <a:solidFill>
                  <a:schemeClr val="bg1"/>
                </a:solidFill>
              </a:rPr>
              <a:t>No Ticket, No Commit!</a:t>
            </a:r>
            <a:endParaRPr lang="ja-JP" altLang="en-US" sz="12600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1759955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445" y="5596298"/>
            <a:ext cx="16924156" cy="22665016"/>
          </a:xfrm>
        </p:spPr>
        <p:txBody>
          <a:bodyPr/>
          <a:lstStyle>
            <a:lvl1pPr>
              <a:defRPr sz="37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443" y="890573"/>
            <a:ext cx="14476747" cy="4192611"/>
          </a:xfrm>
        </p:spPr>
        <p:txBody>
          <a:bodyPr>
            <a:normAutofit/>
          </a:bodyPr>
          <a:lstStyle>
            <a:lvl1pPr marL="0" indent="0" algn="r">
              <a:buNone/>
              <a:defRPr sz="7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063042" y="1043840"/>
            <a:ext cx="1836732" cy="1612128"/>
          </a:xfrm>
        </p:spPr>
        <p:txBody>
          <a:bodyPr/>
          <a:lstStyle>
            <a:lvl1pPr>
              <a:defRPr sz="4500"/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7465886" y="925221"/>
            <a:ext cx="1537179" cy="1906517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73" y="3700886"/>
            <a:ext cx="17465887" cy="19513762"/>
          </a:xfrm>
        </p:spPr>
        <p:txBody>
          <a:bodyPr>
            <a:normAutofit/>
          </a:bodyPr>
          <a:lstStyle>
            <a:lvl1pPr>
              <a:defRPr sz="9000"/>
            </a:lvl1pPr>
            <a:lvl2pPr>
              <a:defRPr sz="5800">
                <a:solidFill>
                  <a:schemeClr val="tx1"/>
                </a:solidFill>
              </a:defRPr>
            </a:lvl2pPr>
            <a:lvl3pPr>
              <a:defRPr sz="5800">
                <a:solidFill>
                  <a:schemeClr val="tx1"/>
                </a:solidFill>
              </a:defRPr>
            </a:lvl3pPr>
            <a:lvl4pPr>
              <a:defRPr sz="5800">
                <a:solidFill>
                  <a:schemeClr val="tx1"/>
                </a:solidFill>
              </a:defRPr>
            </a:lvl4pPr>
            <a:lvl5pPr>
              <a:defRPr sz="5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2" y="19798459"/>
            <a:ext cx="16931219" cy="3364442"/>
          </a:xfrm>
        </p:spPr>
        <p:txBody>
          <a:bodyPr bIns="0" anchor="b"/>
          <a:lstStyle>
            <a:lvl1pPr marL="0" indent="0">
              <a:buNone/>
              <a:defRPr sz="6500">
                <a:solidFill>
                  <a:schemeClr val="tx1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</p:spPr>
        <p:txBody>
          <a:bodyPr>
            <a:noAutofit/>
          </a:bodyPr>
          <a:lstStyle>
            <a:lvl1pPr algn="l">
              <a:defRPr sz="23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4444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33835" y="3714344"/>
            <a:ext cx="8725814" cy="193791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4" y="3714344"/>
            <a:ext cx="8732943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40965" y="3714344"/>
            <a:ext cx="8736374" cy="2355109"/>
          </a:xfrm>
        </p:spPr>
        <p:txBody>
          <a:bodyPr anchor="t">
            <a:normAutofit/>
          </a:bodyPr>
          <a:lstStyle>
            <a:lvl1pPr marL="0" indent="0">
              <a:buNone/>
              <a:defRPr sz="58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44445" y="6096368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933835" y="6096364"/>
            <a:ext cx="8725814" cy="169567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751" y="1745302"/>
            <a:ext cx="7036110" cy="5130774"/>
          </a:xfrm>
        </p:spPr>
        <p:txBody>
          <a:bodyPr anchor="b"/>
          <a:lstStyle>
            <a:lvl1pPr algn="l">
              <a:defRPr sz="6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6751" y="6876077"/>
            <a:ext cx="7036110" cy="1936657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8680" y="1682221"/>
            <a:ext cx="11228070" cy="2624264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573" y="20419574"/>
            <a:ext cx="12832080" cy="1785741"/>
          </a:xfrm>
        </p:spPr>
        <p:txBody>
          <a:bodyPr bIns="0" anchor="b"/>
          <a:lstStyle>
            <a:lvl1pPr algn="l">
              <a:defRPr sz="6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630" y="1682221"/>
            <a:ext cx="13723197" cy="18020788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573" y="22205315"/>
            <a:ext cx="9445837" cy="6055995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534670" cy="3027997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1573" y="23214647"/>
            <a:ext cx="16931217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573" y="3700886"/>
            <a:ext cx="17465887" cy="19513762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6252" y="28934198"/>
            <a:ext cx="16752993" cy="1009333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7460" y="25345463"/>
            <a:ext cx="89111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9771653" y="25233312"/>
            <a:ext cx="568086" cy="1906517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5529849" y="21523898"/>
            <a:ext cx="11594383" cy="53467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FFFFF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2013/10/7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2952323" rtl="0" eaLnBrk="1" latinLnBrk="0" hangingPunct="1">
        <a:spcBef>
          <a:spcPct val="0"/>
        </a:spcBef>
        <a:buNone/>
        <a:defRPr kumimoji="1" sz="23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9000" kern="1200">
          <a:solidFill>
            <a:schemeClr val="tx2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˃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Calibri" pitchFamily="34" charset="0"/>
        <a:buChar char="+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角丸四角形 133"/>
          <p:cNvSpPr/>
          <p:nvPr/>
        </p:nvSpPr>
        <p:spPr>
          <a:xfrm>
            <a:off x="828304" y="4499201"/>
            <a:ext cx="19946216" cy="10172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48781" y="15811474"/>
            <a:ext cx="19946216" cy="5796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/>
        </p:nvSpPr>
        <p:spPr>
          <a:xfrm>
            <a:off x="756296" y="3690715"/>
            <a:ext cx="4032448" cy="1080120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背景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13555801" y="4842843"/>
            <a:ext cx="6930687" cy="4653591"/>
            <a:chOff x="13717736" y="4797764"/>
            <a:chExt cx="6930687" cy="5142585"/>
          </a:xfrm>
        </p:grpSpPr>
        <p:sp>
          <p:nvSpPr>
            <p:cNvPr id="47" name="角丸四角形 46"/>
            <p:cNvSpPr/>
            <p:nvPr/>
          </p:nvSpPr>
          <p:spPr>
            <a:xfrm>
              <a:off x="13717736" y="5130875"/>
              <a:ext cx="6930687" cy="4809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8" name="対角する 2 つの角を切り取った四角形 47"/>
            <p:cNvSpPr/>
            <p:nvPr/>
          </p:nvSpPr>
          <p:spPr>
            <a:xfrm>
              <a:off x="14633579" y="4797764"/>
              <a:ext cx="5050580" cy="715505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endParaRPr lang="en-US" altLang="ja-JP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4149784" y="5778947"/>
              <a:ext cx="6120680" cy="71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チケット＝やることリスト</a:t>
              </a:r>
              <a:endParaRPr kumimoji="1" lang="ja-JP" altLang="en-US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下矢印 49"/>
            <p:cNvSpPr/>
            <p:nvPr/>
          </p:nvSpPr>
          <p:spPr>
            <a:xfrm>
              <a:off x="16310024" y="6571035"/>
              <a:ext cx="1584176" cy="93610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4077776" y="7697029"/>
              <a:ext cx="6264696" cy="193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開発において必要であるすべての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タスク</a:t>
              </a:r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を記載し</a:t>
              </a:r>
              <a:r>
                <a:rPr lang="en-US" altLang="ja-JP" sz="3600" dirty="0" smtClean="0">
                  <a:latin typeface="HGPｺﾞｼｯｸE" pitchFamily="50" charset="-128"/>
                  <a:ea typeface="HGPｺﾞｼｯｸE" pitchFamily="50" charset="-128"/>
                </a:rPr>
                <a:t>WEB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で共有して</a:t>
              </a:r>
              <a:r>
                <a:rPr lang="ja-JP" altLang="en-US" sz="3600" dirty="0">
                  <a:latin typeface="HGPｺﾞｼｯｸE" pitchFamily="50" charset="-128"/>
                  <a:ea typeface="HGPｺﾞｼｯｸE" pitchFamily="50" charset="-128"/>
                </a:rPr>
                <a:t>いるもの</a:t>
              </a:r>
              <a:endParaRPr kumimoji="1" lang="en-US" altLang="ja-JP" sz="36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1396494" y="4770835"/>
            <a:ext cx="11601161" cy="8928992"/>
            <a:chOff x="535769" y="4770835"/>
            <a:chExt cx="12461887" cy="89289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9" name="グループ化 8"/>
            <p:cNvGrpSpPr/>
            <p:nvPr/>
          </p:nvGrpSpPr>
          <p:grpSpPr>
            <a:xfrm>
              <a:off x="535769" y="4770835"/>
              <a:ext cx="12461887" cy="8928992"/>
              <a:chOff x="4022459" y="5006439"/>
              <a:chExt cx="12822238" cy="8941312"/>
            </a:xfrm>
          </p:grpSpPr>
          <p:grpSp>
            <p:nvGrpSpPr>
              <p:cNvPr id="10" name="グループ化 1035"/>
              <p:cNvGrpSpPr/>
              <p:nvPr/>
            </p:nvGrpSpPr>
            <p:grpSpPr>
              <a:xfrm>
                <a:off x="4022459" y="5006439"/>
                <a:ext cx="12822238" cy="3458082"/>
                <a:chOff x="1924019" y="5320541"/>
                <a:chExt cx="12822238" cy="3458082"/>
              </a:xfrm>
            </p:grpSpPr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75253" y="5320541"/>
                  <a:ext cx="11714762" cy="770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400" dirty="0" smtClean="0">
                      <a:latin typeface="HGPｺﾞｼｯｸE" pitchFamily="50" charset="-128"/>
                      <a:ea typeface="HGPｺﾞｼｯｸE" pitchFamily="50" charset="-128"/>
                    </a:rPr>
                    <a:t>注目されているアジャイル開発において</a:t>
                  </a:r>
                  <a:endParaRPr kumimoji="1" lang="ja-JP" altLang="en-US" sz="4400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  <p:grpSp>
              <p:nvGrpSpPr>
                <p:cNvPr id="18" name="グループ化 1033"/>
                <p:cNvGrpSpPr/>
                <p:nvPr/>
              </p:nvGrpSpPr>
              <p:grpSpPr>
                <a:xfrm>
                  <a:off x="1924019" y="6065873"/>
                  <a:ext cx="12822238" cy="2712750"/>
                  <a:chOff x="2127562" y="6089982"/>
                  <a:chExt cx="12822238" cy="2712750"/>
                </a:xfrm>
              </p:grpSpPr>
              <p:grpSp>
                <p:nvGrpSpPr>
                  <p:cNvPr id="19" name="グループ化 1031"/>
                  <p:cNvGrpSpPr/>
                  <p:nvPr/>
                </p:nvGrpSpPr>
                <p:grpSpPr>
                  <a:xfrm>
                    <a:off x="2127562" y="6089982"/>
                    <a:ext cx="12202959" cy="2312640"/>
                    <a:chOff x="2412480" y="6346627"/>
                    <a:chExt cx="13219872" cy="2634483"/>
                  </a:xfrm>
                </p:grpSpPr>
                <p:sp>
                  <p:nvSpPr>
                    <p:cNvPr id="23" name="ホームベース 22"/>
                    <p:cNvSpPr/>
                    <p:nvPr/>
                  </p:nvSpPr>
                  <p:spPr>
                    <a:xfrm>
                      <a:off x="2412480" y="7153101"/>
                      <a:ext cx="1858639" cy="720080"/>
                    </a:xfrm>
                    <a:prstGeom prst="homePlat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企画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4" name="ホームベース 23"/>
                    <p:cNvSpPr/>
                    <p:nvPr/>
                  </p:nvSpPr>
                  <p:spPr>
                    <a:xfrm>
                      <a:off x="4428704" y="6346627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5" name="下カーブ矢印 24"/>
                    <p:cNvSpPr/>
                    <p:nvPr/>
                  </p:nvSpPr>
                  <p:spPr>
                    <a:xfrm>
                      <a:off x="5076776" y="6499027"/>
                      <a:ext cx="1440160" cy="864096"/>
                    </a:xfrm>
                    <a:prstGeom prst="curvedDown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6" name="上カーブ矢印 25"/>
                    <p:cNvSpPr/>
                    <p:nvPr/>
                  </p:nvSpPr>
                  <p:spPr>
                    <a:xfrm flipH="1">
                      <a:off x="4932760" y="7504757"/>
                      <a:ext cx="1492284" cy="938485"/>
                    </a:xfrm>
                    <a:prstGeom prst="curvedUp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7" name="テキスト ボックス 26"/>
                    <p:cNvSpPr txBox="1"/>
                    <p:nvPr/>
                  </p:nvSpPr>
                  <p:spPr>
                    <a:xfrm>
                      <a:off x="5508824" y="7333507"/>
                      <a:ext cx="2524639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4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プログラミング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8" name="テキスト ボックス 27"/>
                    <p:cNvSpPr txBox="1"/>
                    <p:nvPr/>
                  </p:nvSpPr>
                  <p:spPr>
                    <a:xfrm>
                      <a:off x="4428704" y="6871993"/>
                      <a:ext cx="2870537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要求定義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9" name="テキスト ボックス 28"/>
                    <p:cNvSpPr txBox="1"/>
                    <p:nvPr/>
                  </p:nvSpPr>
                  <p:spPr>
                    <a:xfrm>
                      <a:off x="4428704" y="7743166"/>
                      <a:ext cx="1512168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テスト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0" name="ホームベース 29"/>
                    <p:cNvSpPr/>
                    <p:nvPr/>
                  </p:nvSpPr>
                  <p:spPr>
                    <a:xfrm>
                      <a:off x="8089603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6" name="ホームベース 35"/>
                    <p:cNvSpPr/>
                    <p:nvPr/>
                  </p:nvSpPr>
                  <p:spPr>
                    <a:xfrm>
                      <a:off x="11773520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2" name="二等辺三角形 41"/>
                    <p:cNvSpPr/>
                    <p:nvPr/>
                  </p:nvSpPr>
                  <p:spPr>
                    <a:xfrm>
                      <a:off x="7957096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3" name="二等辺三角形 42"/>
                    <p:cNvSpPr/>
                    <p:nvPr/>
                  </p:nvSpPr>
                  <p:spPr>
                    <a:xfrm>
                      <a:off x="15320075" y="8578875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4" name="二等辺三角形 43"/>
                    <p:cNvSpPr/>
                    <p:nvPr/>
                  </p:nvSpPr>
                  <p:spPr>
                    <a:xfrm>
                      <a:off x="11617995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6638417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10005681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13422986" y="8371235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</p:grpSp>
          </p:grpSp>
          <p:sp>
            <p:nvSpPr>
              <p:cNvPr id="11" name="雲形吹き出し 10"/>
              <p:cNvSpPr/>
              <p:nvPr/>
            </p:nvSpPr>
            <p:spPr>
              <a:xfrm>
                <a:off x="4490634" y="7756203"/>
                <a:ext cx="4104249" cy="2029559"/>
              </a:xfrm>
              <a:prstGeom prst="cloudCallout">
                <a:avLst>
                  <a:gd name="adj1" fmla="val 52100"/>
                  <a:gd name="adj2" fmla="val -6068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・環境の変化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・要求の変化</a:t>
                </a:r>
                <a:endParaRPr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・発見された問題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>
                    <a:latin typeface="HGPｺﾞｼｯｸE" pitchFamily="50" charset="-128"/>
                    <a:ea typeface="HGPｺﾞｼｯｸE" pitchFamily="50" charset="-128"/>
                  </a:rPr>
                  <a:t>　</a:t>
                </a:r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　　　　　</a:t>
                </a:r>
                <a:r>
                  <a:rPr lang="en-US" altLang="ja-JP" sz="2400" dirty="0" smtClean="0">
                    <a:latin typeface="HGPｺﾞｼｯｸE" pitchFamily="50" charset="-128"/>
                    <a:ea typeface="HGPｺﾞｼｯｸE" pitchFamily="50" charset="-128"/>
                  </a:rPr>
                  <a:t>etc...</a:t>
                </a:r>
                <a:endParaRPr kumimoji="1" lang="ja-JP" altLang="en-US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2" name="上矢印 11"/>
              <p:cNvSpPr/>
              <p:nvPr/>
            </p:nvSpPr>
            <p:spPr>
              <a:xfrm rot="10800000">
                <a:off x="9029349" y="8518772"/>
                <a:ext cx="2992882" cy="1084774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4621133" y="9785761"/>
                <a:ext cx="11809312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800" dirty="0" smtClean="0">
                    <a:solidFill>
                      <a:srgbClr val="FF0000"/>
                    </a:solidFill>
                    <a:latin typeface="HGPｺﾞｼｯｸE" pitchFamily="50" charset="-128"/>
                    <a:ea typeface="HGPｺﾞｼｯｸE" pitchFamily="50" charset="-128"/>
                  </a:rPr>
                  <a:t>バグ管理と，バージョン管理が必要！</a:t>
                </a:r>
                <a:endParaRPr kumimoji="1" lang="ja-JP" altLang="en-US" sz="4800" dirty="0">
                  <a:solidFill>
                    <a:srgbClr val="FF0000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上矢印 13"/>
              <p:cNvSpPr/>
              <p:nvPr/>
            </p:nvSpPr>
            <p:spPr>
              <a:xfrm rot="10800000">
                <a:off x="9060593" y="10702921"/>
                <a:ext cx="2947297" cy="648966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604435" y="10886057"/>
                <a:ext cx="3986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ja-JP" altLang="en-US" sz="48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652444" y="13178310"/>
                <a:ext cx="11809312" cy="769441"/>
              </a:xfrm>
              <a:prstGeom prst="rect">
                <a:avLst/>
              </a:prstGeom>
              <a:ln w="762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400" dirty="0" smtClean="0">
                    <a:latin typeface="HGPｺﾞｼｯｸE" pitchFamily="50" charset="-128"/>
                    <a:ea typeface="HGPｺﾞｼｯｸE" pitchFamily="50" charset="-128"/>
                  </a:rPr>
                  <a:t>チケット駆動開発が注目されている！！</a:t>
                </a:r>
                <a:endParaRPr kumimoji="1" lang="ja-JP" altLang="en-US" sz="4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3924648" y="11212646"/>
              <a:ext cx="5904656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>
                  <a:latin typeface="HGPｺﾞｼｯｸE" pitchFamily="50" charset="-128"/>
                  <a:ea typeface="HGPｺﾞｼｯｸE" pitchFamily="50" charset="-128"/>
                </a:rPr>
                <a:t>チケットの利用</a:t>
              </a:r>
              <a:endParaRPr kumimoji="1" lang="ja-JP" altLang="en-US" sz="4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上矢印 51"/>
            <p:cNvSpPr/>
            <p:nvPr/>
          </p:nvSpPr>
          <p:spPr>
            <a:xfrm rot="10800000">
              <a:off x="5436816" y="12115650"/>
              <a:ext cx="2864467" cy="64807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12781632" y="9955411"/>
            <a:ext cx="8352928" cy="3888432"/>
            <a:chOff x="5508824" y="2826619"/>
            <a:chExt cx="12313368" cy="49685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正方形/長方形 54"/>
            <p:cNvSpPr/>
            <p:nvPr/>
          </p:nvSpPr>
          <p:spPr>
            <a:xfrm>
              <a:off x="5508824" y="2826619"/>
              <a:ext cx="12313368" cy="496855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80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3645727" y="2970636"/>
              <a:ext cx="2088233" cy="12270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登録日時</a:t>
              </a:r>
              <a:endParaRPr kumimoji="1" lang="en-US" altLang="ja-JP" sz="1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更新日時</a:t>
              </a:r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　　　　　　　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724848" y="3042643"/>
              <a:ext cx="5616624" cy="802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タイトル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52838" y="4050756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652838" y="4525194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優先度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5652837" y="5029251"/>
              <a:ext cx="46693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報告者チケットの種類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652838" y="5490914"/>
              <a:ext cx="3096343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smtClean="0">
                  <a:latin typeface="HGPｺﾞｼｯｸE" pitchFamily="50" charset="-128"/>
                  <a:ea typeface="HGPｺﾞｼｯｸE" pitchFamily="50" charset="-128"/>
                </a:rPr>
                <a:t>コンポネート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652838" y="6037362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解決法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2349582" y="4021139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担当者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2349582" y="4525194"/>
              <a:ext cx="2736305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マイルストーン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2349582" y="5029251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状況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>
              <a:off x="5508824" y="397874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5508824" y="4482803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5508824" y="4986859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5508824" y="5490915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5508824" y="5994971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5508824" y="649902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5652838" y="6541420"/>
              <a:ext cx="2592287" cy="991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チケットの詳細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23765" y="16246035"/>
            <a:ext cx="20382803" cy="4654592"/>
            <a:chOff x="535733" y="15057903"/>
            <a:chExt cx="20382803" cy="46545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80" name="グループ化 98"/>
            <p:cNvGrpSpPr/>
            <p:nvPr/>
          </p:nvGrpSpPr>
          <p:grpSpPr>
            <a:xfrm>
              <a:off x="6732960" y="15464023"/>
              <a:ext cx="14185576" cy="4248472"/>
              <a:chOff x="6732960" y="15464023"/>
              <a:chExt cx="14185576" cy="4248472"/>
            </a:xfrm>
          </p:grpSpPr>
          <p:sp>
            <p:nvSpPr>
              <p:cNvPr id="86" name="角丸四角形 85"/>
              <p:cNvSpPr/>
              <p:nvPr/>
            </p:nvSpPr>
            <p:spPr>
              <a:xfrm>
                <a:off x="7669063" y="16086167"/>
                <a:ext cx="6048673" cy="34463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40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14808591" y="15464023"/>
                <a:ext cx="6109945" cy="424847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600" dirty="0" smtClean="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チケットがどのようなものなのか明らかにする</a:t>
                </a:r>
                <a:endParaRPr kumimoji="1" lang="ja-JP" altLang="en-US" sz="36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8" name="右矢印 87"/>
              <p:cNvSpPr/>
              <p:nvPr/>
            </p:nvSpPr>
            <p:spPr>
              <a:xfrm>
                <a:off x="6732960" y="16364123"/>
                <a:ext cx="808902" cy="277230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>
            <a:xfrm>
              <a:off x="7669063" y="15057903"/>
              <a:ext cx="6048673" cy="91017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 err="1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GitHub</a:t>
              </a:r>
              <a:r>
                <a:rPr lang="ja-JP" altLang="en-US" sz="28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の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プロジェクト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において</a:t>
              </a:r>
              <a:endParaRPr lang="en-US" altLang="ja-JP" sz="28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調査</a:t>
              </a:r>
              <a:endParaRPr lang="en-US" altLang="ja-JP" sz="28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535733" y="16732088"/>
              <a:ext cx="6116443" cy="2108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チケットが</a:t>
              </a:r>
              <a:r>
                <a:rPr kumimoji="1" lang="ja-JP" altLang="en-US" sz="4000" dirty="0" smtClean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どのようなものなの</a:t>
              </a:r>
              <a:r>
                <a:rPr kumimoji="1" lang="ja-JP" altLang="en-US" sz="4000" dirty="0" smtClean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か</a:t>
              </a:r>
              <a:r>
                <a:rPr lang="ja-JP" altLang="en-US" sz="4000" dirty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知りたい</a:t>
              </a:r>
              <a:endParaRPr kumimoji="1" lang="ja-JP" altLang="en-US" sz="40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3" name="右矢印 82"/>
            <p:cNvSpPr/>
            <p:nvPr/>
          </p:nvSpPr>
          <p:spPr>
            <a:xfrm>
              <a:off x="13933760" y="16436131"/>
              <a:ext cx="808902" cy="277230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1 つの角を丸めた四角形 88"/>
          <p:cNvSpPr/>
          <p:nvPr/>
        </p:nvSpPr>
        <p:spPr>
          <a:xfrm>
            <a:off x="828304" y="15103983"/>
            <a:ext cx="4032448" cy="1080120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目的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212137" y="18539405"/>
            <a:ext cx="1526421" cy="84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Issue</a:t>
            </a:r>
            <a:endParaRPr kumimoji="1" lang="ja-JP" altLang="en-US" sz="3200" dirty="0"/>
          </a:p>
        </p:txBody>
      </p:sp>
      <p:sp>
        <p:nvSpPr>
          <p:cNvPr id="3" name="円/楕円 2"/>
          <p:cNvSpPr/>
          <p:nvPr/>
        </p:nvSpPr>
        <p:spPr>
          <a:xfrm>
            <a:off x="8563385" y="17699769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用法</a:t>
            </a:r>
            <a:endParaRPr kumimoji="1" lang="ja-JP" altLang="en-US" sz="2400" dirty="0"/>
          </a:p>
        </p:txBody>
      </p:sp>
      <p:sp>
        <p:nvSpPr>
          <p:cNvPr id="110" name="円/楕円 109"/>
          <p:cNvSpPr/>
          <p:nvPr/>
        </p:nvSpPr>
        <p:spPr>
          <a:xfrm>
            <a:off x="8173120" y="19306374"/>
            <a:ext cx="1995886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利用頻度</a:t>
            </a:r>
            <a:endParaRPr kumimoji="1" lang="ja-JP" altLang="en-US" sz="2400" dirty="0"/>
          </a:p>
        </p:txBody>
      </p:sp>
      <p:sp>
        <p:nvSpPr>
          <p:cNvPr id="111" name="円/楕円 110"/>
          <p:cNvSpPr/>
          <p:nvPr/>
        </p:nvSpPr>
        <p:spPr>
          <a:xfrm>
            <a:off x="11908041" y="17856137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用数</a:t>
            </a:r>
            <a:endParaRPr kumimoji="1" lang="ja-JP" altLang="en-US" sz="2400" dirty="0"/>
          </a:p>
        </p:txBody>
      </p:sp>
      <p:sp>
        <p:nvSpPr>
          <p:cNvPr id="133" name="円/楕円 132"/>
          <p:cNvSpPr/>
          <p:nvPr/>
        </p:nvSpPr>
        <p:spPr>
          <a:xfrm>
            <a:off x="11673641" y="19296297"/>
            <a:ext cx="1994880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用目的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267784" y="738387"/>
            <a:ext cx="18840745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ソフトウェア開発におけるチケット駆動開発の調査</a:t>
            </a:r>
            <a:endParaRPr kumimoji="1" lang="en-US" altLang="ja-JP" dirty="0" smtClean="0"/>
          </a:p>
          <a:p>
            <a:pPr algn="ctr"/>
            <a:r>
              <a:rPr lang="ja-JP" altLang="en-US" sz="3600" dirty="0"/>
              <a:t>ソフトウェア開発</a:t>
            </a:r>
            <a:r>
              <a:rPr lang="ja-JP" altLang="en-US" sz="3600" dirty="0" smtClean="0"/>
              <a:t>コース</a:t>
            </a:r>
            <a:endParaRPr lang="en-US" altLang="ja-JP" sz="3600" dirty="0" smtClean="0"/>
          </a:p>
          <a:p>
            <a:pPr algn="ctr"/>
            <a:r>
              <a:rPr kumimoji="1" lang="en-US" altLang="ja-JP" sz="3600" dirty="0" smtClean="0"/>
              <a:t>0942038</a:t>
            </a:r>
            <a:r>
              <a:rPr kumimoji="1" lang="ja-JP" altLang="en-US" sz="3600" dirty="0" smtClean="0"/>
              <a:t>　久保孝樹</a:t>
            </a:r>
            <a:endParaRPr kumimoji="1" lang="ja-JP" altLang="en-US" sz="3600" dirty="0"/>
          </a:p>
        </p:txBody>
      </p:sp>
      <p:sp>
        <p:nvSpPr>
          <p:cNvPr id="115" name="下カーブ矢印 114"/>
          <p:cNvSpPr/>
          <p:nvPr/>
        </p:nvSpPr>
        <p:spPr>
          <a:xfrm>
            <a:off x="6698147" y="5634931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6" name="上カーブ矢印 115"/>
          <p:cNvSpPr/>
          <p:nvPr/>
        </p:nvSpPr>
        <p:spPr>
          <a:xfrm flipH="1">
            <a:off x="6577869" y="6516578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013855" y="6416731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156896" y="5961882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156896" y="6725574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0" name="下カーブ矢印 119"/>
          <p:cNvSpPr/>
          <p:nvPr/>
        </p:nvSpPr>
        <p:spPr>
          <a:xfrm>
            <a:off x="9736228" y="5658777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1" name="上カーブ矢印 120"/>
          <p:cNvSpPr/>
          <p:nvPr/>
        </p:nvSpPr>
        <p:spPr>
          <a:xfrm flipH="1">
            <a:off x="9615950" y="6540424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0097062" y="6390302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9194977" y="5985728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9194977" y="6749420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8" name="1 つの角を丸めた四角形 137"/>
          <p:cNvSpPr/>
          <p:nvPr/>
        </p:nvSpPr>
        <p:spPr>
          <a:xfrm>
            <a:off x="900312" y="21908739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研究方法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828304" y="23276890"/>
            <a:ext cx="19802200" cy="5256585"/>
            <a:chOff x="900312" y="4338787"/>
            <a:chExt cx="19514168" cy="5904656"/>
          </a:xfrm>
        </p:grpSpPr>
        <p:sp>
          <p:nvSpPr>
            <p:cNvPr id="140" name="角丸四角形 139"/>
            <p:cNvSpPr/>
            <p:nvPr/>
          </p:nvSpPr>
          <p:spPr>
            <a:xfrm>
              <a:off x="900312" y="5850955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２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en-US" altLang="ja-JP" sz="4400" dirty="0" err="1" smtClean="0">
                  <a:latin typeface="HGS創英角ｺﾞｼｯｸUB" pitchFamily="50" charset="-128"/>
                  <a:ea typeface="HGS創英角ｺﾞｼｯｸUB" pitchFamily="50" charset="-128"/>
                </a:rPr>
                <a:t>GitHub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 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内の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Issue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の使用データを収集するツールの開発をする</a:t>
              </a:r>
              <a:endParaRPr lang="en-US" altLang="ja-JP" sz="4400" dirty="0" smtClean="0"/>
            </a:p>
          </p:txBody>
        </p:sp>
        <p:sp>
          <p:nvSpPr>
            <p:cNvPr id="141" name="角丸四角形 140"/>
            <p:cNvSpPr/>
            <p:nvPr/>
          </p:nvSpPr>
          <p:spPr>
            <a:xfrm>
              <a:off x="900312" y="433878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１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チケットが具体的にどの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ようなものなのか調査する</a:t>
              </a:r>
              <a:endParaRPr lang="en-US" altLang="ja-JP" sz="4400" dirty="0" smtClean="0"/>
            </a:p>
          </p:txBody>
        </p:sp>
        <p:sp>
          <p:nvSpPr>
            <p:cNvPr id="142" name="角丸四角形 141"/>
            <p:cNvSpPr/>
            <p:nvPr/>
          </p:nvSpPr>
          <p:spPr>
            <a:xfrm>
              <a:off x="900312" y="7435131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３</a:t>
              </a:r>
              <a:r>
                <a:rPr lang="en-US" altLang="ja-JP" sz="4400" dirty="0" smtClean="0">
                  <a:latin typeface="Times New Roman" pitchFamily="18" charset="0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収集したデータを解析し，チケットの使われ方を調査する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  <p:sp>
          <p:nvSpPr>
            <p:cNvPr id="143" name="角丸四角形 142"/>
            <p:cNvSpPr/>
            <p:nvPr/>
          </p:nvSpPr>
          <p:spPr>
            <a:xfrm>
              <a:off x="900312" y="901930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４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チケットがどのような影響を与えるか調査する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828304" y="1602483"/>
            <a:ext cx="20090232" cy="734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1 つの角を丸めた四角形 9"/>
          <p:cNvSpPr/>
          <p:nvPr/>
        </p:nvSpPr>
        <p:spPr>
          <a:xfrm>
            <a:off x="900312" y="23433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調査現状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9118974" y="2178547"/>
            <a:ext cx="11871570" cy="6192688"/>
            <a:chOff x="7201086" y="12115651"/>
            <a:chExt cx="14185714" cy="741682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6" name="グループ化 15"/>
            <p:cNvGrpSpPr/>
            <p:nvPr/>
          </p:nvGrpSpPr>
          <p:grpSpPr>
            <a:xfrm>
              <a:off x="8029104" y="12547699"/>
              <a:ext cx="11449270" cy="6797192"/>
              <a:chOff x="4638146" y="13411795"/>
              <a:chExt cx="16748654" cy="8604956"/>
            </a:xfrm>
          </p:grpSpPr>
          <p:sp>
            <p:nvSpPr>
              <p:cNvPr id="12" name="フローチャート : 磁気ディスク 11"/>
              <p:cNvSpPr/>
              <p:nvPr/>
            </p:nvSpPr>
            <p:spPr>
              <a:xfrm>
                <a:off x="14118518" y="17076543"/>
                <a:ext cx="2376263" cy="144016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下カーブ矢印 12"/>
              <p:cNvSpPr/>
              <p:nvPr/>
            </p:nvSpPr>
            <p:spPr>
              <a:xfrm>
                <a:off x="9793513" y="13411795"/>
                <a:ext cx="11593287" cy="4176464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下カーブ矢印 13"/>
              <p:cNvSpPr/>
              <p:nvPr/>
            </p:nvSpPr>
            <p:spPr>
              <a:xfrm rot="10800000">
                <a:off x="9167654" y="17696271"/>
                <a:ext cx="11593287" cy="4320480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下カーブ矢印 14"/>
              <p:cNvSpPr/>
              <p:nvPr/>
            </p:nvSpPr>
            <p:spPr>
              <a:xfrm rot="16200000">
                <a:off x="3705334" y="14560631"/>
                <a:ext cx="7560840" cy="5695216"/>
              </a:xfrm>
              <a:prstGeom prst="curvedDownArrow">
                <a:avLst>
                  <a:gd name="adj1" fmla="val 19095"/>
                  <a:gd name="adj2" fmla="val 48794"/>
                  <a:gd name="adj3" fmla="val 2080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17354352" y="13771835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タスクを書き出す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7354352" y="1694018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の解消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0405368" y="121156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リテレーション計画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405368" y="1838034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リリース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109224" y="157160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作業振り返り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201086" y="14542991"/>
              <a:ext cx="4032447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問題・顧客の要望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6526048" y="13123763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latin typeface="HGPｺﾞｼｯｸE" pitchFamily="50" charset="-128"/>
                  <a:ea typeface="HGPｺﾞｼｯｸE" pitchFamily="50" charset="-128"/>
                </a:rPr>
                <a:t>発行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6742072" y="17516251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更新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13429704" y="18524363"/>
              <a:ext cx="2520280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クローズ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2349584" y="16292115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集計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17" idx="1"/>
            </p:cNvCxnSpPr>
            <p:nvPr/>
          </p:nvCxnSpPr>
          <p:spPr>
            <a:xfrm flipH="1">
              <a:off x="15877976" y="14239887"/>
              <a:ext cx="1476376" cy="1260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" name="直線矢印コネクタ 29"/>
            <p:cNvCxnSpPr>
              <a:stCxn id="18" idx="1"/>
              <a:endCxn id="12" idx="4"/>
            </p:cNvCxnSpPr>
            <p:nvPr/>
          </p:nvCxnSpPr>
          <p:spPr>
            <a:xfrm flipH="1" flipV="1">
              <a:off x="16134222" y="16011345"/>
              <a:ext cx="1220130" cy="1396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" name="直線矢印コネクタ 33"/>
            <p:cNvCxnSpPr>
              <a:stCxn id="12" idx="3"/>
              <a:endCxn id="26" idx="0"/>
            </p:cNvCxnSpPr>
            <p:nvPr/>
          </p:nvCxnSpPr>
          <p:spPr>
            <a:xfrm flipH="1">
              <a:off x="14689844" y="16580147"/>
              <a:ext cx="632179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9" name="直線矢印コネクタ 38"/>
            <p:cNvCxnSpPr>
              <a:stCxn id="12" idx="2"/>
              <a:endCxn id="21" idx="3"/>
            </p:cNvCxnSpPr>
            <p:nvPr/>
          </p:nvCxnSpPr>
          <p:spPr>
            <a:xfrm flipH="1">
              <a:off x="13141672" y="16011345"/>
              <a:ext cx="1368152" cy="172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直線矢印コネクタ 42"/>
            <p:cNvCxnSpPr>
              <a:stCxn id="19" idx="2"/>
            </p:cNvCxnSpPr>
            <p:nvPr/>
          </p:nvCxnSpPr>
          <p:spPr>
            <a:xfrm>
              <a:off x="12421592" y="13051755"/>
              <a:ext cx="216024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51" name="角丸四角形 50"/>
          <p:cNvSpPr/>
          <p:nvPr/>
        </p:nvSpPr>
        <p:spPr>
          <a:xfrm>
            <a:off x="972320" y="1746499"/>
            <a:ext cx="7992888" cy="698477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チケット駆動開発とはチケットを中心として進めていく開発方法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以下のようにチケットを使用する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88344" y="4698827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１．チケットをプロジェクトの情報の中　　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心とする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88344" y="5922963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２．チケットによる作業の割り振りと進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捗管理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88344" y="7147099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３．チケットなしのコミットは禁止</a:t>
            </a: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とする</a:t>
            </a:r>
            <a:r>
              <a:rPr lang="en-US" altLang="ja-JP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No Ticket, No Commit!</a:t>
            </a:r>
            <a:endParaRPr lang="ja-JP" altLang="en-US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908424" y="1530475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チケット駆動開発とは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8038" y="9161759"/>
            <a:ext cx="20090232" cy="734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982054" y="9925347"/>
            <a:ext cx="7992888" cy="61942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ソフトウェア開発支援サービス</a:t>
            </a:r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1990166" y="9233767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 smtClean="0"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217128" y="114321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・バージョン管理が行える</a:t>
            </a:r>
            <a:endParaRPr lang="ja-JP" altLang="en-US" sz="28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207394" y="12184530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チケット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と同様な機能の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が存在する</a:t>
            </a:r>
            <a:endParaRPr lang="ja-JP" altLang="en-US" sz="28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198078" y="1297974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170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万人が使用し，最も多く使われている</a:t>
            </a:r>
            <a:endParaRPr lang="ja-JP" altLang="en-US" sz="28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3" name="1 つの角を丸めた四角形 102"/>
          <p:cNvSpPr/>
          <p:nvPr/>
        </p:nvSpPr>
        <p:spPr>
          <a:xfrm>
            <a:off x="828304" y="2435701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計画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104" name="表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4298"/>
              </p:ext>
            </p:extLst>
          </p:nvPr>
        </p:nvGraphicFramePr>
        <p:xfrm>
          <a:off x="1620392" y="25437131"/>
          <a:ext cx="183226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256"/>
                <a:gridCol w="7017372"/>
              </a:tblGrid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内容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日程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調査対象のデータ決め</a:t>
                      </a:r>
                      <a:endParaRPr kumimoji="1" lang="en-US" altLang="ja-JP" sz="4000" kern="1200" baseline="0" dirty="0" smtClean="0">
                        <a:solidFill>
                          <a:schemeClr val="dk1"/>
                        </a:solidFill>
                        <a:latin typeface="HGPｺﾞｼｯｸE" pitchFamily="50" charset="-128"/>
                        <a:ea typeface="HGPｺﾞｼｯｸE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10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データ収集のためのソフト開発及び検証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データ分析，まとめ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12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論文の執筆，発表資料の作成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4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0" y="9258906"/>
            <a:ext cx="10058400" cy="715052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828304" y="16798216"/>
            <a:ext cx="20090232" cy="734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84" y="18878576"/>
            <a:ext cx="7601196" cy="5235844"/>
          </a:xfrm>
          <a:prstGeom prst="rect">
            <a:avLst/>
          </a:prstGeom>
        </p:spPr>
      </p:pic>
      <p:sp>
        <p:nvSpPr>
          <p:cNvPr id="57" name="角丸四角形 56"/>
          <p:cNvSpPr/>
          <p:nvPr/>
        </p:nvSpPr>
        <p:spPr>
          <a:xfrm>
            <a:off x="1180258" y="17695970"/>
            <a:ext cx="7992888" cy="12961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3600" dirty="0" err="1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lang="ja-JP" altLang="en-US" sz="360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内におけるチケットと同様な機能を持つツール</a:t>
            </a:r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980432" y="16870224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948984" y="19561146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①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741072" y="19854392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②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500916" y="19862898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③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381032" y="2090062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⑤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2082482" y="1946046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④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0312" y="1999862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　タイトル記入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　担当者選択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　マイルストーン設定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　種類の設定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⑤　コメント記入</a:t>
            </a: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712" y="18850495"/>
            <a:ext cx="7215181" cy="526445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>
          <a:xfrm>
            <a:off x="1207394" y="1371887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・使用状況などグラフで可視化出来る</a:t>
            </a:r>
            <a:endParaRPr lang="ja-JP" altLang="en-US" sz="28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88344" y="144580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・他のユーザと共有が容易に行える</a:t>
            </a:r>
            <a:endParaRPr lang="ja-JP" altLang="en-US" sz="28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サーマル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サーマル</Template>
  <TotalTime>1489</TotalTime>
  <Words>421</Words>
  <Application>Microsoft Office PowerPoint</Application>
  <PresentationFormat>ユーザー設定</PresentationFormat>
  <Paragraphs>135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サーマル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kubo</cp:lastModifiedBy>
  <cp:revision>22</cp:revision>
  <cp:lastPrinted>2012-12-13T17:39:57Z</cp:lastPrinted>
  <dcterms:created xsi:type="dcterms:W3CDTF">2012-12-12T19:06:56Z</dcterms:created>
  <dcterms:modified xsi:type="dcterms:W3CDTF">2013-10-07T13:43:21Z</dcterms:modified>
</cp:coreProperties>
</file>