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386800" cy="30279975"/>
  <p:notesSz cx="6858000" cy="9144000"/>
  <p:defaultTextStyle>
    <a:defPPr>
      <a:defRPr lang="ja-JP"/>
    </a:defPPr>
    <a:lvl1pPr marL="0" algn="l" defTabSz="2896466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1pPr>
    <a:lvl2pPr marL="1448233" algn="l" defTabSz="2896466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2pPr>
    <a:lvl3pPr marL="2896466" algn="l" defTabSz="2896466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3pPr>
    <a:lvl4pPr marL="4344699" algn="l" defTabSz="2896466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4pPr>
    <a:lvl5pPr marL="5792929" algn="l" defTabSz="2896466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5pPr>
    <a:lvl6pPr marL="7241162" algn="l" defTabSz="2896466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6pPr>
    <a:lvl7pPr marL="8689395" algn="l" defTabSz="2896466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7pPr>
    <a:lvl8pPr marL="10137628" algn="l" defTabSz="2896466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8pPr>
    <a:lvl9pPr marL="11585861" algn="l" defTabSz="2896466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1" d="100"/>
          <a:sy n="51" d="100"/>
        </p:scale>
        <p:origin x="-750" y="1680"/>
      </p:cViewPr>
      <p:guideLst>
        <p:guide orient="horz" pos="9539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ja-JP"/>
              <a:t>Sales</a:t>
            </a:r>
            <a:endParaRPr lang="en-US" altLang="en-US"/>
          </a:p>
        </c:rich>
      </c:tx>
      <c:layout>
        <c:manualLayout>
          <c:xMode val="edge"/>
          <c:yMode val="edge"/>
          <c:x val="0.39881862513093619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1320579437284399"/>
          <c:y val="0.13485375263314969"/>
          <c:w val="0.71016258126744758"/>
          <c:h val="0.73948213920068506"/>
        </c:manualLayout>
      </c:layout>
      <c:lineChart>
        <c:grouping val="standard"/>
        <c:varyColors val="0"/>
        <c:ser>
          <c:idx val="0"/>
          <c:order val="0"/>
          <c:tx>
            <c:v>Minecraft</c:v>
          </c:tx>
          <c:marker>
            <c:symbol val="none"/>
          </c:marker>
          <c:cat>
            <c:numRef>
              <c:f>Sheet1!$G$100:$G$146</c:f>
              <c:numCache>
                <c:formatCode>mmm\-yy</c:formatCode>
                <c:ptCount val="47"/>
                <c:pt idx="0">
                  <c:v>40452</c:v>
                </c:pt>
                <c:pt idx="1">
                  <c:v>40483</c:v>
                </c:pt>
                <c:pt idx="2">
                  <c:v>40513</c:v>
                </c:pt>
                <c:pt idx="3">
                  <c:v>40544</c:v>
                </c:pt>
                <c:pt idx="4">
                  <c:v>40575</c:v>
                </c:pt>
                <c:pt idx="5">
                  <c:v>40603</c:v>
                </c:pt>
                <c:pt idx="6">
                  <c:v>40634</c:v>
                </c:pt>
                <c:pt idx="7">
                  <c:v>40664</c:v>
                </c:pt>
                <c:pt idx="8">
                  <c:v>40695</c:v>
                </c:pt>
                <c:pt idx="9">
                  <c:v>40725</c:v>
                </c:pt>
                <c:pt idx="10">
                  <c:v>40756</c:v>
                </c:pt>
                <c:pt idx="11">
                  <c:v>40787</c:v>
                </c:pt>
                <c:pt idx="12">
                  <c:v>40817</c:v>
                </c:pt>
                <c:pt idx="13">
                  <c:v>40848</c:v>
                </c:pt>
                <c:pt idx="14">
                  <c:v>40878</c:v>
                </c:pt>
                <c:pt idx="15">
                  <c:v>40909</c:v>
                </c:pt>
                <c:pt idx="16">
                  <c:v>40940</c:v>
                </c:pt>
                <c:pt idx="17">
                  <c:v>40969</c:v>
                </c:pt>
                <c:pt idx="18">
                  <c:v>41000</c:v>
                </c:pt>
                <c:pt idx="19">
                  <c:v>41030</c:v>
                </c:pt>
                <c:pt idx="20">
                  <c:v>41061</c:v>
                </c:pt>
                <c:pt idx="21">
                  <c:v>41091</c:v>
                </c:pt>
                <c:pt idx="22">
                  <c:v>41122</c:v>
                </c:pt>
                <c:pt idx="23">
                  <c:v>41153</c:v>
                </c:pt>
                <c:pt idx="24">
                  <c:v>41183</c:v>
                </c:pt>
                <c:pt idx="25">
                  <c:v>41214</c:v>
                </c:pt>
                <c:pt idx="26">
                  <c:v>41244</c:v>
                </c:pt>
                <c:pt idx="27">
                  <c:v>41275</c:v>
                </c:pt>
                <c:pt idx="28">
                  <c:v>41306</c:v>
                </c:pt>
                <c:pt idx="29">
                  <c:v>41334</c:v>
                </c:pt>
                <c:pt idx="30">
                  <c:v>41365</c:v>
                </c:pt>
                <c:pt idx="31">
                  <c:v>41395</c:v>
                </c:pt>
                <c:pt idx="32">
                  <c:v>41426</c:v>
                </c:pt>
                <c:pt idx="33">
                  <c:v>41456</c:v>
                </c:pt>
                <c:pt idx="34">
                  <c:v>41487</c:v>
                </c:pt>
                <c:pt idx="35">
                  <c:v>41518</c:v>
                </c:pt>
                <c:pt idx="36">
                  <c:v>41548</c:v>
                </c:pt>
                <c:pt idx="37">
                  <c:v>41579</c:v>
                </c:pt>
                <c:pt idx="38">
                  <c:v>41609</c:v>
                </c:pt>
                <c:pt idx="39">
                  <c:v>41640</c:v>
                </c:pt>
                <c:pt idx="40">
                  <c:v>41671</c:v>
                </c:pt>
                <c:pt idx="41">
                  <c:v>41699</c:v>
                </c:pt>
                <c:pt idx="42">
                  <c:v>41730</c:v>
                </c:pt>
                <c:pt idx="43">
                  <c:v>41760</c:v>
                </c:pt>
                <c:pt idx="44">
                  <c:v>41791</c:v>
                </c:pt>
                <c:pt idx="45">
                  <c:v>41821</c:v>
                </c:pt>
                <c:pt idx="46">
                  <c:v>41852</c:v>
                </c:pt>
              </c:numCache>
            </c:numRef>
          </c:cat>
          <c:val>
            <c:numRef>
              <c:f>Sheet1!$F$100:$F$146</c:f>
              <c:numCache>
                <c:formatCode>General</c:formatCode>
                <c:ptCount val="47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140</c:v>
                </c:pt>
                <c:pt idx="7">
                  <c:v>160</c:v>
                </c:pt>
                <c:pt idx="8">
                  <c:v>200</c:v>
                </c:pt>
                <c:pt idx="9">
                  <c:v>220</c:v>
                </c:pt>
                <c:pt idx="10">
                  <c:v>250</c:v>
                </c:pt>
                <c:pt idx="11">
                  <c:v>280</c:v>
                </c:pt>
                <c:pt idx="12">
                  <c:v>320</c:v>
                </c:pt>
                <c:pt idx="13">
                  <c:v>350</c:v>
                </c:pt>
                <c:pt idx="14">
                  <c:v>380</c:v>
                </c:pt>
                <c:pt idx="15">
                  <c:v>400</c:v>
                </c:pt>
                <c:pt idx="16">
                  <c:v>440</c:v>
                </c:pt>
                <c:pt idx="17">
                  <c:v>460</c:v>
                </c:pt>
                <c:pt idx="18">
                  <c:v>500</c:v>
                </c:pt>
                <c:pt idx="19">
                  <c:v>540</c:v>
                </c:pt>
                <c:pt idx="20">
                  <c:v>580</c:v>
                </c:pt>
                <c:pt idx="21">
                  <c:v>620</c:v>
                </c:pt>
                <c:pt idx="22">
                  <c:v>660</c:v>
                </c:pt>
                <c:pt idx="23">
                  <c:v>700</c:v>
                </c:pt>
                <c:pt idx="24">
                  <c:v>740</c:v>
                </c:pt>
                <c:pt idx="25">
                  <c:v>780</c:v>
                </c:pt>
                <c:pt idx="26">
                  <c:v>820</c:v>
                </c:pt>
                <c:pt idx="27">
                  <c:v>860</c:v>
                </c:pt>
                <c:pt idx="28">
                  <c:v>910</c:v>
                </c:pt>
                <c:pt idx="29">
                  <c:v>960</c:v>
                </c:pt>
                <c:pt idx="30">
                  <c:v>1000</c:v>
                </c:pt>
                <c:pt idx="31">
                  <c:v>1030</c:v>
                </c:pt>
                <c:pt idx="32">
                  <c:v>1060</c:v>
                </c:pt>
                <c:pt idx="33">
                  <c:v>1090</c:v>
                </c:pt>
                <c:pt idx="34">
                  <c:v>1130</c:v>
                </c:pt>
                <c:pt idx="35">
                  <c:v>1170</c:v>
                </c:pt>
                <c:pt idx="36">
                  <c:v>1210</c:v>
                </c:pt>
                <c:pt idx="37">
                  <c:v>1250</c:v>
                </c:pt>
                <c:pt idx="38">
                  <c:v>1300</c:v>
                </c:pt>
                <c:pt idx="39">
                  <c:v>1330</c:v>
                </c:pt>
                <c:pt idx="40">
                  <c:v>1360</c:v>
                </c:pt>
                <c:pt idx="41">
                  <c:v>1390</c:v>
                </c:pt>
                <c:pt idx="42">
                  <c:v>1420</c:v>
                </c:pt>
                <c:pt idx="43">
                  <c:v>1460</c:v>
                </c:pt>
                <c:pt idx="44">
                  <c:v>1500</c:v>
                </c:pt>
                <c:pt idx="45">
                  <c:v>1580</c:v>
                </c:pt>
                <c:pt idx="46">
                  <c:v>1670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696512"/>
        <c:axId val="87698048"/>
      </c:lineChart>
      <c:dateAx>
        <c:axId val="8769651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crossAx val="87698048"/>
        <c:crosses val="autoZero"/>
        <c:auto val="1"/>
        <c:lblOffset val="100"/>
        <c:baseTimeUnit val="months"/>
      </c:dateAx>
      <c:valAx>
        <c:axId val="876980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76965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2678815839405784"/>
          <c:y val="0.48546980443033211"/>
          <c:w val="0.16238162444729651"/>
          <c:h val="0.15408368604205266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644584424068302"/>
          <c:y val="1.2392644778599481E-2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MODプロジェクト数累積</c:v>
          </c:tx>
          <c:marker>
            <c:symbol val="none"/>
          </c:marker>
          <c:cat>
            <c:numRef>
              <c:f>Sheet1!$E$3:$E$58</c:f>
              <c:numCache>
                <c:formatCode>mmm\-yy</c:formatCode>
                <c:ptCount val="56"/>
                <c:pt idx="0">
                  <c:v>40179</c:v>
                </c:pt>
                <c:pt idx="1">
                  <c:v>40210</c:v>
                </c:pt>
                <c:pt idx="2">
                  <c:v>40238</c:v>
                </c:pt>
                <c:pt idx="3">
                  <c:v>40269</c:v>
                </c:pt>
                <c:pt idx="4">
                  <c:v>40299</c:v>
                </c:pt>
                <c:pt idx="5">
                  <c:v>40330</c:v>
                </c:pt>
                <c:pt idx="6">
                  <c:v>40360</c:v>
                </c:pt>
                <c:pt idx="7">
                  <c:v>40391</c:v>
                </c:pt>
                <c:pt idx="8">
                  <c:v>40422</c:v>
                </c:pt>
                <c:pt idx="9">
                  <c:v>40452</c:v>
                </c:pt>
                <c:pt idx="10">
                  <c:v>40483</c:v>
                </c:pt>
                <c:pt idx="11">
                  <c:v>40513</c:v>
                </c:pt>
                <c:pt idx="12">
                  <c:v>40544</c:v>
                </c:pt>
                <c:pt idx="13">
                  <c:v>40575</c:v>
                </c:pt>
                <c:pt idx="14">
                  <c:v>40603</c:v>
                </c:pt>
                <c:pt idx="15">
                  <c:v>40634</c:v>
                </c:pt>
                <c:pt idx="16">
                  <c:v>40664</c:v>
                </c:pt>
                <c:pt idx="17">
                  <c:v>40695</c:v>
                </c:pt>
                <c:pt idx="18">
                  <c:v>40725</c:v>
                </c:pt>
                <c:pt idx="19">
                  <c:v>40756</c:v>
                </c:pt>
                <c:pt idx="20">
                  <c:v>40787</c:v>
                </c:pt>
                <c:pt idx="21">
                  <c:v>40817</c:v>
                </c:pt>
                <c:pt idx="22">
                  <c:v>40848</c:v>
                </c:pt>
                <c:pt idx="23">
                  <c:v>40878</c:v>
                </c:pt>
                <c:pt idx="24">
                  <c:v>40909</c:v>
                </c:pt>
                <c:pt idx="25">
                  <c:v>40940</c:v>
                </c:pt>
                <c:pt idx="26">
                  <c:v>40969</c:v>
                </c:pt>
                <c:pt idx="27">
                  <c:v>41000</c:v>
                </c:pt>
                <c:pt idx="28">
                  <c:v>41030</c:v>
                </c:pt>
                <c:pt idx="29">
                  <c:v>41061</c:v>
                </c:pt>
                <c:pt idx="30">
                  <c:v>41091</c:v>
                </c:pt>
                <c:pt idx="31">
                  <c:v>41122</c:v>
                </c:pt>
                <c:pt idx="32">
                  <c:v>41153</c:v>
                </c:pt>
                <c:pt idx="33">
                  <c:v>41183</c:v>
                </c:pt>
                <c:pt idx="34">
                  <c:v>41214</c:v>
                </c:pt>
                <c:pt idx="35">
                  <c:v>41244</c:v>
                </c:pt>
                <c:pt idx="36">
                  <c:v>41275</c:v>
                </c:pt>
                <c:pt idx="37">
                  <c:v>41306</c:v>
                </c:pt>
                <c:pt idx="38">
                  <c:v>41334</c:v>
                </c:pt>
                <c:pt idx="39">
                  <c:v>41365</c:v>
                </c:pt>
                <c:pt idx="40">
                  <c:v>41395</c:v>
                </c:pt>
                <c:pt idx="41">
                  <c:v>41426</c:v>
                </c:pt>
                <c:pt idx="42">
                  <c:v>41456</c:v>
                </c:pt>
                <c:pt idx="43">
                  <c:v>41487</c:v>
                </c:pt>
                <c:pt idx="44">
                  <c:v>41518</c:v>
                </c:pt>
                <c:pt idx="45">
                  <c:v>41548</c:v>
                </c:pt>
                <c:pt idx="46">
                  <c:v>41579</c:v>
                </c:pt>
                <c:pt idx="47">
                  <c:v>41609</c:v>
                </c:pt>
                <c:pt idx="48">
                  <c:v>41640</c:v>
                </c:pt>
                <c:pt idx="49">
                  <c:v>41671</c:v>
                </c:pt>
                <c:pt idx="50">
                  <c:v>41699</c:v>
                </c:pt>
                <c:pt idx="51">
                  <c:v>41730</c:v>
                </c:pt>
                <c:pt idx="52">
                  <c:v>41760</c:v>
                </c:pt>
                <c:pt idx="53">
                  <c:v>41791</c:v>
                </c:pt>
                <c:pt idx="54">
                  <c:v>41821</c:v>
                </c:pt>
                <c:pt idx="55">
                  <c:v>41852</c:v>
                </c:pt>
              </c:numCache>
            </c:numRef>
          </c:cat>
          <c:val>
            <c:numRef>
              <c:f>Sheet1!$D$3:$D$58</c:f>
              <c:numCache>
                <c:formatCode>General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3</c:v>
                </c:pt>
                <c:pt idx="9">
                  <c:v>5</c:v>
                </c:pt>
                <c:pt idx="10">
                  <c:v>6</c:v>
                </c:pt>
                <c:pt idx="11">
                  <c:v>11</c:v>
                </c:pt>
                <c:pt idx="12">
                  <c:v>11</c:v>
                </c:pt>
                <c:pt idx="13">
                  <c:v>18</c:v>
                </c:pt>
                <c:pt idx="14">
                  <c:v>22</c:v>
                </c:pt>
                <c:pt idx="15">
                  <c:v>27</c:v>
                </c:pt>
                <c:pt idx="16">
                  <c:v>32</c:v>
                </c:pt>
                <c:pt idx="17">
                  <c:v>33</c:v>
                </c:pt>
                <c:pt idx="18">
                  <c:v>37</c:v>
                </c:pt>
                <c:pt idx="19">
                  <c:v>39</c:v>
                </c:pt>
                <c:pt idx="20">
                  <c:v>39</c:v>
                </c:pt>
                <c:pt idx="21">
                  <c:v>40</c:v>
                </c:pt>
                <c:pt idx="22">
                  <c:v>43</c:v>
                </c:pt>
                <c:pt idx="23">
                  <c:v>43</c:v>
                </c:pt>
                <c:pt idx="24">
                  <c:v>48</c:v>
                </c:pt>
                <c:pt idx="25">
                  <c:v>51</c:v>
                </c:pt>
                <c:pt idx="26">
                  <c:v>55</c:v>
                </c:pt>
                <c:pt idx="27">
                  <c:v>64</c:v>
                </c:pt>
                <c:pt idx="28">
                  <c:v>70</c:v>
                </c:pt>
                <c:pt idx="29">
                  <c:v>74</c:v>
                </c:pt>
                <c:pt idx="30">
                  <c:v>79</c:v>
                </c:pt>
                <c:pt idx="31">
                  <c:v>83</c:v>
                </c:pt>
                <c:pt idx="32">
                  <c:v>92</c:v>
                </c:pt>
                <c:pt idx="33">
                  <c:v>103</c:v>
                </c:pt>
                <c:pt idx="34">
                  <c:v>110</c:v>
                </c:pt>
                <c:pt idx="35">
                  <c:v>124</c:v>
                </c:pt>
                <c:pt idx="36">
                  <c:v>131</c:v>
                </c:pt>
                <c:pt idx="37">
                  <c:v>142</c:v>
                </c:pt>
                <c:pt idx="38">
                  <c:v>166</c:v>
                </c:pt>
                <c:pt idx="39">
                  <c:v>173</c:v>
                </c:pt>
                <c:pt idx="40">
                  <c:v>190</c:v>
                </c:pt>
                <c:pt idx="41">
                  <c:v>198</c:v>
                </c:pt>
                <c:pt idx="42">
                  <c:v>212</c:v>
                </c:pt>
                <c:pt idx="43">
                  <c:v>220</c:v>
                </c:pt>
                <c:pt idx="44">
                  <c:v>232</c:v>
                </c:pt>
                <c:pt idx="45">
                  <c:v>239</c:v>
                </c:pt>
                <c:pt idx="46">
                  <c:v>249</c:v>
                </c:pt>
                <c:pt idx="47">
                  <c:v>256</c:v>
                </c:pt>
                <c:pt idx="48">
                  <c:v>263</c:v>
                </c:pt>
                <c:pt idx="49">
                  <c:v>276</c:v>
                </c:pt>
                <c:pt idx="50">
                  <c:v>287</c:v>
                </c:pt>
                <c:pt idx="51">
                  <c:v>292</c:v>
                </c:pt>
                <c:pt idx="52">
                  <c:v>308</c:v>
                </c:pt>
                <c:pt idx="53">
                  <c:v>355</c:v>
                </c:pt>
                <c:pt idx="54">
                  <c:v>373</c:v>
                </c:pt>
                <c:pt idx="55">
                  <c:v>400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575168"/>
        <c:axId val="87576960"/>
      </c:lineChart>
      <c:dateAx>
        <c:axId val="87575168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crossAx val="87576960"/>
        <c:crosses val="autoZero"/>
        <c:auto val="1"/>
        <c:lblOffset val="100"/>
        <c:baseTimeUnit val="months"/>
      </c:dateAx>
      <c:valAx>
        <c:axId val="875769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75751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1223148437557116"/>
          <c:y val="0.40300591600933228"/>
          <c:w val="0.26221288795250836"/>
          <c:h val="0.12257492223086323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2" y="9406426"/>
            <a:ext cx="18178781" cy="64905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2" y="17158654"/>
            <a:ext cx="14970761" cy="77382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48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96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446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92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241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689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137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585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82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72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505431" y="1212611"/>
            <a:ext cx="4812030" cy="25836106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069342" y="1212611"/>
            <a:ext cx="14079643" cy="25836106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57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50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1" cy="6013941"/>
          </a:xfrm>
        </p:spPr>
        <p:txBody>
          <a:bodyPr anchor="t"/>
          <a:lstStyle>
            <a:lvl1pPr algn="l">
              <a:defRPr sz="126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0" y="12833951"/>
            <a:ext cx="18178781" cy="6623740"/>
          </a:xfrm>
        </p:spPr>
        <p:txBody>
          <a:bodyPr anchor="b"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448233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896466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344699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4pPr>
            <a:lvl5pPr marL="5792929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5pPr>
            <a:lvl6pPr marL="7241162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6pPr>
            <a:lvl7pPr marL="8689395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7pPr>
            <a:lvl8pPr marL="10137628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8pPr>
            <a:lvl9pPr marL="11585861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21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9342" y="7065334"/>
            <a:ext cx="9445835" cy="19983383"/>
          </a:xfrm>
        </p:spPr>
        <p:txBody>
          <a:bodyPr/>
          <a:lstStyle>
            <a:lvl1pPr>
              <a:defRPr sz="8900"/>
            </a:lvl1pPr>
            <a:lvl2pPr>
              <a:defRPr sz="7500"/>
            </a:lvl2pPr>
            <a:lvl3pPr>
              <a:defRPr sz="63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71625" y="7065334"/>
            <a:ext cx="9445835" cy="19983383"/>
          </a:xfrm>
        </p:spPr>
        <p:txBody>
          <a:bodyPr/>
          <a:lstStyle>
            <a:lvl1pPr>
              <a:defRPr sz="8900"/>
            </a:lvl1pPr>
            <a:lvl2pPr>
              <a:defRPr sz="7500"/>
            </a:lvl2pPr>
            <a:lvl3pPr>
              <a:defRPr sz="63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70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1" y="6777949"/>
            <a:ext cx="9449550" cy="2824728"/>
          </a:xfrm>
        </p:spPr>
        <p:txBody>
          <a:bodyPr anchor="b"/>
          <a:lstStyle>
            <a:lvl1pPr marL="0" indent="0">
              <a:buNone/>
              <a:defRPr sz="7500" b="1"/>
            </a:lvl1pPr>
            <a:lvl2pPr marL="1448233" indent="0">
              <a:buNone/>
              <a:defRPr sz="6300" b="1"/>
            </a:lvl2pPr>
            <a:lvl3pPr marL="2896466" indent="0">
              <a:buNone/>
              <a:defRPr sz="5700" b="1"/>
            </a:lvl3pPr>
            <a:lvl4pPr marL="4344699" indent="0">
              <a:buNone/>
              <a:defRPr sz="5200" b="1"/>
            </a:lvl4pPr>
            <a:lvl5pPr marL="5792929" indent="0">
              <a:buNone/>
              <a:defRPr sz="5200" b="1"/>
            </a:lvl5pPr>
            <a:lvl6pPr marL="7241162" indent="0">
              <a:buNone/>
              <a:defRPr sz="5200" b="1"/>
            </a:lvl6pPr>
            <a:lvl7pPr marL="8689395" indent="0">
              <a:buNone/>
              <a:defRPr sz="5200" b="1"/>
            </a:lvl7pPr>
            <a:lvl8pPr marL="10137628" indent="0">
              <a:buNone/>
              <a:defRPr sz="5200" b="1"/>
            </a:lvl8pPr>
            <a:lvl9pPr marL="11585861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1" y="9602676"/>
            <a:ext cx="9449550" cy="17446034"/>
          </a:xfrm>
        </p:spPr>
        <p:txBody>
          <a:bodyPr/>
          <a:lstStyle>
            <a:lvl1pPr>
              <a:defRPr sz="7500"/>
            </a:lvl1pPr>
            <a:lvl2pPr>
              <a:defRPr sz="6300"/>
            </a:lvl2pPr>
            <a:lvl3pPr>
              <a:defRPr sz="57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204" y="6777949"/>
            <a:ext cx="9453261" cy="2824728"/>
          </a:xfrm>
        </p:spPr>
        <p:txBody>
          <a:bodyPr anchor="b"/>
          <a:lstStyle>
            <a:lvl1pPr marL="0" indent="0">
              <a:buNone/>
              <a:defRPr sz="7500" b="1"/>
            </a:lvl1pPr>
            <a:lvl2pPr marL="1448233" indent="0">
              <a:buNone/>
              <a:defRPr sz="6300" b="1"/>
            </a:lvl2pPr>
            <a:lvl3pPr marL="2896466" indent="0">
              <a:buNone/>
              <a:defRPr sz="5700" b="1"/>
            </a:lvl3pPr>
            <a:lvl4pPr marL="4344699" indent="0">
              <a:buNone/>
              <a:defRPr sz="5200" b="1"/>
            </a:lvl4pPr>
            <a:lvl5pPr marL="5792929" indent="0">
              <a:buNone/>
              <a:defRPr sz="5200" b="1"/>
            </a:lvl5pPr>
            <a:lvl6pPr marL="7241162" indent="0">
              <a:buNone/>
              <a:defRPr sz="5200" b="1"/>
            </a:lvl6pPr>
            <a:lvl7pPr marL="8689395" indent="0">
              <a:buNone/>
              <a:defRPr sz="5200" b="1"/>
            </a:lvl7pPr>
            <a:lvl8pPr marL="10137628" indent="0">
              <a:buNone/>
              <a:defRPr sz="5200" b="1"/>
            </a:lvl8pPr>
            <a:lvl9pPr marL="11585861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204" y="9602676"/>
            <a:ext cx="9453261" cy="17446034"/>
          </a:xfrm>
        </p:spPr>
        <p:txBody>
          <a:bodyPr/>
          <a:lstStyle>
            <a:lvl1pPr>
              <a:defRPr sz="7500"/>
            </a:lvl1pPr>
            <a:lvl2pPr>
              <a:defRPr sz="6300"/>
            </a:lvl2pPr>
            <a:lvl3pPr>
              <a:defRPr sz="57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31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8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44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1" y="1205592"/>
            <a:ext cx="7036110" cy="5130775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8" y="1205596"/>
            <a:ext cx="11955816" cy="25843119"/>
          </a:xfrm>
        </p:spPr>
        <p:txBody>
          <a:bodyPr/>
          <a:lstStyle>
            <a:lvl1pPr>
              <a:defRPr sz="10100"/>
            </a:lvl1pPr>
            <a:lvl2pPr>
              <a:defRPr sz="8900"/>
            </a:lvl2pPr>
            <a:lvl3pPr>
              <a:defRPr sz="75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1" y="6336370"/>
            <a:ext cx="7036110" cy="20712348"/>
          </a:xfrm>
        </p:spPr>
        <p:txBody>
          <a:bodyPr/>
          <a:lstStyle>
            <a:lvl1pPr marL="0" indent="0">
              <a:buNone/>
              <a:defRPr sz="4300"/>
            </a:lvl1pPr>
            <a:lvl2pPr marL="1448233" indent="0">
              <a:buNone/>
              <a:defRPr sz="3700"/>
            </a:lvl2pPr>
            <a:lvl3pPr marL="2896466" indent="0">
              <a:buNone/>
              <a:defRPr sz="3200"/>
            </a:lvl3pPr>
            <a:lvl4pPr marL="4344699" indent="0">
              <a:buNone/>
              <a:defRPr sz="2900"/>
            </a:lvl4pPr>
            <a:lvl5pPr marL="5792929" indent="0">
              <a:buNone/>
              <a:defRPr sz="2900"/>
            </a:lvl5pPr>
            <a:lvl6pPr marL="7241162" indent="0">
              <a:buNone/>
              <a:defRPr sz="2900"/>
            </a:lvl6pPr>
            <a:lvl7pPr marL="8689395" indent="0">
              <a:buNone/>
              <a:defRPr sz="2900"/>
            </a:lvl7pPr>
            <a:lvl8pPr marL="10137628" indent="0">
              <a:buNone/>
              <a:defRPr sz="2900"/>
            </a:lvl8pPr>
            <a:lvl9pPr marL="11585861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0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3" y="21195984"/>
            <a:ext cx="12832080" cy="2502307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3" y="2705573"/>
            <a:ext cx="12832080" cy="18167985"/>
          </a:xfrm>
        </p:spPr>
        <p:txBody>
          <a:bodyPr/>
          <a:lstStyle>
            <a:lvl1pPr marL="0" indent="0">
              <a:buNone/>
              <a:defRPr sz="10100"/>
            </a:lvl1pPr>
            <a:lvl2pPr marL="1448233" indent="0">
              <a:buNone/>
              <a:defRPr sz="8900"/>
            </a:lvl2pPr>
            <a:lvl3pPr marL="2896466" indent="0">
              <a:buNone/>
              <a:defRPr sz="7500"/>
            </a:lvl3pPr>
            <a:lvl4pPr marL="4344699" indent="0">
              <a:buNone/>
              <a:defRPr sz="6300"/>
            </a:lvl4pPr>
            <a:lvl5pPr marL="5792929" indent="0">
              <a:buNone/>
              <a:defRPr sz="6300"/>
            </a:lvl5pPr>
            <a:lvl6pPr marL="7241162" indent="0">
              <a:buNone/>
              <a:defRPr sz="6300"/>
            </a:lvl6pPr>
            <a:lvl7pPr marL="8689395" indent="0">
              <a:buNone/>
              <a:defRPr sz="6300"/>
            </a:lvl7pPr>
            <a:lvl8pPr marL="10137628" indent="0">
              <a:buNone/>
              <a:defRPr sz="6300"/>
            </a:lvl8pPr>
            <a:lvl9pPr marL="11585861" indent="0">
              <a:buNone/>
              <a:defRPr sz="63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3" y="23698292"/>
            <a:ext cx="12832080" cy="3553689"/>
          </a:xfrm>
        </p:spPr>
        <p:txBody>
          <a:bodyPr/>
          <a:lstStyle>
            <a:lvl1pPr marL="0" indent="0">
              <a:buNone/>
              <a:defRPr sz="4300"/>
            </a:lvl1pPr>
            <a:lvl2pPr marL="1448233" indent="0">
              <a:buNone/>
              <a:defRPr sz="3700"/>
            </a:lvl2pPr>
            <a:lvl3pPr marL="2896466" indent="0">
              <a:buNone/>
              <a:defRPr sz="3200"/>
            </a:lvl3pPr>
            <a:lvl4pPr marL="4344699" indent="0">
              <a:buNone/>
              <a:defRPr sz="2900"/>
            </a:lvl4pPr>
            <a:lvl5pPr marL="5792929" indent="0">
              <a:buNone/>
              <a:defRPr sz="2900"/>
            </a:lvl5pPr>
            <a:lvl6pPr marL="7241162" indent="0">
              <a:buNone/>
              <a:defRPr sz="2900"/>
            </a:lvl6pPr>
            <a:lvl7pPr marL="8689395" indent="0">
              <a:buNone/>
              <a:defRPr sz="2900"/>
            </a:lvl7pPr>
            <a:lvl8pPr marL="10137628" indent="0">
              <a:buNone/>
              <a:defRPr sz="2900"/>
            </a:lvl8pPr>
            <a:lvl9pPr marL="11585861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9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2" y="1212602"/>
            <a:ext cx="19248121" cy="5046664"/>
          </a:xfrm>
          <a:prstGeom prst="rect">
            <a:avLst/>
          </a:prstGeom>
        </p:spPr>
        <p:txBody>
          <a:bodyPr vert="horz" lIns="289646" tIns="144824" rIns="289646" bIns="144824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2" y="7065334"/>
            <a:ext cx="19248121" cy="19983383"/>
          </a:xfrm>
          <a:prstGeom prst="rect">
            <a:avLst/>
          </a:prstGeom>
        </p:spPr>
        <p:txBody>
          <a:bodyPr vert="horz" lIns="289646" tIns="144824" rIns="289646" bIns="144824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2" y="28065057"/>
            <a:ext cx="4990253" cy="1612128"/>
          </a:xfrm>
          <a:prstGeom prst="rect">
            <a:avLst/>
          </a:prstGeom>
        </p:spPr>
        <p:txBody>
          <a:bodyPr vert="horz" lIns="289646" tIns="144824" rIns="289646" bIns="144824" rtlCol="0" anchor="ctr"/>
          <a:lstStyle>
            <a:lvl1pPr algn="l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C5002-5840-4B75-B448-FAB87458992B}" type="datetimeFigureOut">
              <a:rPr kumimoji="1" lang="ja-JP" altLang="en-US" smtClean="0"/>
              <a:t>2014/10/2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8" y="28065057"/>
            <a:ext cx="6772486" cy="1612128"/>
          </a:xfrm>
          <a:prstGeom prst="rect">
            <a:avLst/>
          </a:prstGeom>
        </p:spPr>
        <p:txBody>
          <a:bodyPr vert="horz" lIns="289646" tIns="144824" rIns="289646" bIns="144824" rtlCol="0" anchor="ctr"/>
          <a:lstStyle>
            <a:lvl1pPr algn="ctr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7" y="28065057"/>
            <a:ext cx="4990253" cy="1612128"/>
          </a:xfrm>
          <a:prstGeom prst="rect">
            <a:avLst/>
          </a:prstGeom>
        </p:spPr>
        <p:txBody>
          <a:bodyPr vert="horz" lIns="289646" tIns="144824" rIns="289646" bIns="144824" rtlCol="0" anchor="ctr"/>
          <a:lstStyle>
            <a:lvl1pPr algn="r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99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96466" rtl="0" eaLnBrk="1" latinLnBrk="0" hangingPunct="1">
        <a:spcBef>
          <a:spcPct val="0"/>
        </a:spcBef>
        <a:buNone/>
        <a:defRPr kumimoji="1" sz="1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6173" indent="-1086173" algn="l" defTabSz="289646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100" kern="1200">
          <a:solidFill>
            <a:schemeClr val="tx1"/>
          </a:solidFill>
          <a:latin typeface="+mn-lt"/>
          <a:ea typeface="+mn-ea"/>
          <a:cs typeface="+mn-cs"/>
        </a:defRPr>
      </a:lvl1pPr>
      <a:lvl2pPr marL="2353376" indent="-905146" algn="l" defTabSz="289646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900" kern="1200">
          <a:solidFill>
            <a:schemeClr val="tx1"/>
          </a:solidFill>
          <a:latin typeface="+mn-lt"/>
          <a:ea typeface="+mn-ea"/>
          <a:cs typeface="+mn-cs"/>
        </a:defRPr>
      </a:lvl2pPr>
      <a:lvl3pPr marL="3620582" indent="-724116" algn="l" defTabSz="289646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500" kern="1200">
          <a:solidFill>
            <a:schemeClr val="tx1"/>
          </a:solidFill>
          <a:latin typeface="+mn-lt"/>
          <a:ea typeface="+mn-ea"/>
          <a:cs typeface="+mn-cs"/>
        </a:defRPr>
      </a:lvl3pPr>
      <a:lvl4pPr marL="5068812" indent="-724116" algn="l" defTabSz="289646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6517045" indent="-724116" algn="l" defTabSz="2896466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7965278" indent="-724116" algn="l" defTabSz="289646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413511" indent="-724116" algn="l" defTabSz="289646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0861744" indent="-724116" algn="l" defTabSz="289646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309977" indent="-724116" algn="l" defTabSz="289646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896466" rtl="0" eaLnBrk="1" latinLnBrk="0" hangingPunct="1">
        <a:defRPr kumimoji="1"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48233" algn="l" defTabSz="2896466" rtl="0" eaLnBrk="1" latinLnBrk="0" hangingPunct="1">
        <a:defRPr kumimoji="1"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896466" algn="l" defTabSz="2896466" rtl="0" eaLnBrk="1" latinLnBrk="0" hangingPunct="1">
        <a:defRPr kumimoji="1"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344699" algn="l" defTabSz="2896466" rtl="0" eaLnBrk="1" latinLnBrk="0" hangingPunct="1">
        <a:defRPr kumimoji="1"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792929" algn="l" defTabSz="2896466" rtl="0" eaLnBrk="1" latinLnBrk="0" hangingPunct="1">
        <a:defRPr kumimoji="1"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241162" algn="l" defTabSz="2896466" rtl="0" eaLnBrk="1" latinLnBrk="0" hangingPunct="1">
        <a:defRPr kumimoji="1"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689395" algn="l" defTabSz="2896466" rtl="0" eaLnBrk="1" latinLnBrk="0" hangingPunct="1">
        <a:defRPr kumimoji="1"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10137628" algn="l" defTabSz="2896466" rtl="0" eaLnBrk="1" latinLnBrk="0" hangingPunct="1">
        <a:defRPr kumimoji="1"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585861" algn="l" defTabSz="2896466" rtl="0" eaLnBrk="1" latinLnBrk="0" hangingPunct="1">
        <a:defRPr kumimoji="1"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2556496" y="15139986"/>
            <a:ext cx="15521705" cy="646331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横巻き 4"/>
          <p:cNvSpPr/>
          <p:nvPr/>
        </p:nvSpPr>
        <p:spPr>
          <a:xfrm>
            <a:off x="1200222" y="234331"/>
            <a:ext cx="19010112" cy="4842844"/>
          </a:xfrm>
          <a:prstGeom prst="horizontalScroll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商業用ゲームの普及における</a:t>
            </a:r>
            <a:r>
              <a:rPr lang="en-US" altLang="ja-JP" dirty="0">
                <a:solidFill>
                  <a:schemeClr val="tx1"/>
                </a:solidFill>
              </a:rPr>
              <a:t>MOD</a:t>
            </a:r>
            <a:r>
              <a:rPr lang="ja-JP" altLang="en-US" dirty="0">
                <a:solidFill>
                  <a:schemeClr val="tx1"/>
                </a:solidFill>
              </a:rPr>
              <a:t>の役割に関する</a:t>
            </a:r>
            <a:r>
              <a:rPr lang="ja-JP" altLang="en-US" dirty="0" smtClean="0">
                <a:solidFill>
                  <a:schemeClr val="tx1"/>
                </a:solidFill>
              </a:rPr>
              <a:t>研究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</a:rPr>
              <a:t>ソフトウェア開発コース　</a:t>
            </a:r>
            <a:r>
              <a:rPr kumimoji="1" lang="en-US" altLang="ja-JP" sz="3600" dirty="0" smtClean="0">
                <a:solidFill>
                  <a:schemeClr val="tx1"/>
                </a:solidFill>
              </a:rPr>
              <a:t>1142003</a:t>
            </a:r>
            <a:r>
              <a:rPr kumimoji="1" lang="ja-JP" altLang="en-US" sz="3600" dirty="0" smtClean="0">
                <a:solidFill>
                  <a:schemeClr val="tx1"/>
                </a:solidFill>
              </a:rPr>
              <a:t>　赤松　佳紀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対角する 2 つの角を切り取った四角形 5"/>
          <p:cNvSpPr/>
          <p:nvPr/>
        </p:nvSpPr>
        <p:spPr>
          <a:xfrm>
            <a:off x="396256" y="5850955"/>
            <a:ext cx="3312368" cy="1152128"/>
          </a:xfrm>
          <a:prstGeom prst="snip2DiagRect">
            <a:avLst/>
          </a:prstGeom>
          <a:gradFill>
            <a:gsLst>
              <a:gs pos="0">
                <a:schemeClr val="bg1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背景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665816" y="7366516"/>
            <a:ext cx="19514168" cy="3312368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00312" y="7508879"/>
            <a:ext cx="671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Minecraft</a:t>
            </a:r>
            <a:r>
              <a:rPr kumimoji="1" lang="ja-JP" altLang="en-US" sz="3600" dirty="0" smtClean="0"/>
              <a:t>について調べてみたい。</a:t>
            </a:r>
            <a:endParaRPr kumimoji="1" lang="ja-JP" altLang="en-US" sz="3600" dirty="0"/>
          </a:p>
        </p:txBody>
      </p:sp>
      <p:sp>
        <p:nvSpPr>
          <p:cNvPr id="8" name="屈折矢印 7"/>
          <p:cNvSpPr/>
          <p:nvPr/>
        </p:nvSpPr>
        <p:spPr>
          <a:xfrm rot="5400000">
            <a:off x="3788996" y="8060801"/>
            <a:ext cx="792087" cy="980905"/>
          </a:xfrm>
          <a:prstGeom prst="bent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675492" y="8376369"/>
            <a:ext cx="10008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Minecraft</a:t>
            </a:r>
            <a:r>
              <a:rPr kumimoji="1" lang="ja-JP" altLang="en-US" sz="3600" dirty="0" smtClean="0"/>
              <a:t>では</a:t>
            </a:r>
            <a:r>
              <a:rPr kumimoji="1" lang="en-US" altLang="ja-JP" sz="3600" dirty="0" smtClean="0"/>
              <a:t>MOD</a:t>
            </a:r>
            <a:r>
              <a:rPr kumimoji="1" lang="ja-JP" altLang="en-US" sz="3600" dirty="0" smtClean="0"/>
              <a:t>の導入が盛んに行われている。</a:t>
            </a:r>
            <a:endParaRPr kumimoji="1" lang="ja-JP" altLang="en-US" sz="3600" dirty="0"/>
          </a:p>
        </p:txBody>
      </p:sp>
      <p:sp>
        <p:nvSpPr>
          <p:cNvPr id="10" name="屈折矢印 9"/>
          <p:cNvSpPr/>
          <p:nvPr/>
        </p:nvSpPr>
        <p:spPr>
          <a:xfrm rot="5400000">
            <a:off x="8887385" y="8930117"/>
            <a:ext cx="803965" cy="1116995"/>
          </a:xfrm>
          <a:prstGeom prst="bent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829304" y="9388620"/>
            <a:ext cx="10154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Minecraft</a:t>
            </a:r>
            <a:r>
              <a:rPr kumimoji="1" lang="ja-JP" altLang="en-US" sz="3600" dirty="0" smtClean="0"/>
              <a:t>の人気の鍵は</a:t>
            </a:r>
            <a:r>
              <a:rPr kumimoji="1" lang="en-US" altLang="ja-JP" sz="3600" dirty="0" smtClean="0"/>
              <a:t>MOD</a:t>
            </a:r>
            <a:r>
              <a:rPr kumimoji="1" lang="ja-JP" altLang="en-US" sz="3600" dirty="0" smtClean="0"/>
              <a:t>にあるのではないか？</a:t>
            </a:r>
            <a:endParaRPr kumimoji="1" lang="ja-JP" altLang="en-US" sz="3600" dirty="0"/>
          </a:p>
        </p:txBody>
      </p:sp>
      <p:sp>
        <p:nvSpPr>
          <p:cNvPr id="13" name="下矢印 12"/>
          <p:cNvSpPr/>
          <p:nvPr/>
        </p:nvSpPr>
        <p:spPr>
          <a:xfrm>
            <a:off x="9266153" y="10315451"/>
            <a:ext cx="2357703" cy="122413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爆発 1 13"/>
          <p:cNvSpPr/>
          <p:nvPr/>
        </p:nvSpPr>
        <p:spPr>
          <a:xfrm>
            <a:off x="3770175" y="10767992"/>
            <a:ext cx="13362724" cy="3164959"/>
          </a:xfrm>
          <a:prstGeom prst="irregularSeal1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MOD</a:t>
            </a:r>
            <a:r>
              <a:rPr kumimoji="1" lang="ja-JP" altLang="en-US" sz="3600" dirty="0" smtClean="0">
                <a:solidFill>
                  <a:schemeClr val="tx1"/>
                </a:solidFill>
              </a:rPr>
              <a:t>が商業用ゲームの売上に影響を与えていると仮説を立てる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5" name="対角する 2 つの角を切り取った四角形 14"/>
          <p:cNvSpPr/>
          <p:nvPr/>
        </p:nvSpPr>
        <p:spPr>
          <a:xfrm>
            <a:off x="396256" y="13331242"/>
            <a:ext cx="3330840" cy="1152128"/>
          </a:xfrm>
          <a:prstGeom prst="snip2DiagRect">
            <a:avLst/>
          </a:prstGeom>
          <a:gradFill>
            <a:gsLst>
              <a:gs pos="0">
                <a:schemeClr val="bg1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目的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767599" y="15139986"/>
            <a:ext cx="15310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「</a:t>
            </a:r>
            <a:r>
              <a:rPr kumimoji="1" lang="en-US" altLang="ja-JP" sz="3600" dirty="0" smtClean="0"/>
              <a:t>MOD</a:t>
            </a:r>
            <a:r>
              <a:rPr kumimoji="1" lang="ja-JP" altLang="en-US" sz="3600" dirty="0" smtClean="0"/>
              <a:t>によってゲームを改善させ知名度を上げるという戦略が寄与されている」</a:t>
            </a:r>
            <a:endParaRPr kumimoji="1" lang="ja-JP" altLang="en-US" sz="36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00312" y="15047652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/>
              <a:t>仮説</a:t>
            </a:r>
            <a:endParaRPr kumimoji="1" lang="ja-JP" altLang="en-US" sz="48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8398256" y="15047651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/>
              <a:t>の検証</a:t>
            </a:r>
            <a:endParaRPr kumimoji="1" lang="ja-JP" altLang="en-US" sz="4800" dirty="0"/>
          </a:p>
        </p:txBody>
      </p:sp>
      <p:sp>
        <p:nvSpPr>
          <p:cNvPr id="20" name="対角する 2 つの角を切り取った四角形 19"/>
          <p:cNvSpPr/>
          <p:nvPr/>
        </p:nvSpPr>
        <p:spPr>
          <a:xfrm>
            <a:off x="396256" y="16364123"/>
            <a:ext cx="3298331" cy="1080120"/>
          </a:xfrm>
          <a:prstGeom prst="snip2DiagRect">
            <a:avLst/>
          </a:prstGeom>
          <a:gradFill>
            <a:gsLst>
              <a:gs pos="0">
                <a:schemeClr val="bg1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研究方法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608196" y="17804283"/>
            <a:ext cx="147806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kumimoji="1" lang="en-US" altLang="ja-JP" sz="3600" dirty="0" smtClean="0"/>
              <a:t>GitHub</a:t>
            </a:r>
            <a:r>
              <a:rPr kumimoji="1" lang="ja-JP" altLang="en-US" sz="3600" dirty="0" smtClean="0"/>
              <a:t>上で行われている</a:t>
            </a:r>
            <a:r>
              <a:rPr kumimoji="1" lang="en-US" altLang="ja-JP" sz="3600" dirty="0" smtClean="0"/>
              <a:t>Minecraft MOD</a:t>
            </a:r>
            <a:r>
              <a:rPr kumimoji="1" lang="ja-JP" altLang="en-US" sz="3600" dirty="0" smtClean="0"/>
              <a:t>のプロジェクトの数を調査する。</a:t>
            </a:r>
            <a:endParaRPr kumimoji="1" lang="en-US" altLang="ja-JP" sz="3600" dirty="0" smtClean="0"/>
          </a:p>
          <a:p>
            <a:pPr marL="742950" indent="-742950">
              <a:buAutoNum type="arabicPeriod"/>
            </a:pPr>
            <a:r>
              <a:rPr lang="en-US" altLang="ja-JP" sz="3600" dirty="0" smtClean="0"/>
              <a:t>Minecraft</a:t>
            </a:r>
            <a:r>
              <a:rPr lang="ja-JP" altLang="en-US" sz="3600" dirty="0" smtClean="0"/>
              <a:t>の売上を調査する。</a:t>
            </a:r>
            <a:endParaRPr lang="en-US" altLang="ja-JP" sz="3600" dirty="0" smtClean="0"/>
          </a:p>
          <a:p>
            <a:pPr marL="742950" indent="-742950">
              <a:buAutoNum type="arabicPeriod"/>
            </a:pPr>
            <a:r>
              <a:rPr kumimoji="1" lang="en-US" altLang="ja-JP" sz="3600" dirty="0" smtClean="0"/>
              <a:t>2</a:t>
            </a:r>
            <a:r>
              <a:rPr lang="ja-JP" altLang="en-US" sz="3600" dirty="0" smtClean="0"/>
              <a:t>種類の</a:t>
            </a:r>
            <a:r>
              <a:rPr kumimoji="1" lang="ja-JP" altLang="en-US" sz="3600" dirty="0" smtClean="0"/>
              <a:t>データを月毎のグラフにする。</a:t>
            </a:r>
            <a:endParaRPr kumimoji="1" lang="en-US" altLang="ja-JP" sz="3600" dirty="0" smtClean="0"/>
          </a:p>
          <a:p>
            <a:pPr marL="742950" indent="-742950">
              <a:buAutoNum type="arabicPeriod"/>
            </a:pPr>
            <a:r>
              <a:rPr lang="en-US" altLang="ja-JP" sz="3600" dirty="0"/>
              <a:t>3</a:t>
            </a:r>
            <a:r>
              <a:rPr lang="en-US" altLang="ja-JP" sz="3600" dirty="0" smtClean="0"/>
              <a:t>.</a:t>
            </a:r>
            <a:r>
              <a:rPr lang="ja-JP" altLang="en-US" sz="3600" dirty="0" smtClean="0"/>
              <a:t>のグラフからどのような影響があるのか考察する。</a:t>
            </a:r>
            <a:endParaRPr kumimoji="1" lang="ja-JP" altLang="en-US" sz="3600" dirty="0"/>
          </a:p>
        </p:txBody>
      </p:sp>
      <p:sp>
        <p:nvSpPr>
          <p:cNvPr id="22" name="対角する 2 つの角を切り取った四角形 21"/>
          <p:cNvSpPr/>
          <p:nvPr/>
        </p:nvSpPr>
        <p:spPr>
          <a:xfrm>
            <a:off x="396256" y="20684603"/>
            <a:ext cx="3373919" cy="1008112"/>
          </a:xfrm>
          <a:prstGeom prst="snip2DiagRect">
            <a:avLst/>
          </a:prstGeom>
          <a:gradFill>
            <a:gsLst>
              <a:gs pos="0">
                <a:schemeClr val="bg1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調査現状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3" name="グラフ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3440584"/>
              </p:ext>
            </p:extLst>
          </p:nvPr>
        </p:nvGraphicFramePr>
        <p:xfrm>
          <a:off x="209161" y="22124763"/>
          <a:ext cx="4048320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グラフ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495841"/>
              </p:ext>
            </p:extLst>
          </p:nvPr>
        </p:nvGraphicFramePr>
        <p:xfrm>
          <a:off x="396256" y="24573035"/>
          <a:ext cx="4514309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900312" y="27957411"/>
            <a:ext cx="73789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このように</a:t>
            </a:r>
            <a:r>
              <a:rPr kumimoji="1" lang="en-US" altLang="ja-JP" sz="3600" dirty="0" smtClean="0"/>
              <a:t>2</a:t>
            </a:r>
            <a:r>
              <a:rPr kumimoji="1" lang="ja-JP" altLang="en-US" sz="3600" dirty="0" smtClean="0"/>
              <a:t>種類のグラフを作成した。</a:t>
            </a:r>
            <a:endParaRPr kumimoji="1" lang="en-US" altLang="ja-JP" sz="3600" dirty="0" smtClean="0"/>
          </a:p>
          <a:p>
            <a:r>
              <a:rPr lang="ja-JP" altLang="en-US" sz="3600" dirty="0"/>
              <a:t>これ</a:t>
            </a:r>
            <a:r>
              <a:rPr lang="ja-JP" altLang="en-US" sz="3600" dirty="0" smtClean="0"/>
              <a:t>を元に考察していく。</a:t>
            </a:r>
            <a:endParaRPr kumimoji="1" lang="ja-JP" altLang="en-US" sz="3600" dirty="0"/>
          </a:p>
        </p:txBody>
      </p:sp>
      <p:sp>
        <p:nvSpPr>
          <p:cNvPr id="26" name="対角する 2 つの角を切り取った四角形 25"/>
          <p:cNvSpPr/>
          <p:nvPr/>
        </p:nvSpPr>
        <p:spPr>
          <a:xfrm>
            <a:off x="8730870" y="20684603"/>
            <a:ext cx="3618714" cy="1008112"/>
          </a:xfrm>
          <a:prstGeom prst="snip2DiagRect">
            <a:avLst/>
          </a:prstGeom>
          <a:gradFill>
            <a:gsLst>
              <a:gs pos="0">
                <a:schemeClr val="bg1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計画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022576"/>
              </p:ext>
            </p:extLst>
          </p:nvPr>
        </p:nvGraphicFramePr>
        <p:xfrm>
          <a:off x="8749184" y="22772835"/>
          <a:ext cx="11234503" cy="468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1654"/>
                <a:gridCol w="5712849"/>
              </a:tblGrid>
              <a:tr h="1170130"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内容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日付</a:t>
                      </a:r>
                      <a:endParaRPr kumimoji="1" lang="ja-JP" altLang="en-US" sz="3600" dirty="0"/>
                    </a:p>
                  </a:txBody>
                  <a:tcPr/>
                </a:tc>
              </a:tr>
              <a:tr h="1170130"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調査結果から考察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2014</a:t>
                      </a:r>
                      <a:r>
                        <a:rPr kumimoji="1" lang="ja-JP" altLang="en-US" sz="3600" dirty="0" smtClean="0"/>
                        <a:t>年</a:t>
                      </a:r>
                      <a:r>
                        <a:rPr kumimoji="1" lang="en-US" altLang="ja-JP" sz="3600" dirty="0" smtClean="0"/>
                        <a:t>10</a:t>
                      </a:r>
                      <a:r>
                        <a:rPr kumimoji="1" lang="ja-JP" altLang="en-US" sz="3600" dirty="0" smtClean="0"/>
                        <a:t>月～</a:t>
                      </a:r>
                      <a:endParaRPr kumimoji="1" lang="ja-JP" altLang="en-US" sz="3600" dirty="0"/>
                    </a:p>
                  </a:txBody>
                  <a:tcPr/>
                </a:tc>
              </a:tr>
              <a:tr h="1170130"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仮説の検証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2014</a:t>
                      </a:r>
                      <a:r>
                        <a:rPr kumimoji="1" lang="ja-JP" altLang="en-US" sz="3600" dirty="0" smtClean="0"/>
                        <a:t>年</a:t>
                      </a:r>
                      <a:r>
                        <a:rPr kumimoji="1" lang="en-US" altLang="ja-JP" sz="3600" dirty="0" smtClean="0"/>
                        <a:t>11</a:t>
                      </a:r>
                      <a:r>
                        <a:rPr kumimoji="1" lang="ja-JP" altLang="en-US" sz="3600" dirty="0" smtClean="0"/>
                        <a:t>月～</a:t>
                      </a:r>
                      <a:endParaRPr kumimoji="1" lang="ja-JP" altLang="en-US" sz="3600" dirty="0"/>
                    </a:p>
                  </a:txBody>
                  <a:tcPr/>
                </a:tc>
              </a:tr>
              <a:tr h="1170130"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卒論の執筆、発表資料作成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2014</a:t>
                      </a:r>
                      <a:r>
                        <a:rPr kumimoji="1" lang="ja-JP" altLang="en-US" sz="3600" dirty="0" smtClean="0"/>
                        <a:t>年</a:t>
                      </a:r>
                      <a:r>
                        <a:rPr kumimoji="1" lang="en-US" altLang="ja-JP" sz="3600" dirty="0" smtClean="0"/>
                        <a:t>12</a:t>
                      </a:r>
                      <a:r>
                        <a:rPr kumimoji="1" lang="ja-JP" altLang="en-US" sz="3600" dirty="0" smtClean="0"/>
                        <a:t>月～</a:t>
                      </a:r>
                      <a:endParaRPr kumimoji="1" lang="ja-JP" altLang="en-US" sz="3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Users\akamatsu\Desktop\6770547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9385" y="10767992"/>
            <a:ext cx="4271312" cy="272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718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195</Words>
  <Application>Microsoft Office PowerPoint</Application>
  <PresentationFormat>ユーザー設定</PresentationFormat>
  <Paragraphs>30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akamatsu</dc:creator>
  <cp:lastModifiedBy>akamatsu</cp:lastModifiedBy>
  <cp:revision>9</cp:revision>
  <dcterms:created xsi:type="dcterms:W3CDTF">2014-10-02T02:29:51Z</dcterms:created>
  <dcterms:modified xsi:type="dcterms:W3CDTF">2014-10-02T04:25:40Z</dcterms:modified>
</cp:coreProperties>
</file>