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sldIdLst>
    <p:sldId id="258" r:id="rId2"/>
  </p:sldIdLst>
  <p:sldSz cx="21386800" cy="30279975"/>
  <p:notesSz cx="6858000" cy="9144000"/>
  <p:defaultTextStyle>
    <a:defPPr>
      <a:defRPr lang="ja-JP"/>
    </a:defPPr>
    <a:lvl1pPr marL="0" algn="l" defTabSz="3055193" rtl="0" eaLnBrk="1" latinLnBrk="0" hangingPunct="1">
      <a:defRPr kumimoji="1" sz="6000" kern="1200">
        <a:solidFill>
          <a:schemeClr val="tx1"/>
        </a:solidFill>
        <a:latin typeface="+mn-lt"/>
        <a:ea typeface="+mn-ea"/>
        <a:cs typeface="+mn-cs"/>
      </a:defRPr>
    </a:lvl1pPr>
    <a:lvl2pPr marL="1527597" algn="l" defTabSz="3055193" rtl="0" eaLnBrk="1" latinLnBrk="0" hangingPunct="1">
      <a:defRPr kumimoji="1" sz="6000" kern="1200">
        <a:solidFill>
          <a:schemeClr val="tx1"/>
        </a:solidFill>
        <a:latin typeface="+mn-lt"/>
        <a:ea typeface="+mn-ea"/>
        <a:cs typeface="+mn-cs"/>
      </a:defRPr>
    </a:lvl2pPr>
    <a:lvl3pPr marL="3055193" algn="l" defTabSz="3055193" rtl="0" eaLnBrk="1" latinLnBrk="0" hangingPunct="1">
      <a:defRPr kumimoji="1" sz="6000" kern="1200">
        <a:solidFill>
          <a:schemeClr val="tx1"/>
        </a:solidFill>
        <a:latin typeface="+mn-lt"/>
        <a:ea typeface="+mn-ea"/>
        <a:cs typeface="+mn-cs"/>
      </a:defRPr>
    </a:lvl3pPr>
    <a:lvl4pPr marL="4582790" algn="l" defTabSz="3055193" rtl="0" eaLnBrk="1" latinLnBrk="0" hangingPunct="1">
      <a:defRPr kumimoji="1" sz="6000" kern="1200">
        <a:solidFill>
          <a:schemeClr val="tx1"/>
        </a:solidFill>
        <a:latin typeface="+mn-lt"/>
        <a:ea typeface="+mn-ea"/>
        <a:cs typeface="+mn-cs"/>
      </a:defRPr>
    </a:lvl4pPr>
    <a:lvl5pPr marL="6110387" algn="l" defTabSz="3055193" rtl="0" eaLnBrk="1" latinLnBrk="0" hangingPunct="1">
      <a:defRPr kumimoji="1" sz="6000" kern="1200">
        <a:solidFill>
          <a:schemeClr val="tx1"/>
        </a:solidFill>
        <a:latin typeface="+mn-lt"/>
        <a:ea typeface="+mn-ea"/>
        <a:cs typeface="+mn-cs"/>
      </a:defRPr>
    </a:lvl5pPr>
    <a:lvl6pPr marL="7637983" algn="l" defTabSz="3055193" rtl="0" eaLnBrk="1" latinLnBrk="0" hangingPunct="1">
      <a:defRPr kumimoji="1" sz="6000" kern="1200">
        <a:solidFill>
          <a:schemeClr val="tx1"/>
        </a:solidFill>
        <a:latin typeface="+mn-lt"/>
        <a:ea typeface="+mn-ea"/>
        <a:cs typeface="+mn-cs"/>
      </a:defRPr>
    </a:lvl6pPr>
    <a:lvl7pPr marL="9165580" algn="l" defTabSz="3055193" rtl="0" eaLnBrk="1" latinLnBrk="0" hangingPunct="1">
      <a:defRPr kumimoji="1" sz="6000" kern="1200">
        <a:solidFill>
          <a:schemeClr val="tx1"/>
        </a:solidFill>
        <a:latin typeface="+mn-lt"/>
        <a:ea typeface="+mn-ea"/>
        <a:cs typeface="+mn-cs"/>
      </a:defRPr>
    </a:lvl7pPr>
    <a:lvl8pPr marL="10693176" algn="l" defTabSz="3055193" rtl="0" eaLnBrk="1" latinLnBrk="0" hangingPunct="1">
      <a:defRPr kumimoji="1" sz="6000" kern="1200">
        <a:solidFill>
          <a:schemeClr val="tx1"/>
        </a:solidFill>
        <a:latin typeface="+mn-lt"/>
        <a:ea typeface="+mn-ea"/>
        <a:cs typeface="+mn-cs"/>
      </a:defRPr>
    </a:lvl8pPr>
    <a:lvl9pPr marL="12220773" algn="l" defTabSz="3055193" rtl="0" eaLnBrk="1" latinLnBrk="0" hangingPunct="1">
      <a:defRPr kumimoji="1"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8E757"/>
    <a:srgbClr val="FFFF66"/>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 d="100"/>
          <a:sy n="20" d="100"/>
        </p:scale>
        <p:origin x="456" y="67"/>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10138928" y="5165570"/>
            <a:ext cx="11261364" cy="2204902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247564" y="2355111"/>
            <a:ext cx="14395190" cy="13794215"/>
          </a:xfrm>
        </p:spPr>
        <p:txBody>
          <a:bodyPr anchor="b">
            <a:normAutofit/>
          </a:bodyPr>
          <a:lstStyle>
            <a:lvl1pPr algn="l">
              <a:defRPr sz="10291">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47563" y="16971745"/>
            <a:ext cx="11587440" cy="8448484"/>
          </a:xfrm>
        </p:spPr>
        <p:txBody>
          <a:bodyPr anchor="t">
            <a:normAutofit/>
          </a:bodyPr>
          <a:lstStyle>
            <a:lvl1pPr marL="0" indent="0" algn="l">
              <a:buNone/>
              <a:defRPr sz="4678">
                <a:solidFill>
                  <a:schemeClr val="bg2">
                    <a:lumMod val="75000"/>
                  </a:schemeClr>
                </a:solidFill>
              </a:defRPr>
            </a:lvl1pPr>
            <a:lvl2pPr marL="1069345" indent="0" algn="ctr">
              <a:buNone/>
              <a:defRPr>
                <a:solidFill>
                  <a:schemeClr val="tx1">
                    <a:tint val="75000"/>
                  </a:schemeClr>
                </a:solidFill>
              </a:defRPr>
            </a:lvl2pPr>
            <a:lvl3pPr marL="2138690" indent="0" algn="ctr">
              <a:buNone/>
              <a:defRPr>
                <a:solidFill>
                  <a:schemeClr val="tx1">
                    <a:tint val="75000"/>
                  </a:schemeClr>
                </a:solidFill>
              </a:defRPr>
            </a:lvl3pPr>
            <a:lvl4pPr marL="3208035" indent="0" algn="ctr">
              <a:buNone/>
              <a:defRPr>
                <a:solidFill>
                  <a:schemeClr val="tx1">
                    <a:tint val="75000"/>
                  </a:schemeClr>
                </a:solidFill>
              </a:defRPr>
            </a:lvl4pPr>
            <a:lvl5pPr marL="4277380" indent="0" algn="ctr">
              <a:buNone/>
              <a:defRPr>
                <a:solidFill>
                  <a:schemeClr val="tx1">
                    <a:tint val="75000"/>
                  </a:schemeClr>
                </a:solidFill>
              </a:defRPr>
            </a:lvl5pPr>
            <a:lvl6pPr marL="5346725" indent="0" algn="ctr">
              <a:buNone/>
              <a:defRPr>
                <a:solidFill>
                  <a:schemeClr val="tx1">
                    <a:tint val="75000"/>
                  </a:schemeClr>
                </a:solidFill>
              </a:defRPr>
            </a:lvl6pPr>
            <a:lvl7pPr marL="6416070" indent="0" algn="ctr">
              <a:buNone/>
              <a:defRPr>
                <a:solidFill>
                  <a:schemeClr val="tx1">
                    <a:tint val="75000"/>
                  </a:schemeClr>
                </a:solidFill>
              </a:defRPr>
            </a:lvl7pPr>
            <a:lvl8pPr marL="7485416" indent="0" algn="ctr">
              <a:buNone/>
              <a:defRPr>
                <a:solidFill>
                  <a:schemeClr val="tx1">
                    <a:tint val="75000"/>
                  </a:schemeClr>
                </a:solidFill>
              </a:defRPr>
            </a:lvl8pPr>
            <a:lvl9pPr marL="855476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2278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6" name="Picture Placeholder 2"/>
          <p:cNvSpPr>
            <a:spLocks noGrp="1" noChangeAspect="1"/>
          </p:cNvSpPr>
          <p:nvPr>
            <p:ph type="pic" idx="13"/>
          </p:nvPr>
        </p:nvSpPr>
        <p:spPr>
          <a:xfrm>
            <a:off x="1247564" y="2355109"/>
            <a:ext cx="18891673" cy="1379421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9" name="Text Placeholder 9"/>
          <p:cNvSpPr>
            <a:spLocks noGrp="1"/>
          </p:cNvSpPr>
          <p:nvPr>
            <p:ph type="body" sz="quarter" idx="14"/>
          </p:nvPr>
        </p:nvSpPr>
        <p:spPr>
          <a:xfrm>
            <a:off x="1782238" y="16971741"/>
            <a:ext cx="17030227" cy="2018665"/>
          </a:xfrm>
        </p:spPr>
        <p:txBody>
          <a:bodyPr anchor="t">
            <a:normAutofit/>
          </a:bodyPr>
          <a:lstStyle>
            <a:lvl1pPr marL="0" indent="0">
              <a:buFontTx/>
              <a:buNone/>
              <a:defRPr sz="3742"/>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0837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247564" y="2355109"/>
            <a:ext cx="18891673" cy="12784878"/>
          </a:xfrm>
        </p:spPr>
        <p:txBody>
          <a:bodyPr anchor="ctr">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18167985"/>
            <a:ext cx="14930419" cy="8411104"/>
          </a:xfrm>
        </p:spPr>
        <p:txBody>
          <a:bodyPr anchor="ctr">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586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02752" y="2355109"/>
            <a:ext cx="16044280"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95128" y="15139988"/>
            <a:ext cx="14974659" cy="2130813"/>
          </a:xfrm>
        </p:spPr>
        <p:txBody>
          <a:bodyPr anchor="ctr"/>
          <a:lstStyle>
            <a:lvl1pPr marL="0" indent="0">
              <a:buFontTx/>
              <a:buNone/>
              <a:defRPr/>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47565" y="18990419"/>
            <a:ext cx="14927633" cy="7588670"/>
          </a:xfrm>
        </p:spPr>
        <p:txBody>
          <a:bodyPr anchor="ctr">
            <a:normAutofit/>
          </a:bodyPr>
          <a:lstStyle>
            <a:lvl1pPr marL="0" indent="0" algn="l">
              <a:buNone/>
              <a:defRPr sz="4678">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135281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47565" y="15139987"/>
            <a:ext cx="14927633" cy="7494493"/>
          </a:xfrm>
        </p:spPr>
        <p:txBody>
          <a:bodyPr anchor="b">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22663535"/>
            <a:ext cx="14930419" cy="3915552"/>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6692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2002753" y="2355109"/>
            <a:ext cx="16044277"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158653"/>
            <a:ext cx="14927633" cy="4635450"/>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868871"/>
            <a:ext cx="14927631" cy="4710218"/>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326659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47563" y="2355109"/>
            <a:ext cx="17601678" cy="12784878"/>
          </a:xfrm>
        </p:spPr>
        <p:txBody>
          <a:bodyPr vert="horz" lIns="91440" tIns="45720" rIns="91440" bIns="45720" rtlCol="0" anchor="ctr">
            <a:normAutofit/>
          </a:bodyPr>
          <a:lstStyle>
            <a:lvl1pPr>
              <a:defRPr lang="en-US" sz="6549"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345569"/>
            <a:ext cx="14927633" cy="3700886"/>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046461"/>
            <a:ext cx="14927631" cy="5532630"/>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17314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lgn="l">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4" y="2355113"/>
            <a:ext cx="15331106" cy="1663531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10155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8094" y="2355109"/>
            <a:ext cx="4781143" cy="19513762"/>
          </a:xfrm>
        </p:spPr>
        <p:txBody>
          <a:bodyPr vert="eaVert">
            <a:normAutofit/>
          </a:bodyPr>
          <a:lstStyle>
            <a:lvl1pPr>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3" y="2355109"/>
            <a:ext cx="13682528" cy="2422398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8110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4" y="2355109"/>
            <a:ext cx="15331106" cy="1663531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68320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47563" y="8747546"/>
            <a:ext cx="14974661" cy="10242857"/>
          </a:xfrm>
        </p:spPr>
        <p:txBody>
          <a:bodyPr anchor="b">
            <a:normAutofit/>
          </a:bodyPr>
          <a:lstStyle>
            <a:lvl1pPr algn="l">
              <a:defRPr sz="7484"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19812824"/>
            <a:ext cx="14974659" cy="6766267"/>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766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11" name="Content Placeholder 3"/>
          <p:cNvSpPr>
            <a:spLocks noGrp="1"/>
          </p:cNvSpPr>
          <p:nvPr>
            <p:ph sz="half" idx="13"/>
          </p:nvPr>
        </p:nvSpPr>
        <p:spPr>
          <a:xfrm>
            <a:off x="1247564" y="2355112"/>
            <a:ext cx="9238534" cy="16635296"/>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5"/>
          <p:cNvSpPr>
            <a:spLocks noGrp="1"/>
          </p:cNvSpPr>
          <p:nvPr>
            <p:ph sz="quarter" idx="4"/>
          </p:nvPr>
        </p:nvSpPr>
        <p:spPr>
          <a:xfrm>
            <a:off x="10904747" y="2355109"/>
            <a:ext cx="9234490" cy="16597912"/>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71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82235" y="2355109"/>
            <a:ext cx="8693337" cy="2691553"/>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247562" y="5046665"/>
            <a:ext cx="9228009" cy="1394374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1355344" y="2502306"/>
            <a:ext cx="8803697" cy="2544357"/>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4748" y="5046662"/>
            <a:ext cx="9254293" cy="1390635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12482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7634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28133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673660" y="2355109"/>
            <a:ext cx="7485380" cy="6728883"/>
          </a:xfrm>
        </p:spPr>
        <p:txBody>
          <a:bodyPr anchor="b">
            <a:normAutofit/>
          </a:bodyPr>
          <a:lstStyle>
            <a:lvl1pPr algn="l">
              <a:defRPr sz="4678"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2" y="2355109"/>
            <a:ext cx="10381755" cy="2422398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673660" y="9756892"/>
            <a:ext cx="7485380" cy="9233525"/>
          </a:xfrm>
        </p:spPr>
        <p:txBody>
          <a:bodyPr anchor="t">
            <a:normAutofit/>
          </a:bodyPr>
          <a:lstStyle>
            <a:lvl1pPr marL="0" indent="0">
              <a:buNone/>
              <a:defRPr sz="3742"/>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899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515176" y="6392439"/>
            <a:ext cx="8334065" cy="5046663"/>
          </a:xfrm>
        </p:spPr>
        <p:txBody>
          <a:bodyPr anchor="b">
            <a:normAutofit/>
          </a:bodyPr>
          <a:lstStyle>
            <a:lvl1pPr algn="l">
              <a:defRPr sz="5613" b="0"/>
            </a:lvl1p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1782233" y="4037330"/>
            <a:ext cx="7673834" cy="2119598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4" name="Text Placeholder 3"/>
          <p:cNvSpPr>
            <a:spLocks noGrp="1"/>
          </p:cNvSpPr>
          <p:nvPr>
            <p:ph type="body" sz="half" idx="2"/>
          </p:nvPr>
        </p:nvSpPr>
        <p:spPr>
          <a:xfrm>
            <a:off x="10515709" y="12111990"/>
            <a:ext cx="8336322" cy="9196141"/>
          </a:xfrm>
        </p:spPr>
        <p:txBody>
          <a:bodyPr anchor="t">
            <a:normAutofit/>
          </a:bodyPr>
          <a:lstStyle>
            <a:lvl1pPr marL="0" indent="0">
              <a:buNone/>
              <a:defRPr sz="4210"/>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2015/10/7</a:t>
            </a:fld>
            <a:endParaRPr kumimoji="1" lang="ja-JP" altLang="en-US"/>
          </a:p>
        </p:txBody>
      </p:sp>
      <p:sp>
        <p:nvSpPr>
          <p:cNvPr id="6" name="Footer Placeholder 5"/>
          <p:cNvSpPr>
            <a:spLocks noGrp="1"/>
          </p:cNvSpPr>
          <p:nvPr>
            <p:ph type="ftr" sz="quarter" idx="11"/>
          </p:nvPr>
        </p:nvSpPr>
        <p:spPr>
          <a:xfrm>
            <a:off x="1247563" y="27251980"/>
            <a:ext cx="13592977" cy="1612128"/>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0419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601968" y="17196039"/>
            <a:ext cx="5778122" cy="117381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247564" y="19850206"/>
            <a:ext cx="15331106" cy="6728883"/>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2355113"/>
            <a:ext cx="15331106" cy="1663531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7378518" y="27251993"/>
            <a:ext cx="2807750" cy="1612128"/>
          </a:xfrm>
          <a:prstGeom prst="rect">
            <a:avLst/>
          </a:prstGeom>
        </p:spPr>
        <p:txBody>
          <a:bodyPr vert="horz" lIns="91440" tIns="45720" rIns="91440" bIns="45720" rtlCol="0" anchor="t"/>
          <a:lstStyle>
            <a:lvl1pPr algn="r">
              <a:defRPr sz="2339" b="0" i="0">
                <a:solidFill>
                  <a:schemeClr val="bg2">
                    <a:lumMod val="50000"/>
                  </a:schemeClr>
                </a:solidFill>
                <a:effectLst/>
                <a:latin typeface="+mn-lt"/>
              </a:defRPr>
            </a:lvl1pPr>
          </a:lstStyle>
          <a:p>
            <a:fld id="{4ADE0E56-B02A-4EE7-B89E-44845DFFCF82}" type="datetimeFigureOut">
              <a:rPr kumimoji="1" lang="ja-JP" altLang="en-US" smtClean="0"/>
              <a:t>2015/10/7</a:t>
            </a:fld>
            <a:endParaRPr kumimoji="1" lang="ja-JP" altLang="en-US"/>
          </a:p>
        </p:txBody>
      </p:sp>
      <p:sp>
        <p:nvSpPr>
          <p:cNvPr id="5" name="Footer Placeholder 4"/>
          <p:cNvSpPr>
            <a:spLocks noGrp="1"/>
          </p:cNvSpPr>
          <p:nvPr>
            <p:ph type="ftr" sz="quarter" idx="3"/>
          </p:nvPr>
        </p:nvSpPr>
        <p:spPr>
          <a:xfrm>
            <a:off x="1247563" y="27251980"/>
            <a:ext cx="13592977" cy="1612128"/>
          </a:xfrm>
          <a:prstGeom prst="rect">
            <a:avLst/>
          </a:prstGeom>
        </p:spPr>
        <p:txBody>
          <a:bodyPr vert="horz" lIns="91440" tIns="45720" rIns="91440" bIns="45720" rtlCol="0" anchor="t"/>
          <a:lstStyle>
            <a:lvl1pPr algn="l">
              <a:defRPr sz="2339"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8183520" y="24630532"/>
            <a:ext cx="2004210" cy="2957905"/>
          </a:xfrm>
          <a:prstGeom prst="rect">
            <a:avLst/>
          </a:prstGeom>
        </p:spPr>
        <p:txBody>
          <a:bodyPr vert="horz" lIns="91440" tIns="45720" rIns="91440" bIns="45720" rtlCol="0" anchor="b"/>
          <a:lstStyle>
            <a:lvl1pPr algn="r">
              <a:defRPr sz="6549" b="0" i="0">
                <a:solidFill>
                  <a:schemeClr val="bg2">
                    <a:lumMod val="50000"/>
                  </a:schemeClr>
                </a:solidFill>
                <a:effectLst/>
                <a:latin typeface="+mn-lt"/>
              </a:defRPr>
            </a:lvl1p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155157601"/>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Lst>
  <p:txStyles>
    <p:titleStyle>
      <a:lvl1pPr algn="l" defTabSz="1069345" rtl="0" eaLnBrk="1" latinLnBrk="0" hangingPunct="1">
        <a:spcBef>
          <a:spcPct val="0"/>
        </a:spcBef>
        <a:buNone/>
        <a:defRPr kumimoji="1" sz="7484"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66834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678" kern="1200" cap="none">
          <a:solidFill>
            <a:schemeClr val="bg2">
              <a:lumMod val="75000"/>
            </a:schemeClr>
          </a:solidFill>
          <a:effectLst/>
          <a:latin typeface="+mn-lt"/>
          <a:ea typeface="+mn-ea"/>
          <a:cs typeface="+mn-cs"/>
        </a:defRPr>
      </a:lvl1pPr>
      <a:lvl2pPr marL="1737686"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210" kern="1200" cap="none">
          <a:solidFill>
            <a:schemeClr val="bg2">
              <a:lumMod val="75000"/>
            </a:schemeClr>
          </a:solidFill>
          <a:effectLst/>
          <a:latin typeface="+mn-lt"/>
          <a:ea typeface="+mn-ea"/>
          <a:cs typeface="+mn-cs"/>
        </a:defRPr>
      </a:lvl2pPr>
      <a:lvl3pPr marL="280703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742" kern="1200" cap="none">
          <a:solidFill>
            <a:schemeClr val="bg2">
              <a:lumMod val="75000"/>
            </a:schemeClr>
          </a:solidFill>
          <a:effectLst/>
          <a:latin typeface="+mn-lt"/>
          <a:ea typeface="+mn-ea"/>
          <a:cs typeface="+mn-cs"/>
        </a:defRPr>
      </a:lvl3pPr>
      <a:lvl4pPr marL="3609040"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4pPr>
      <a:lvl5pPr marL="4678385"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5pPr>
      <a:lvl6pPr marL="588139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6pPr>
      <a:lvl7pPr marL="695074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7pPr>
      <a:lvl8pPr marL="802008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8pPr>
      <a:lvl9pPr marL="908943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9pPr>
    </p:bodyStyle>
    <p:otherStyle>
      <a:defPPr>
        <a:defRPr lang="en-US"/>
      </a:defPPr>
      <a:lvl1pPr marL="0" algn="l" defTabSz="1069345" rtl="0" eaLnBrk="1" latinLnBrk="0" hangingPunct="1">
        <a:defRPr kumimoji="1" sz="4210" kern="1200">
          <a:solidFill>
            <a:schemeClr val="tx1"/>
          </a:solidFill>
          <a:latin typeface="+mn-lt"/>
          <a:ea typeface="+mn-ea"/>
          <a:cs typeface="+mn-cs"/>
        </a:defRPr>
      </a:lvl1pPr>
      <a:lvl2pPr marL="1069345" algn="l" defTabSz="1069345" rtl="0" eaLnBrk="1" latinLnBrk="0" hangingPunct="1">
        <a:defRPr kumimoji="1" sz="4210" kern="1200">
          <a:solidFill>
            <a:schemeClr val="tx1"/>
          </a:solidFill>
          <a:latin typeface="+mn-lt"/>
          <a:ea typeface="+mn-ea"/>
          <a:cs typeface="+mn-cs"/>
        </a:defRPr>
      </a:lvl2pPr>
      <a:lvl3pPr marL="2138690" algn="l" defTabSz="1069345" rtl="0" eaLnBrk="1" latinLnBrk="0" hangingPunct="1">
        <a:defRPr kumimoji="1" sz="4210" kern="1200">
          <a:solidFill>
            <a:schemeClr val="tx1"/>
          </a:solidFill>
          <a:latin typeface="+mn-lt"/>
          <a:ea typeface="+mn-ea"/>
          <a:cs typeface="+mn-cs"/>
        </a:defRPr>
      </a:lvl3pPr>
      <a:lvl4pPr marL="3208035" algn="l" defTabSz="1069345" rtl="0" eaLnBrk="1" latinLnBrk="0" hangingPunct="1">
        <a:defRPr kumimoji="1" sz="4210" kern="1200">
          <a:solidFill>
            <a:schemeClr val="tx1"/>
          </a:solidFill>
          <a:latin typeface="+mn-lt"/>
          <a:ea typeface="+mn-ea"/>
          <a:cs typeface="+mn-cs"/>
        </a:defRPr>
      </a:lvl4pPr>
      <a:lvl5pPr marL="4277380" algn="l" defTabSz="1069345" rtl="0" eaLnBrk="1" latinLnBrk="0" hangingPunct="1">
        <a:defRPr kumimoji="1" sz="4210" kern="1200">
          <a:solidFill>
            <a:schemeClr val="tx1"/>
          </a:solidFill>
          <a:latin typeface="+mn-lt"/>
          <a:ea typeface="+mn-ea"/>
          <a:cs typeface="+mn-cs"/>
        </a:defRPr>
      </a:lvl5pPr>
      <a:lvl6pPr marL="5346725" algn="l" defTabSz="1069345" rtl="0" eaLnBrk="1" latinLnBrk="0" hangingPunct="1">
        <a:defRPr kumimoji="1" sz="4210" kern="1200">
          <a:solidFill>
            <a:schemeClr val="tx1"/>
          </a:solidFill>
          <a:latin typeface="+mn-lt"/>
          <a:ea typeface="+mn-ea"/>
          <a:cs typeface="+mn-cs"/>
        </a:defRPr>
      </a:lvl6pPr>
      <a:lvl7pPr marL="6416070" algn="l" defTabSz="1069345" rtl="0" eaLnBrk="1" latinLnBrk="0" hangingPunct="1">
        <a:defRPr kumimoji="1" sz="4210" kern="1200">
          <a:solidFill>
            <a:schemeClr val="tx1"/>
          </a:solidFill>
          <a:latin typeface="+mn-lt"/>
          <a:ea typeface="+mn-ea"/>
          <a:cs typeface="+mn-cs"/>
        </a:defRPr>
      </a:lvl7pPr>
      <a:lvl8pPr marL="7485416" algn="l" defTabSz="1069345" rtl="0" eaLnBrk="1" latinLnBrk="0" hangingPunct="1">
        <a:defRPr kumimoji="1" sz="4210" kern="1200">
          <a:solidFill>
            <a:schemeClr val="tx1"/>
          </a:solidFill>
          <a:latin typeface="+mn-lt"/>
          <a:ea typeface="+mn-ea"/>
          <a:cs typeface="+mn-cs"/>
        </a:defRPr>
      </a:lvl8pPr>
      <a:lvl9pPr marL="8554761" algn="l" defTabSz="1069345"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1620392" y="6138987"/>
            <a:ext cx="4392488" cy="1015663"/>
          </a:xfrm>
          <a:prstGeom prst="rect">
            <a:avLst/>
          </a:prstGeom>
          <a:noFill/>
        </p:spPr>
        <p:txBody>
          <a:bodyPr wrap="square" rtlCol="0">
            <a:spAutoFit/>
          </a:bodyPr>
          <a:lstStyle/>
          <a:p>
            <a:r>
              <a:rPr kumimoji="1" lang="ja-JP" altLang="en-US" dirty="0" smtClean="0">
                <a:solidFill>
                  <a:srgbClr val="FF0000"/>
                </a:solidFill>
              </a:rPr>
              <a:t>背景</a:t>
            </a:r>
            <a:endParaRPr kumimoji="1" lang="ja-JP" altLang="en-US" dirty="0">
              <a:solidFill>
                <a:srgbClr val="FF0000"/>
              </a:solidFill>
            </a:endParaRPr>
          </a:p>
        </p:txBody>
      </p:sp>
      <p:sp>
        <p:nvSpPr>
          <p:cNvPr id="3" name="雲 2"/>
          <p:cNvSpPr/>
          <p:nvPr/>
        </p:nvSpPr>
        <p:spPr>
          <a:xfrm>
            <a:off x="-155843" y="5345302"/>
            <a:ext cx="6958729" cy="2420202"/>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雲 27"/>
          <p:cNvSpPr/>
          <p:nvPr/>
        </p:nvSpPr>
        <p:spPr>
          <a:xfrm>
            <a:off x="-251817" y="13254554"/>
            <a:ext cx="7381032"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188791" y="13852974"/>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a:t>
            </a:r>
            <a:r>
              <a:rPr lang="ja-JP" altLang="en-US" sz="8000" dirty="0">
                <a:solidFill>
                  <a:schemeClr val="bg1"/>
                </a:solidFill>
                <a:latin typeface="FGゼロゴシック" panose="02000600000000000000" pitchFamily="2" charset="-128"/>
                <a:ea typeface="FGゼロゴシック" panose="02000600000000000000" pitchFamily="2" charset="-128"/>
              </a:rPr>
              <a:t>目的</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30" name="テキスト ボックス 29"/>
          <p:cNvSpPr txBox="1"/>
          <p:nvPr/>
        </p:nvSpPr>
        <p:spPr>
          <a:xfrm>
            <a:off x="510995" y="15850001"/>
            <a:ext cx="20265490" cy="830997"/>
          </a:xfrm>
          <a:prstGeom prst="rect">
            <a:avLst/>
          </a:prstGeom>
          <a:noFill/>
        </p:spPr>
        <p:txBody>
          <a:bodyPr wrap="square" rtlCol="0">
            <a:spAutoFit/>
          </a:bodyPr>
          <a:lstStyle/>
          <a:p>
            <a:r>
              <a:rPr lang="ja-JP" altLang="en-US" sz="48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クラウドファンディングの成功の成否に関わる要因を明らかにする．</a:t>
            </a:r>
            <a:endParaRPr kumimoji="1" lang="ja-JP" altLang="en-US" sz="4800" dirty="0">
              <a:solidFill>
                <a:schemeClr val="bg1"/>
              </a:solidFill>
              <a:latin typeface="しねきゃぷしょん" panose="02000600000000000000" pitchFamily="2" charset="-128"/>
              <a:ea typeface="しねきゃぷしょん" panose="02000600000000000000" pitchFamily="2" charset="-128"/>
            </a:endParaRPr>
          </a:p>
        </p:txBody>
      </p:sp>
      <p:sp>
        <p:nvSpPr>
          <p:cNvPr id="32" name="雲 31"/>
          <p:cNvSpPr/>
          <p:nvPr/>
        </p:nvSpPr>
        <p:spPr>
          <a:xfrm>
            <a:off x="-155843" y="16882830"/>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341191" y="17481250"/>
            <a:ext cx="4392488" cy="1323439"/>
          </a:xfrm>
          <a:prstGeom prst="rect">
            <a:avLst/>
          </a:prstGeom>
          <a:noFill/>
        </p:spPr>
        <p:txBody>
          <a:bodyPr wrap="square" rtlCol="0">
            <a:spAutoFit/>
          </a:bodyPr>
          <a:lstStyle/>
          <a:p>
            <a:r>
              <a:rPr lang="ja-JP" altLang="en-US" sz="8000" dirty="0">
                <a:solidFill>
                  <a:schemeClr val="bg1"/>
                </a:solidFill>
                <a:latin typeface="FGゼロゴシック" panose="02000600000000000000" pitchFamily="2" charset="-128"/>
                <a:ea typeface="FGゼロゴシック" panose="02000600000000000000" pitchFamily="2" charset="-128"/>
              </a:rPr>
              <a:t>研究</a:t>
            </a:r>
            <a:r>
              <a:rPr lang="ja-JP" altLang="en-US" sz="8000" dirty="0" smtClean="0">
                <a:solidFill>
                  <a:schemeClr val="bg1"/>
                </a:solidFill>
                <a:latin typeface="FGゼロゴシック" panose="02000600000000000000" pitchFamily="2" charset="-128"/>
                <a:ea typeface="FGゼロゴシック" panose="02000600000000000000" pitchFamily="2" charset="-128"/>
              </a:rPr>
              <a:t>方法</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pic>
        <p:nvPicPr>
          <p:cNvPr id="36" name="Picture 6" descr="C:\Users\alRigel\Desktop\8c1283da99cd3f6e90ddc461c4be1f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206" y="10156358"/>
            <a:ext cx="2196244" cy="219624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lRigel\Desktop\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13249" y="23129244"/>
            <a:ext cx="1750068" cy="1327638"/>
          </a:xfrm>
          <a:prstGeom prst="rect">
            <a:avLst/>
          </a:prstGeom>
          <a:noFill/>
          <a:extLst>
            <a:ext uri="{909E8E84-426E-40DD-AFC4-6F175D3DCCD1}">
              <a14:hiddenFill xmlns:a14="http://schemas.microsoft.com/office/drawing/2010/main">
                <a:solidFill>
                  <a:srgbClr val="FFFFFF"/>
                </a:solidFill>
              </a14:hiddenFill>
            </a:ext>
          </a:extLst>
        </p:spPr>
      </p:pic>
      <p:sp>
        <p:nvSpPr>
          <p:cNvPr id="42" name="雲 41"/>
          <p:cNvSpPr/>
          <p:nvPr/>
        </p:nvSpPr>
        <p:spPr>
          <a:xfrm>
            <a:off x="10235801" y="16882257"/>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雲 49"/>
          <p:cNvSpPr/>
          <p:nvPr/>
        </p:nvSpPr>
        <p:spPr>
          <a:xfrm>
            <a:off x="-19421" y="24821575"/>
            <a:ext cx="7359058" cy="2270882"/>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690065" y="25387075"/>
            <a:ext cx="5694740"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今度の予定</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2" name="テキスト ボックス 51"/>
          <p:cNvSpPr txBox="1"/>
          <p:nvPr/>
        </p:nvSpPr>
        <p:spPr>
          <a:xfrm>
            <a:off x="607260" y="27432206"/>
            <a:ext cx="20265490"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dirty="0">
                <a:solidFill>
                  <a:schemeClr val="bg1"/>
                </a:solidFill>
                <a:latin typeface="しねきゃぷしょん" panose="02000600000000000000" pitchFamily="2" charset="-128"/>
                <a:ea typeface="しねきゃぷしょん" panose="02000600000000000000" pitchFamily="2" charset="-128"/>
              </a:rPr>
              <a:t>サイトごと</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にフォーマットが違うデータを整える．</a:t>
            </a:r>
            <a:endParaRPr lang="en-US" altLang="ja-JP" sz="4400" dirty="0" smtClean="0">
              <a:solidFill>
                <a:schemeClr val="bg1"/>
              </a:solidFill>
              <a:latin typeface="しねきゃぷしょん" panose="02000600000000000000" pitchFamily="2" charset="-128"/>
              <a:ea typeface="しねきゃぷしょん" panose="02000600000000000000" pitchFamily="2" charset="-128"/>
            </a:endParaRPr>
          </a:p>
          <a:p>
            <a:pPr marL="571500" indent="-571500">
              <a:buFont typeface="Arial" panose="020B0604020202020204" pitchFamily="34" charset="0"/>
              <a:buChar char="•"/>
            </a:pPr>
            <a:r>
              <a:rPr kumimoji="1" lang="ja-JP" altLang="en-US" sz="4400" dirty="0" smtClean="0">
                <a:solidFill>
                  <a:schemeClr val="bg1"/>
                </a:solidFill>
                <a:latin typeface="しねきゃぷしょん" panose="02000600000000000000" pitchFamily="2" charset="-128"/>
                <a:ea typeface="しねきゃぷしょん" panose="02000600000000000000" pitchFamily="2" charset="-128"/>
              </a:rPr>
              <a:t>決定木分析を行い，その結果から成功要因を考察する．</a:t>
            </a:r>
            <a:endParaRPr kumimoji="1" lang="en-US" altLang="ja-JP" sz="4400" dirty="0" smtClean="0">
              <a:solidFill>
                <a:schemeClr val="bg1"/>
              </a:solidFill>
              <a:latin typeface="しねきゃぷしょん" panose="02000600000000000000" pitchFamily="2" charset="-128"/>
              <a:ea typeface="しねきゃぷしょん" panose="02000600000000000000" pitchFamily="2" charset="-128"/>
            </a:endParaRPr>
          </a:p>
          <a:p>
            <a:pPr marL="571500" indent="-571500">
              <a:buFont typeface="Arial" panose="020B0604020202020204" pitchFamily="34" charset="0"/>
              <a:buChar char="•"/>
            </a:pPr>
            <a:r>
              <a:rPr lang="ja-JP" altLang="en-US" sz="4400" dirty="0">
                <a:solidFill>
                  <a:schemeClr val="bg1"/>
                </a:solidFill>
                <a:latin typeface="しねきゃぷしょん" panose="02000600000000000000" pitchFamily="2" charset="-128"/>
                <a:ea typeface="しねきゃぷしょん" panose="02000600000000000000" pitchFamily="2" charset="-128"/>
              </a:rPr>
              <a:t>可能な</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限り</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プロジェクト件数</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を</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集め</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a:t>
            </a:r>
            <a:r>
              <a:rPr lang="ja-JP" altLang="en-US" sz="4400" dirty="0">
                <a:solidFill>
                  <a:schemeClr val="bg1"/>
                </a:solidFill>
                <a:latin typeface="しねきゃぷしょん" panose="02000600000000000000" pitchFamily="2" charset="-128"/>
                <a:ea typeface="しねきゃぷしょん" panose="02000600000000000000" pitchFamily="2" charset="-128"/>
              </a:rPr>
              <a:t>結果</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の</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信憑性を高める．</a:t>
            </a:r>
            <a:endParaRPr kumimoji="1" lang="ja-JP" altLang="en-US" sz="4400" dirty="0">
              <a:solidFill>
                <a:schemeClr val="bg1"/>
              </a:solidFill>
              <a:latin typeface="しねきゃぷしょん" panose="02000600000000000000" pitchFamily="2" charset="-128"/>
              <a:ea typeface="しねきゃぷしょん" panose="02000600000000000000" pitchFamily="2" charset="-128"/>
            </a:endParaRPr>
          </a:p>
        </p:txBody>
      </p:sp>
      <p:sp>
        <p:nvSpPr>
          <p:cNvPr id="25" name="フローチャート: 処理 24"/>
          <p:cNvSpPr/>
          <p:nvPr/>
        </p:nvSpPr>
        <p:spPr>
          <a:xfrm>
            <a:off x="33742" y="-1527"/>
            <a:ext cx="21353058" cy="5312764"/>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1703001" y="455542"/>
            <a:ext cx="18074008" cy="3631763"/>
          </a:xfrm>
          <a:prstGeom prst="rect">
            <a:avLst/>
          </a:prstGeom>
          <a:noFill/>
          <a:ln>
            <a:noFill/>
          </a:ln>
        </p:spPr>
        <p:txBody>
          <a:bodyPr wrap="square" rtlCol="0">
            <a:spAutoFit/>
          </a:bodyPr>
          <a:lstStyle/>
          <a:p>
            <a:pPr algn="ctr"/>
            <a:r>
              <a:rPr kumimoji="1" lang="ja-JP" altLang="en-US" sz="11500" dirty="0" smtClean="0">
                <a:solidFill>
                  <a:schemeClr val="bg1"/>
                </a:solidFill>
                <a:latin typeface="JKゴシックL" panose="02000600000000000000" pitchFamily="2" charset="-128"/>
                <a:ea typeface="JKゴシックL" panose="02000600000000000000" pitchFamily="2" charset="-128"/>
              </a:rPr>
              <a:t>クラウドファンディング</a:t>
            </a:r>
            <a:r>
              <a:rPr lang="ja-JP" altLang="en-US" sz="11500" dirty="0">
                <a:solidFill>
                  <a:schemeClr val="bg1"/>
                </a:solidFill>
                <a:latin typeface="JKゴシックL" panose="02000600000000000000" pitchFamily="2" charset="-128"/>
                <a:ea typeface="JKゴシックL" panose="02000600000000000000" pitchFamily="2" charset="-128"/>
              </a:rPr>
              <a:t>に</a:t>
            </a:r>
            <a:r>
              <a:rPr lang="ja-JP" altLang="en-US" sz="11500" dirty="0" smtClean="0">
                <a:solidFill>
                  <a:schemeClr val="bg1"/>
                </a:solidFill>
                <a:latin typeface="JKゴシックL" panose="02000600000000000000" pitchFamily="2" charset="-128"/>
                <a:ea typeface="JKゴシックL" panose="02000600000000000000" pitchFamily="2" charset="-128"/>
              </a:rPr>
              <a:t>おける成功の判別分析</a:t>
            </a:r>
            <a:endParaRPr kumimoji="1" lang="ja-JP" altLang="en-US" sz="11500" dirty="0">
              <a:solidFill>
                <a:schemeClr val="bg1"/>
              </a:solidFill>
              <a:latin typeface="JKゴシックL" panose="02000600000000000000" pitchFamily="2" charset="-128"/>
              <a:ea typeface="JKゴシックL" panose="02000600000000000000" pitchFamily="2" charset="-128"/>
            </a:endParaRPr>
          </a:p>
        </p:txBody>
      </p:sp>
      <p:sp>
        <p:nvSpPr>
          <p:cNvPr id="19" name="テキスト ボックス 18"/>
          <p:cNvSpPr txBox="1"/>
          <p:nvPr/>
        </p:nvSpPr>
        <p:spPr>
          <a:xfrm>
            <a:off x="10017413" y="5792695"/>
            <a:ext cx="12853216" cy="923330"/>
          </a:xfrm>
          <a:prstGeom prst="rect">
            <a:avLst/>
          </a:prstGeom>
          <a:noFill/>
        </p:spPr>
        <p:txBody>
          <a:bodyPr wrap="square" rtlCol="0">
            <a:spAutoFit/>
          </a:bodyPr>
          <a:lstStyle/>
          <a:p>
            <a:r>
              <a:rPr kumimoji="1" lang="ja-JP" altLang="en-US" sz="5400" dirty="0" smtClean="0">
                <a:latin typeface="FGゼロゴシック" panose="02000600000000000000" pitchFamily="2" charset="-128"/>
                <a:ea typeface="FGゼロゴシック" panose="02000600000000000000" pitchFamily="2" charset="-128"/>
              </a:rPr>
              <a:t>クラウドファンディングってなに？</a:t>
            </a:r>
            <a:endParaRPr kumimoji="1" lang="ja-JP" altLang="en-US" sz="5400" dirty="0">
              <a:latin typeface="FGゼロゴシック" panose="02000600000000000000" pitchFamily="2" charset="-128"/>
              <a:ea typeface="FGゼロゴシック" panose="02000600000000000000" pitchFamily="2" charset="-128"/>
            </a:endParaRPr>
          </a:p>
        </p:txBody>
      </p:sp>
      <p:sp>
        <p:nvSpPr>
          <p:cNvPr id="37" name="テキスト ボックス 36"/>
          <p:cNvSpPr txBox="1"/>
          <p:nvPr/>
        </p:nvSpPr>
        <p:spPr>
          <a:xfrm>
            <a:off x="10532799" y="6684808"/>
            <a:ext cx="10461037" cy="1200329"/>
          </a:xfrm>
          <a:prstGeom prst="rect">
            <a:avLst/>
          </a:prstGeom>
          <a:noFill/>
        </p:spPr>
        <p:txBody>
          <a:bodyPr wrap="square" rtlCol="0">
            <a:spAutoFit/>
          </a:bodyPr>
          <a:lstStyle/>
          <a:p>
            <a:r>
              <a:rPr kumimoji="1" lang="ja-JP" altLang="en-US" sz="3600" dirty="0" smtClean="0">
                <a:latin typeface="しねきゃぷしょん" panose="02000600000000000000" pitchFamily="2" charset="-128"/>
                <a:ea typeface="しねきゃぷしょん" panose="02000600000000000000" pitchFamily="2" charset="-128"/>
              </a:rPr>
              <a:t>プロジェクトの資金をインターネットを通じて，不特定多数から募る手法のことを言います．</a:t>
            </a:r>
            <a:endParaRPr kumimoji="1" lang="ja-JP" altLang="en-US" sz="3600" dirty="0">
              <a:latin typeface="しねきゃぷしょん" panose="02000600000000000000" pitchFamily="2" charset="-128"/>
              <a:ea typeface="しねきゃぷしょん" panose="02000600000000000000" pitchFamily="2" charset="-128"/>
            </a:endParaRPr>
          </a:p>
        </p:txBody>
      </p:sp>
      <p:sp>
        <p:nvSpPr>
          <p:cNvPr id="22" name="テキスト ボックス 21"/>
          <p:cNvSpPr txBox="1"/>
          <p:nvPr/>
        </p:nvSpPr>
        <p:spPr>
          <a:xfrm>
            <a:off x="165853" y="19399205"/>
            <a:ext cx="10076369" cy="2308324"/>
          </a:xfrm>
          <a:prstGeom prst="rect">
            <a:avLst/>
          </a:prstGeom>
          <a:noFill/>
        </p:spPr>
        <p:txBody>
          <a:bodyPr wrap="square" rtlCol="0">
            <a:spAutoFit/>
          </a:bodyPr>
          <a:lstStyle/>
          <a:p>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クラウドファンディングサイトに掲載されているプロジェクトをクローラーを使い，自動で定期的</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にプロジェクト掲載ページや進捗状況を</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取得する</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a:t>
            </a:r>
            <a:endParaRPr kumimoji="1"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p:txBody>
      </p:sp>
      <p:sp>
        <p:nvSpPr>
          <p:cNvPr id="39" name="テキスト ボックス 38"/>
          <p:cNvSpPr txBox="1"/>
          <p:nvPr/>
        </p:nvSpPr>
        <p:spPr>
          <a:xfrm>
            <a:off x="135127" y="23250115"/>
            <a:ext cx="10107095" cy="1200329"/>
          </a:xfrm>
          <a:prstGeom prst="rect">
            <a:avLst/>
          </a:prstGeom>
          <a:noFill/>
        </p:spPr>
        <p:txBody>
          <a:bodyPr wrap="square" rtlCol="0">
            <a:spAutoFit/>
          </a:bodyPr>
          <a:lstStyle/>
          <a:p>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統計解析ソフト</a:t>
            </a:r>
            <a:r>
              <a:rPr kumimoji="1" lang="en-US" altLang="ja-JP" sz="3600" dirty="0" smtClean="0">
                <a:solidFill>
                  <a:schemeClr val="bg1"/>
                </a:solidFill>
                <a:latin typeface="しねきゃぷしょん" panose="02000600000000000000" pitchFamily="2" charset="-128"/>
                <a:ea typeface="しねきゃぷしょん" panose="02000600000000000000" pitchFamily="2" charset="-128"/>
              </a:rPr>
              <a:t>R</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を使用し，決定木分析を行い，成功の成否を決める要因</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を結果から考察する．</a:t>
            </a:r>
            <a:endParaRPr kumimoji="1" lang="ja-JP" altLang="en-US" sz="3600" dirty="0">
              <a:solidFill>
                <a:schemeClr val="bg1"/>
              </a:solidFill>
              <a:latin typeface="しねきゃぷしょん" panose="02000600000000000000" pitchFamily="2" charset="-128"/>
              <a:ea typeface="しねきゃぷしょん" panose="02000600000000000000" pitchFamily="2" charset="-128"/>
            </a:endParaRPr>
          </a:p>
        </p:txBody>
      </p:sp>
      <p:sp>
        <p:nvSpPr>
          <p:cNvPr id="47" name="下矢印 46"/>
          <p:cNvSpPr/>
          <p:nvPr/>
        </p:nvSpPr>
        <p:spPr>
          <a:xfrm>
            <a:off x="3510164" y="21636205"/>
            <a:ext cx="2847370" cy="147827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11518921" y="17481250"/>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進捗状況</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9" name="テキスト ボックス 58"/>
          <p:cNvSpPr txBox="1"/>
          <p:nvPr/>
        </p:nvSpPr>
        <p:spPr>
          <a:xfrm>
            <a:off x="22050" y="7882871"/>
            <a:ext cx="20850699" cy="2308324"/>
          </a:xfrm>
          <a:prstGeom prst="rect">
            <a:avLst/>
          </a:prstGeom>
          <a:noFill/>
        </p:spPr>
        <p:txBody>
          <a:bodyPr wrap="square" rtlCol="0">
            <a:spAutoFit/>
          </a:bodyPr>
          <a:lstStyle/>
          <a:p>
            <a:r>
              <a:rPr lang="ja-JP" altLang="en-US" sz="3600" dirty="0">
                <a:solidFill>
                  <a:schemeClr val="bg1"/>
                </a:solidFill>
              </a:rPr>
              <a:t>クラウドファンディングと呼ばれるインターネットを用いた資金調達の手法が</a:t>
            </a:r>
            <a:r>
              <a:rPr lang="ja-JP" altLang="en-US" sz="3600" dirty="0" smtClean="0">
                <a:solidFill>
                  <a:schemeClr val="bg1"/>
                </a:solidFill>
              </a:rPr>
              <a:t>，世界中</a:t>
            </a:r>
            <a:r>
              <a:rPr lang="ja-JP" altLang="en-US" sz="3600" dirty="0">
                <a:solidFill>
                  <a:schemeClr val="bg1"/>
                </a:solidFill>
              </a:rPr>
              <a:t>ではやりを見せており，日本においてもクラウドファンディングを利用して資金調達を</a:t>
            </a:r>
            <a:r>
              <a:rPr lang="ja-JP" altLang="en-US" sz="3600" dirty="0" smtClean="0">
                <a:solidFill>
                  <a:schemeClr val="bg1"/>
                </a:solidFill>
              </a:rPr>
              <a:t>行うプロジェクト</a:t>
            </a:r>
            <a:r>
              <a:rPr lang="ja-JP" altLang="en-US" sz="3600" dirty="0">
                <a:solidFill>
                  <a:schemeClr val="bg1"/>
                </a:solidFill>
              </a:rPr>
              <a:t>が数多く出てきている</a:t>
            </a:r>
            <a:r>
              <a:rPr lang="ja-JP" altLang="en-US" sz="3600" dirty="0" smtClean="0">
                <a:solidFill>
                  <a:schemeClr val="bg1"/>
                </a:solidFill>
              </a:rPr>
              <a:t>．クラウドファンディングを一つのプロジェクトと考え，データマイニングの手法を用いることでその成功の成否に関わる要因がわからないかと考えたことが背景である．</a:t>
            </a:r>
            <a:endParaRPr kumimoji="1" lang="ja-JP" altLang="en-US" sz="3600" dirty="0">
              <a:solidFill>
                <a:schemeClr val="bg1"/>
              </a:solidFill>
              <a:latin typeface="しねきゃぷしょん" panose="02000600000000000000" pitchFamily="2" charset="-128"/>
              <a:ea typeface="しねきゃぷしょん" panose="02000600000000000000" pitchFamily="2" charset="-128"/>
            </a:endParaRPr>
          </a:p>
        </p:txBody>
      </p:sp>
      <p:sp>
        <p:nvSpPr>
          <p:cNvPr id="7" name="テキスト ボックス 6"/>
          <p:cNvSpPr txBox="1"/>
          <p:nvPr/>
        </p:nvSpPr>
        <p:spPr>
          <a:xfrm>
            <a:off x="5196273" y="3940866"/>
            <a:ext cx="13690503" cy="1015663"/>
          </a:xfrm>
          <a:prstGeom prst="rect">
            <a:avLst/>
          </a:prstGeom>
          <a:noFill/>
        </p:spPr>
        <p:txBody>
          <a:bodyPr wrap="square" rtlCol="0">
            <a:spAutoFit/>
          </a:bodyPr>
          <a:lstStyle/>
          <a:p>
            <a:r>
              <a:rPr kumimoji="1" lang="ja-JP" altLang="en-US" dirty="0" smtClean="0">
                <a:solidFill>
                  <a:schemeClr val="bg1"/>
                </a:solidFill>
                <a:latin typeface="しねきゃぷしょん" panose="02000600000000000000" pitchFamily="2" charset="-128"/>
                <a:ea typeface="しねきゃぷしょん" panose="02000600000000000000" pitchFamily="2" charset="-128"/>
              </a:rPr>
              <a:t>矢吹研究室 </a:t>
            </a:r>
            <a:r>
              <a:rPr kumimoji="1" lang="en-US" altLang="ja-JP" dirty="0" smtClean="0">
                <a:solidFill>
                  <a:schemeClr val="bg1"/>
                </a:solidFill>
                <a:latin typeface="しねきゃぷしょん" panose="02000600000000000000" pitchFamily="2" charset="-128"/>
                <a:ea typeface="しねきゃぷしょん" panose="02000600000000000000" pitchFamily="2" charset="-128"/>
              </a:rPr>
              <a:t>1242105</a:t>
            </a:r>
            <a:r>
              <a:rPr kumimoji="1" lang="ja-JP" altLang="en-US" dirty="0" smtClean="0">
                <a:solidFill>
                  <a:schemeClr val="bg1"/>
                </a:solidFill>
                <a:latin typeface="しねきゃぷしょん" panose="02000600000000000000" pitchFamily="2" charset="-128"/>
                <a:ea typeface="しねきゃぷしょん" panose="02000600000000000000" pitchFamily="2" charset="-128"/>
              </a:rPr>
              <a:t>　三浦泰介</a:t>
            </a:r>
            <a:endParaRPr kumimoji="1" lang="ja-JP" altLang="en-US" dirty="0">
              <a:solidFill>
                <a:schemeClr val="bg1"/>
              </a:solidFill>
              <a:latin typeface="しねきゃぷしょん" panose="02000600000000000000" pitchFamily="2" charset="-128"/>
              <a:ea typeface="しねきゃぷしょん" panose="02000600000000000000" pitchFamily="2" charset="-128"/>
            </a:endParaRPr>
          </a:p>
        </p:txBody>
      </p:sp>
      <p:sp>
        <p:nvSpPr>
          <p:cNvPr id="6" name="テキスト ボックス 5"/>
          <p:cNvSpPr txBox="1"/>
          <p:nvPr/>
        </p:nvSpPr>
        <p:spPr>
          <a:xfrm>
            <a:off x="1127277" y="5782807"/>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研究背景</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 name="テキスト ボックス 4"/>
          <p:cNvSpPr txBox="1"/>
          <p:nvPr/>
        </p:nvSpPr>
        <p:spPr>
          <a:xfrm>
            <a:off x="6012880" y="22767271"/>
            <a:ext cx="5223360" cy="523220"/>
          </a:xfrm>
          <a:prstGeom prst="rect">
            <a:avLst/>
          </a:prstGeom>
          <a:noFill/>
        </p:spPr>
        <p:txBody>
          <a:bodyPr wrap="square" rtlCol="0">
            <a:spAutoFit/>
          </a:bodyPr>
          <a:lstStyle/>
          <a:p>
            <a:endParaRPr kumimoji="1" lang="ja-JP" altLang="en-US" sz="2800" dirty="0">
              <a:solidFill>
                <a:schemeClr val="bg1"/>
              </a:solidFill>
              <a:latin typeface="しねきゃぷしょん" panose="02000600000000000000" pitchFamily="2" charset="-128"/>
              <a:ea typeface="しねきゃぷしょん" panose="02000600000000000000" pitchFamily="2" charset="-128"/>
            </a:endParaRPr>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0173" y="10232950"/>
            <a:ext cx="2250182" cy="2250182"/>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8921" y="10400646"/>
            <a:ext cx="4165417" cy="2688810"/>
          </a:xfrm>
          <a:prstGeom prst="rect">
            <a:avLst/>
          </a:prstGeom>
        </p:spPr>
      </p:pic>
      <p:sp>
        <p:nvSpPr>
          <p:cNvPr id="11" name="テキスト ボックス 10"/>
          <p:cNvSpPr txBox="1"/>
          <p:nvPr/>
        </p:nvSpPr>
        <p:spPr>
          <a:xfrm>
            <a:off x="10917970" y="19471689"/>
            <a:ext cx="9640526" cy="3416320"/>
          </a:xfrm>
          <a:prstGeom prst="rect">
            <a:avLst/>
          </a:prstGeom>
          <a:solidFill>
            <a:schemeClr val="tx1"/>
          </a:solidFill>
        </p:spPr>
        <p:txBody>
          <a:bodyPr wrap="square" rtlCol="0">
            <a:spAutoFit/>
          </a:bodyPr>
          <a:lstStyle/>
          <a:p>
            <a:r>
              <a:rPr kumimoji="1" lang="en-US" altLang="ja-JP" sz="3600" dirty="0" smtClean="0">
                <a:solidFill>
                  <a:schemeClr val="bg1"/>
                </a:solidFill>
                <a:latin typeface="しねきゃぷしょん" panose="02000600000000000000" pitchFamily="2" charset="-128"/>
                <a:ea typeface="しねきゃぷしょん" panose="02000600000000000000" pitchFamily="2" charset="-128"/>
              </a:rPr>
              <a:t>1</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ヶ月分のプロジェクトのデータを集め終え，集めた膨大なデータの形式を整える方法を模索中．また</a:t>
            </a:r>
            <a:r>
              <a:rPr lang="ja-JP" altLang="en-US" sz="3600" dirty="0">
                <a:solidFill>
                  <a:schemeClr val="bg1"/>
                </a:solidFill>
                <a:latin typeface="しねきゃぷしょん" panose="02000600000000000000" pitchFamily="2" charset="-128"/>
                <a:ea typeface="しねきゃぷしょん" panose="02000600000000000000" pitchFamily="2" charset="-128"/>
              </a:rPr>
              <a:t>監視</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を続け可能な限り多いデータで解析を</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行う．課題研究の結果を元に件数が少なくて信憑性にかけていた結果についても再度検証を行う．</a:t>
            </a:r>
            <a:endParaRPr kumimoji="1" lang="ja-JP" altLang="en-US" sz="3600" dirty="0">
              <a:solidFill>
                <a:schemeClr val="bg1"/>
              </a:solidFill>
              <a:latin typeface="しねきゃぷしょん" panose="02000600000000000000" pitchFamily="2" charset="-128"/>
              <a:ea typeface="しねきゃぷしょん" panose="02000600000000000000" pitchFamily="2" charset="-128"/>
            </a:endParaRPr>
          </a:p>
        </p:txBody>
      </p:sp>
      <p:pic>
        <p:nvPicPr>
          <p:cNvPr id="18" name="図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6507" y="10324962"/>
            <a:ext cx="5676758" cy="2934363"/>
          </a:xfrm>
          <a:prstGeom prst="rect">
            <a:avLst/>
          </a:prstGeom>
        </p:spPr>
      </p:pic>
    </p:spTree>
    <p:extLst>
      <p:ext uri="{BB962C8B-B14F-4D97-AF65-F5344CB8AC3E}">
        <p14:creationId xmlns:p14="http://schemas.microsoft.com/office/powerpoint/2010/main" val="123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1061</TotalTime>
  <Words>276</Words>
  <Application>Microsoft Office PowerPoint</Application>
  <PresentationFormat>ユーザー設定</PresentationFormat>
  <Paragraphs>18</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FGゼロゴシック</vt:lpstr>
      <vt:lpstr>JKゴシックL</vt:lpstr>
      <vt:lpstr>しねきゃぷしょん</vt:lpstr>
      <vt:lpstr>メイリオ</vt:lpstr>
      <vt:lpstr>Arial</vt:lpstr>
      <vt:lpstr>Century Gothic</vt:lpstr>
      <vt:lpstr>Wingdings 3</vt:lpstr>
      <vt:lpstr>スライス</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miura</cp:lastModifiedBy>
  <cp:revision>68</cp:revision>
  <dcterms:created xsi:type="dcterms:W3CDTF">2013-12-09T07:09:55Z</dcterms:created>
  <dcterms:modified xsi:type="dcterms:W3CDTF">2015-10-07T10:44:48Z</dcterms:modified>
</cp:coreProperties>
</file>