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BFED"/>
    <a:srgbClr val="42BFED"/>
    <a:srgbClr val="37BFED"/>
    <a:srgbClr val="3CBFED"/>
    <a:srgbClr val="48C3EE"/>
    <a:srgbClr val="57C7EF"/>
    <a:srgbClr val="E7F0F9"/>
    <a:srgbClr val="1D4999"/>
    <a:srgbClr val="1E4B9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46" autoAdjust="0"/>
  </p:normalViewPr>
  <p:slideViewPr>
    <p:cSldViewPr snapToGrid="0" showGuides="1">
      <p:cViewPr>
        <p:scale>
          <a:sx n="66" d="100"/>
          <a:sy n="66" d="100"/>
        </p:scale>
        <p:origin x="354" y="-772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2016/12/14</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21618" t="8143" r="21557" b="10518"/>
          <a:stretch/>
        </p:blipFill>
        <p:spPr>
          <a:xfrm>
            <a:off x="3382167" y="6090489"/>
            <a:ext cx="532753" cy="912784"/>
          </a:xfrm>
          <a:prstGeom prst="rect">
            <a:avLst/>
          </a:prstGeom>
        </p:spPr>
      </p:pic>
      <p:sp>
        <p:nvSpPr>
          <p:cNvPr id="128" name="正方形/長方形 127"/>
          <p:cNvSpPr/>
          <p:nvPr/>
        </p:nvSpPr>
        <p:spPr>
          <a:xfrm>
            <a:off x="588351" y="3510343"/>
            <a:ext cx="713314" cy="713314"/>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660921" y="10469675"/>
            <a:ext cx="9522191" cy="2257290"/>
          </a:xfrm>
          <a:prstGeom prst="roundRect">
            <a:avLst>
              <a:gd name="adj" fmla="val 4131"/>
            </a:avLst>
          </a:prstGeom>
          <a:solidFill>
            <a:srgbClr val="E7F0F9"/>
          </a:solidFill>
          <a:ln w="38100">
            <a:solidFill>
              <a:srgbClr val="42BF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flipH="1">
            <a:off x="1393370" y="3582184"/>
            <a:ext cx="1311729" cy="646331"/>
          </a:xfrm>
          <a:prstGeom prst="rect">
            <a:avLst/>
          </a:prstGeom>
          <a:noFill/>
        </p:spPr>
        <p:txBody>
          <a:bodyPr wrap="square" rtlCol="0" anchor="ctr">
            <a:spAutoFit/>
          </a:bodyPr>
          <a:lstStyle/>
          <a:p>
            <a:pPr algn="ctr"/>
            <a:r>
              <a:rPr lang="ja-JP" altLang="en-US" sz="3600" dirty="0" smtClean="0">
                <a:latin typeface="小塚ゴシック Pro B" panose="020B0800000000000000" pitchFamily="34" charset="-128"/>
                <a:ea typeface="小塚ゴシック Pro B" panose="020B0800000000000000" pitchFamily="34" charset="-128"/>
              </a:rPr>
              <a:t>背景</a:t>
            </a:r>
            <a:endParaRPr lang="en-US" altLang="ja-JP" sz="3600"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1505937" y="4294852"/>
            <a:ext cx="13943613" cy="954107"/>
          </a:xfrm>
          <a:prstGeom prst="rect">
            <a:avLst/>
          </a:prstGeom>
        </p:spPr>
        <p:txBody>
          <a:bodyPr wrap="square">
            <a:spAutoFit/>
          </a:bodyPr>
          <a:lstStyle/>
          <a:p>
            <a:r>
              <a:rPr lang="ja-JP" altLang="en-US" sz="2800" dirty="0" smtClean="0">
                <a:latin typeface="小塚ゴシック Pr6N R" panose="020B0400000000000000" pitchFamily="34" charset="-128"/>
                <a:ea typeface="小塚ゴシック Pr6N R" panose="020B0400000000000000" pitchFamily="34" charset="-128"/>
              </a:rPr>
              <a:t>現在の日本では，超高齢化社会が大きな課題の一つとされている。</a:t>
            </a:r>
            <a:endParaRPr lang="en-US" altLang="ja-JP" sz="2800" dirty="0" smtClean="0">
              <a:latin typeface="小塚ゴシック Pr6N R" panose="020B0400000000000000" pitchFamily="34" charset="-128"/>
              <a:ea typeface="小塚ゴシック Pr6N R" panose="020B0400000000000000" pitchFamily="34" charset="-128"/>
            </a:endParaRPr>
          </a:p>
          <a:p>
            <a:r>
              <a:rPr lang="ja-JP" altLang="en-US" sz="2800" dirty="0" smtClean="0">
                <a:latin typeface="小塚ゴシック Pr6N R" panose="020B0400000000000000" pitchFamily="34" charset="-128"/>
                <a:ea typeface="小塚ゴシック Pr6N R" panose="020B0400000000000000" pitchFamily="34" charset="-128"/>
              </a:rPr>
              <a:t>なかでも，要介護者が増加する一方で介護者数が不足して</a:t>
            </a:r>
            <a:r>
              <a:rPr lang="ja-JP" altLang="en-US" sz="2800" dirty="0">
                <a:latin typeface="小塚ゴシック Pr6N R" panose="020B0400000000000000" pitchFamily="34" charset="-128"/>
                <a:ea typeface="小塚ゴシック Pr6N R" panose="020B0400000000000000" pitchFamily="34" charset="-128"/>
              </a:rPr>
              <a:t>いるのが最大の問題である。</a:t>
            </a:r>
            <a:endParaRPr lang="ja-JP" altLang="en-US" sz="2800" dirty="0">
              <a:latin typeface="小塚ゴシック Pr6N R" panose="020B0400000000000000" pitchFamily="34" charset="-128"/>
              <a:ea typeface="小塚ゴシック Pr6N R" panose="020B0400000000000000" pitchFamily="34" charset="-128"/>
            </a:endParaRPr>
          </a:p>
        </p:txBody>
      </p:sp>
      <p:sp>
        <p:nvSpPr>
          <p:cNvPr id="22" name="テキスト ボックス 21"/>
          <p:cNvSpPr txBox="1"/>
          <p:nvPr/>
        </p:nvSpPr>
        <p:spPr>
          <a:xfrm>
            <a:off x="367437" y="5524515"/>
            <a:ext cx="3560216" cy="461665"/>
          </a:xfrm>
          <a:prstGeom prst="rect">
            <a:avLst/>
          </a:prstGeom>
          <a:noFill/>
        </p:spPr>
        <p:txBody>
          <a:bodyPr wrap="square" rtlCol="0" anchor="ctr">
            <a:spAutoFit/>
          </a:bodyPr>
          <a:lstStyle/>
          <a:p>
            <a:pPr algn="ctr"/>
            <a:r>
              <a:rPr lang="ja-JP" altLang="en-US" sz="2400" dirty="0" smtClean="0">
                <a:solidFill>
                  <a:schemeClr val="accent2"/>
                </a:solidFill>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日本の高齢化率</a:t>
            </a:r>
            <a:endParaRPr lang="en-US" altLang="ja-JP" sz="2400" dirty="0">
              <a:latin typeface="小塚ゴシック Pro M" panose="020B0700000000000000" pitchFamily="34" charset="-128"/>
              <a:ea typeface="小塚ゴシック Pro M" panose="020B0700000000000000" pitchFamily="34" charset="-128"/>
            </a:endParaRPr>
          </a:p>
        </p:txBody>
      </p:sp>
      <p:grpSp>
        <p:nvGrpSpPr>
          <p:cNvPr id="25" name="グループ化 24"/>
          <p:cNvGrpSpPr/>
          <p:nvPr/>
        </p:nvGrpSpPr>
        <p:grpSpPr>
          <a:xfrm>
            <a:off x="1111487" y="6306533"/>
            <a:ext cx="1910194" cy="532331"/>
            <a:chOff x="50369" y="5743850"/>
            <a:chExt cx="1910194" cy="532331"/>
          </a:xfrm>
        </p:grpSpPr>
        <p:sp>
          <p:nvSpPr>
            <p:cNvPr id="6" name="テキスト ボックス 5"/>
            <p:cNvSpPr txBox="1"/>
            <p:nvPr/>
          </p:nvSpPr>
          <p:spPr>
            <a:xfrm>
              <a:off x="50369" y="5743850"/>
              <a:ext cx="1833563" cy="523220"/>
            </a:xfrm>
            <a:prstGeom prst="rect">
              <a:avLst/>
            </a:prstGeom>
            <a:noFill/>
          </p:spPr>
          <p:txBody>
            <a:bodyPr wrap="square" rtlCol="0" anchor="ctr">
              <a:spAutoFit/>
            </a:bodyPr>
            <a:lstStyle/>
            <a:p>
              <a:pPr algn="ctr"/>
              <a:r>
                <a:rPr lang="en-US" altLang="ja-JP" sz="2800" dirty="0">
                  <a:latin typeface="Century Gothic" panose="020B0502020202020204" pitchFamily="34" charset="0"/>
                </a:rPr>
                <a:t>2013</a:t>
              </a:r>
            </a:p>
          </p:txBody>
        </p:sp>
        <p:sp>
          <p:nvSpPr>
            <p:cNvPr id="24" name="テキスト ボックス 23"/>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grpSp>
        <p:nvGrpSpPr>
          <p:cNvPr id="26" name="グループ化 25"/>
          <p:cNvGrpSpPr/>
          <p:nvPr/>
        </p:nvGrpSpPr>
        <p:grpSpPr>
          <a:xfrm>
            <a:off x="1111487" y="7393371"/>
            <a:ext cx="1910194" cy="532331"/>
            <a:chOff x="50369" y="5743850"/>
            <a:chExt cx="1910194" cy="532331"/>
          </a:xfrm>
        </p:grpSpPr>
        <p:sp>
          <p:nvSpPr>
            <p:cNvPr id="27" name="テキスト ボックス 26"/>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2060</a:t>
              </a:r>
              <a:endParaRPr lang="en-US" altLang="ja-JP" sz="2800" dirty="0">
                <a:latin typeface="Century Gothic" panose="020B0502020202020204" pitchFamily="34" charset="0"/>
              </a:endParaRPr>
            </a:p>
          </p:txBody>
        </p:sp>
        <p:sp>
          <p:nvSpPr>
            <p:cNvPr id="28" name="テキスト ボックス 27"/>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sp>
        <p:nvSpPr>
          <p:cNvPr id="31" name="テキスト ボックス 30"/>
          <p:cNvSpPr txBox="1"/>
          <p:nvPr/>
        </p:nvSpPr>
        <p:spPr>
          <a:xfrm>
            <a:off x="5479750" y="6288259"/>
            <a:ext cx="3057344" cy="707886"/>
          </a:xfrm>
          <a:prstGeom prst="rect">
            <a:avLst/>
          </a:prstGeom>
          <a:noFill/>
        </p:spPr>
        <p:txBody>
          <a:bodyPr wrap="square" rtlCol="0" anchor="ctr">
            <a:spAutoFit/>
          </a:bodyPr>
          <a:lstStyle/>
          <a:p>
            <a:pPr algn="ctr"/>
            <a:r>
              <a:rPr lang="en-US" altLang="ja-JP" sz="4000" dirty="0" smtClean="0">
                <a:latin typeface="小塚ゴシック Pr6N B" panose="020B0800000000000000" pitchFamily="34" charset="-128"/>
                <a:ea typeface="小塚ゴシック Pr6N B" panose="020B0800000000000000" pitchFamily="34" charset="-128"/>
              </a:rPr>
              <a:t>1.2</a:t>
            </a:r>
            <a:endParaRPr lang="en-US" altLang="ja-JP" sz="4000" dirty="0">
              <a:latin typeface="小塚ゴシック Pr6N B" panose="020B0800000000000000" pitchFamily="34" charset="-128"/>
              <a:ea typeface="小塚ゴシック Pr6N B" panose="020B0800000000000000" pitchFamily="34" charset="-128"/>
            </a:endParaRPr>
          </a:p>
        </p:txBody>
      </p:sp>
      <p:pic>
        <p:nvPicPr>
          <p:cNvPr id="11" name="図 10"/>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31187" y="7213506"/>
            <a:ext cx="512097" cy="907162"/>
          </a:xfrm>
          <a:prstGeom prst="rect">
            <a:avLst/>
          </a:prstGeom>
        </p:spPr>
      </p:pic>
      <p:pic>
        <p:nvPicPr>
          <p:cNvPr id="15" name="図 14"/>
          <p:cNvPicPr>
            <a:picLocks noChangeAspect="1"/>
          </p:cNvPicPr>
          <p:nvPr/>
        </p:nvPicPr>
        <p:blipFill>
          <a:blip r:embed="rId4"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02280" y="7213506"/>
            <a:ext cx="512097" cy="907162"/>
          </a:xfrm>
          <a:prstGeom prst="rect">
            <a:avLst/>
          </a:prstGeom>
        </p:spPr>
      </p:pic>
      <p:pic>
        <p:nvPicPr>
          <p:cNvPr id="4" name="図 3"/>
          <p:cNvPicPr>
            <a:picLocks noChangeAspect="1"/>
          </p:cNvPicPr>
          <p:nvPr/>
        </p:nvPicPr>
        <p:blipFill>
          <a:blip r:embed="rId5"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31187" y="6092044"/>
            <a:ext cx="512097" cy="912247"/>
          </a:xfrm>
          <a:prstGeom prst="rect">
            <a:avLst/>
          </a:prstGeom>
        </p:spPr>
      </p:pic>
      <p:pic>
        <p:nvPicPr>
          <p:cNvPr id="34" name="図 33"/>
          <p:cNvPicPr>
            <a:picLocks noChangeAspect="1"/>
          </p:cNvPicPr>
          <p:nvPr/>
        </p:nvPicPr>
        <p:blipFill rotWithShape="1">
          <a:blip r:embed="rId5"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l="77769"/>
          <a:stretch/>
        </p:blipFill>
        <p:spPr>
          <a:xfrm>
            <a:off x="5417344" y="6092044"/>
            <a:ext cx="113843" cy="912247"/>
          </a:xfrm>
          <a:prstGeom prst="rect">
            <a:avLst/>
          </a:prstGeom>
        </p:spPr>
      </p:pic>
      <p:sp>
        <p:nvSpPr>
          <p:cNvPr id="37" name="テキスト ボックス 36"/>
          <p:cNvSpPr txBox="1"/>
          <p:nvPr/>
        </p:nvSpPr>
        <p:spPr>
          <a:xfrm>
            <a:off x="7333126" y="6393160"/>
            <a:ext cx="1434101" cy="523220"/>
          </a:xfrm>
          <a:prstGeom prst="rect">
            <a:avLst/>
          </a:prstGeom>
          <a:noFill/>
        </p:spPr>
        <p:txBody>
          <a:bodyPr wrap="square" rtlCol="0" anchor="ctr">
            <a:spAutoFit/>
          </a:bodyPr>
          <a:lstStyle/>
          <a:p>
            <a:pPr algn="ctr"/>
            <a:r>
              <a:rPr lang="ja-JP" altLang="en-US" sz="2800" dirty="0">
                <a:solidFill>
                  <a:schemeClr val="bg1">
                    <a:lumMod val="50000"/>
                  </a:schemeClr>
                </a:solidFill>
                <a:latin typeface="小塚ゴシック Pr6N R" panose="020B0400000000000000" pitchFamily="34" charset="-128"/>
                <a:ea typeface="小塚ゴシック Pr6N R" panose="020B0400000000000000" pitchFamily="34" charset="-128"/>
              </a:rPr>
              <a:t>／５人</a:t>
            </a:r>
            <a:endParaRPr lang="en-US" altLang="ja-JP" sz="2800" dirty="0">
              <a:solidFill>
                <a:schemeClr val="bg1">
                  <a:lumMod val="50000"/>
                </a:schemeClr>
              </a:solidFill>
              <a:latin typeface="小塚ゴシック Pr6N R" panose="020B0400000000000000" pitchFamily="34" charset="-128"/>
              <a:ea typeface="小塚ゴシック Pr6N R" panose="020B0400000000000000" pitchFamily="34" charset="-128"/>
            </a:endParaRPr>
          </a:p>
        </p:txBody>
      </p:sp>
      <p:sp>
        <p:nvSpPr>
          <p:cNvPr id="55" name="テキスト ボックス 54"/>
          <p:cNvSpPr txBox="1"/>
          <p:nvPr/>
        </p:nvSpPr>
        <p:spPr>
          <a:xfrm>
            <a:off x="11088244" y="5524515"/>
            <a:ext cx="3807368" cy="461665"/>
          </a:xfrm>
          <a:prstGeom prst="rect">
            <a:avLst/>
          </a:prstGeom>
          <a:noFill/>
        </p:spPr>
        <p:txBody>
          <a:bodyPr wrap="square" rtlCol="0" anchor="ctr">
            <a:spAutoFit/>
          </a:bodyPr>
          <a:lstStyle/>
          <a:p>
            <a:pPr algn="ctr"/>
            <a:r>
              <a:rPr lang="ja-JP" altLang="en-US" sz="2400" dirty="0" smtClean="0">
                <a:solidFill>
                  <a:schemeClr val="accent6"/>
                </a:solidFill>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不足する介護者数</a:t>
            </a:r>
            <a:endParaRPr lang="en-US" altLang="ja-JP" sz="2400" dirty="0">
              <a:latin typeface="小塚ゴシック Pro M" panose="020B0700000000000000" pitchFamily="34" charset="-128"/>
              <a:ea typeface="小塚ゴシック Pro M" panose="020B0700000000000000" pitchFamily="34" charset="-128"/>
            </a:endParaRPr>
          </a:p>
        </p:txBody>
      </p:sp>
      <p:sp>
        <p:nvSpPr>
          <p:cNvPr id="64" name="テキスト ボックス 63"/>
          <p:cNvSpPr txBox="1"/>
          <p:nvPr/>
        </p:nvSpPr>
        <p:spPr>
          <a:xfrm>
            <a:off x="19490257" y="6334363"/>
            <a:ext cx="796635" cy="523220"/>
          </a:xfrm>
          <a:prstGeom prst="rect">
            <a:avLst/>
          </a:prstGeom>
          <a:noFill/>
        </p:spPr>
        <p:txBody>
          <a:bodyPr wrap="square" rtlCol="0" anchor="ctr">
            <a:spAutoFit/>
          </a:bodyPr>
          <a:lstStyle/>
          <a:p>
            <a:pPr algn="ctr"/>
            <a:r>
              <a:rPr lang="ja-JP" altLang="en-US" sz="2800" dirty="0">
                <a:latin typeface="小塚ゴシック Pr6N R" panose="020B0400000000000000" pitchFamily="34" charset="-128"/>
                <a:ea typeface="小塚ゴシック Pr6N R" panose="020B0400000000000000" pitchFamily="34" charset="-128"/>
              </a:rPr>
              <a:t>人</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65" name="テキスト ボックス 64"/>
          <p:cNvSpPr txBox="1"/>
          <p:nvPr/>
        </p:nvSpPr>
        <p:spPr>
          <a:xfrm>
            <a:off x="16453259" y="6342892"/>
            <a:ext cx="1319813" cy="523220"/>
          </a:xfrm>
          <a:prstGeom prst="rect">
            <a:avLst/>
          </a:prstGeom>
          <a:noFill/>
        </p:spPr>
        <p:txBody>
          <a:bodyPr wrap="square" rtlCol="0" anchor="ctr">
            <a:spAutoFit/>
          </a:bodyPr>
          <a:lstStyle/>
          <a:p>
            <a:pPr algn="ctr"/>
            <a:r>
              <a:rPr lang="ja-JP" altLang="en-US" sz="2800" dirty="0" smtClean="0">
                <a:latin typeface="小塚ゴシック Pr6N R" panose="020B0400000000000000" pitchFamily="34" charset="-128"/>
                <a:ea typeface="小塚ゴシック Pr6N R" panose="020B0400000000000000" pitchFamily="34" charset="-128"/>
              </a:rPr>
              <a:t>約</a:t>
            </a:r>
            <a:endParaRPr lang="en-US" altLang="ja-JP" sz="2800" dirty="0">
              <a:latin typeface="小塚ゴシック Pr6N R" panose="020B0400000000000000" pitchFamily="34" charset="-128"/>
              <a:ea typeface="小塚ゴシック Pr6N R" panose="020B0400000000000000" pitchFamily="34" charset="-128"/>
            </a:endParaRPr>
          </a:p>
        </p:txBody>
      </p:sp>
      <p:pic>
        <p:nvPicPr>
          <p:cNvPr id="3" name="図 2"/>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859889" y="6102576"/>
            <a:ext cx="294518" cy="939173"/>
          </a:xfrm>
          <a:prstGeom prst="rect">
            <a:avLst/>
          </a:prstGeom>
        </p:spPr>
      </p:pic>
      <p:pic>
        <p:nvPicPr>
          <p:cNvPr id="76" name="図 75"/>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859889" y="7255032"/>
            <a:ext cx="294518" cy="939173"/>
          </a:xfrm>
          <a:prstGeom prst="rect">
            <a:avLst/>
          </a:prstGeom>
        </p:spPr>
      </p:pic>
      <p:pic>
        <p:nvPicPr>
          <p:cNvPr id="77" name="図 76"/>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312974" y="7255031"/>
            <a:ext cx="294518" cy="939173"/>
          </a:xfrm>
          <a:prstGeom prst="rect">
            <a:avLst/>
          </a:prstGeom>
        </p:spPr>
      </p:pic>
      <p:pic>
        <p:nvPicPr>
          <p:cNvPr id="78" name="図 77"/>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762566" y="7255031"/>
            <a:ext cx="294518" cy="939173"/>
          </a:xfrm>
          <a:prstGeom prst="rect">
            <a:avLst/>
          </a:prstGeom>
        </p:spPr>
      </p:pic>
      <p:sp>
        <p:nvSpPr>
          <p:cNvPr id="81" name="テキスト ボックス 80"/>
          <p:cNvSpPr txBox="1"/>
          <p:nvPr/>
        </p:nvSpPr>
        <p:spPr>
          <a:xfrm>
            <a:off x="16506486" y="6257285"/>
            <a:ext cx="4034112" cy="707886"/>
          </a:xfrm>
          <a:prstGeom prst="rect">
            <a:avLst/>
          </a:prstGeom>
          <a:noFill/>
        </p:spPr>
        <p:txBody>
          <a:bodyPr wrap="square" rtlCol="0" anchor="ctr">
            <a:spAutoFit/>
          </a:bodyPr>
          <a:lstStyle/>
          <a:p>
            <a:pPr algn="ctr"/>
            <a:r>
              <a:rPr lang="en-US" altLang="ja-JP" sz="4000" dirty="0" smtClean="0">
                <a:latin typeface="小塚ゴシック Pro B" panose="020B0800000000000000" pitchFamily="34" charset="-128"/>
                <a:ea typeface="小塚ゴシック Pro B" panose="020B0800000000000000" pitchFamily="34" charset="-128"/>
              </a:rPr>
              <a:t>125,000</a:t>
            </a:r>
            <a:endParaRPr lang="en-US" altLang="ja-JP" sz="4000" dirty="0">
              <a:latin typeface="小塚ゴシック Pro B" panose="020B0800000000000000" pitchFamily="34" charset="-128"/>
              <a:ea typeface="小塚ゴシック Pro B" panose="020B0800000000000000" pitchFamily="34" charset="-128"/>
            </a:endParaRPr>
          </a:p>
        </p:txBody>
      </p:sp>
      <p:sp>
        <p:nvSpPr>
          <p:cNvPr id="82" name="テキスト ボックス 81"/>
          <p:cNvSpPr txBox="1"/>
          <p:nvPr/>
        </p:nvSpPr>
        <p:spPr>
          <a:xfrm>
            <a:off x="16536849" y="7368515"/>
            <a:ext cx="4034112" cy="707886"/>
          </a:xfrm>
          <a:prstGeom prst="rect">
            <a:avLst/>
          </a:prstGeom>
          <a:noFill/>
        </p:spPr>
        <p:txBody>
          <a:bodyPr wrap="square" rtlCol="0" anchor="ctr">
            <a:spAutoFit/>
          </a:bodyPr>
          <a:lstStyle/>
          <a:p>
            <a:pPr algn="ctr"/>
            <a:r>
              <a:rPr lang="en-US" altLang="ja-JP" sz="4000" dirty="0" smtClean="0">
                <a:solidFill>
                  <a:srgbClr val="FF0000"/>
                </a:solidFill>
                <a:latin typeface="小塚ゴシック Pro B" panose="020B0800000000000000" pitchFamily="34" charset="-128"/>
                <a:ea typeface="小塚ゴシック Pro B" panose="020B0800000000000000" pitchFamily="34" charset="-128"/>
              </a:rPr>
              <a:t>378,000</a:t>
            </a:r>
            <a:endParaRPr lang="en-US" altLang="ja-JP" sz="4000" dirty="0">
              <a:solidFill>
                <a:srgbClr val="FF0000"/>
              </a:solidFill>
              <a:latin typeface="小塚ゴシック Pro B" panose="020B0800000000000000" pitchFamily="34" charset="-128"/>
              <a:ea typeface="小塚ゴシック Pro B" panose="020B0800000000000000" pitchFamily="34" charset="-128"/>
            </a:endParaRPr>
          </a:p>
        </p:txBody>
      </p:sp>
      <p:sp>
        <p:nvSpPr>
          <p:cNvPr id="59" name="テキスト ボックス 58"/>
          <p:cNvSpPr txBox="1"/>
          <p:nvPr/>
        </p:nvSpPr>
        <p:spPr>
          <a:xfrm>
            <a:off x="5479750" y="7379570"/>
            <a:ext cx="3057344" cy="707886"/>
          </a:xfrm>
          <a:prstGeom prst="rect">
            <a:avLst/>
          </a:prstGeom>
          <a:noFill/>
        </p:spPr>
        <p:txBody>
          <a:bodyPr wrap="square" rtlCol="0" anchor="ctr">
            <a:spAutoFit/>
          </a:bodyPr>
          <a:lstStyle/>
          <a:p>
            <a:pPr algn="ctr"/>
            <a:r>
              <a:rPr lang="en-US" altLang="ja-JP" sz="4000" dirty="0" smtClean="0">
                <a:solidFill>
                  <a:srgbClr val="FF0000"/>
                </a:solidFill>
                <a:latin typeface="小塚ゴシック Pr6N B" panose="020B0800000000000000" pitchFamily="34" charset="-128"/>
                <a:ea typeface="小塚ゴシック Pr6N B" panose="020B0800000000000000" pitchFamily="34" charset="-128"/>
              </a:rPr>
              <a:t>2.0</a:t>
            </a:r>
            <a:endParaRPr lang="en-US" altLang="ja-JP" sz="4000" dirty="0">
              <a:latin typeface="小塚ゴシック Pr6N B" panose="020B0800000000000000" pitchFamily="34" charset="-128"/>
              <a:ea typeface="小塚ゴシック Pr6N B" panose="020B0800000000000000" pitchFamily="34" charset="-128"/>
            </a:endParaRPr>
          </a:p>
        </p:txBody>
      </p:sp>
      <p:sp>
        <p:nvSpPr>
          <p:cNvPr id="60" name="テキスト ボックス 59"/>
          <p:cNvSpPr txBox="1"/>
          <p:nvPr/>
        </p:nvSpPr>
        <p:spPr>
          <a:xfrm>
            <a:off x="7333125" y="7451427"/>
            <a:ext cx="1434101" cy="584775"/>
          </a:xfrm>
          <a:prstGeom prst="rect">
            <a:avLst/>
          </a:prstGeom>
          <a:noFill/>
        </p:spPr>
        <p:txBody>
          <a:bodyPr wrap="square" rtlCol="0" anchor="ctr">
            <a:spAutoFit/>
          </a:bodyPr>
          <a:lstStyle/>
          <a:p>
            <a:pPr algn="ctr"/>
            <a:r>
              <a:rPr lang="ja-JP" altLang="en-US" sz="3200" dirty="0">
                <a:solidFill>
                  <a:schemeClr val="bg1">
                    <a:lumMod val="50000"/>
                  </a:schemeClr>
                </a:solidFill>
                <a:latin typeface="小塚ゴシック Pr6N R" panose="020B0400000000000000" pitchFamily="34" charset="-128"/>
                <a:ea typeface="小塚ゴシック Pr6N R" panose="020B0400000000000000" pitchFamily="34" charset="-128"/>
              </a:rPr>
              <a:t>／５人</a:t>
            </a:r>
            <a:endParaRPr lang="en-US" altLang="ja-JP" sz="3200" dirty="0">
              <a:solidFill>
                <a:schemeClr val="bg1">
                  <a:lumMod val="50000"/>
                </a:schemeClr>
              </a:solidFill>
              <a:latin typeface="小塚ゴシック Pr6N R" panose="020B0400000000000000" pitchFamily="34" charset="-128"/>
              <a:ea typeface="小塚ゴシック Pr6N R" panose="020B0400000000000000" pitchFamily="34" charset="-128"/>
            </a:endParaRPr>
          </a:p>
        </p:txBody>
      </p:sp>
      <p:sp>
        <p:nvSpPr>
          <p:cNvPr id="16" name="二等辺三角形 15"/>
          <p:cNvSpPr/>
          <p:nvPr/>
        </p:nvSpPr>
        <p:spPr>
          <a:xfrm rot="10800000">
            <a:off x="7005642" y="7065914"/>
            <a:ext cx="416106" cy="2037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rot="10800000">
            <a:off x="18279087" y="6991749"/>
            <a:ext cx="512706" cy="30089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511239" y="9225804"/>
            <a:ext cx="16544532" cy="1015663"/>
          </a:xfrm>
          <a:prstGeom prst="rect">
            <a:avLst/>
          </a:prstGeom>
        </p:spPr>
        <p:txBody>
          <a:bodyPr wrap="square">
            <a:spAutoFit/>
          </a:bodyPr>
          <a:lstStyle/>
          <a:p>
            <a:r>
              <a:rPr lang="ja-JP" altLang="en-US" sz="2800" dirty="0" smtClean="0">
                <a:latin typeface="小塚ゴシック Pr6N R" panose="020B0400000000000000" pitchFamily="34" charset="-128"/>
                <a:ea typeface="小塚ゴシック Pr6N R" panose="020B0400000000000000" pitchFamily="34" charset="-128"/>
              </a:rPr>
              <a:t>高齢化率上昇に伴う介護者・看護師不足を解決</a:t>
            </a:r>
            <a:r>
              <a:rPr lang="ja-JP" altLang="en-US" sz="3200" dirty="0" smtClean="0">
                <a:latin typeface="小塚ゴシック Pr6N R" panose="020B0400000000000000" pitchFamily="34" charset="-128"/>
                <a:ea typeface="小塚ゴシック Pr6N R" panose="020B0400000000000000" pitchFamily="34" charset="-128"/>
              </a:rPr>
              <a:t>する</a:t>
            </a:r>
            <a:r>
              <a:rPr lang="ja-JP" altLang="en-US" sz="2800" dirty="0" smtClean="0">
                <a:latin typeface="小塚ゴシック Pr6N R" panose="020B0400000000000000" pitchFamily="34" charset="-128"/>
                <a:ea typeface="小塚ゴシック Pr6N R" panose="020B0400000000000000" pitchFamily="34" charset="-128"/>
              </a:rPr>
              <a:t>ため，現場での作業効率化を図り</a:t>
            </a:r>
            <a:endParaRPr lang="en-US" altLang="ja-JP" sz="2800" dirty="0" smtClean="0">
              <a:latin typeface="小塚ゴシック Pr6N R" panose="020B0400000000000000" pitchFamily="34" charset="-128"/>
              <a:ea typeface="小塚ゴシック Pr6N R" panose="020B0400000000000000" pitchFamily="34" charset="-128"/>
            </a:endParaRPr>
          </a:p>
          <a:p>
            <a:r>
              <a:rPr lang="en-US" altLang="ja-JP" sz="2800" dirty="0" smtClean="0">
                <a:latin typeface="小塚ゴシック Pr6N R" panose="020B0400000000000000" pitchFamily="34" charset="-128"/>
                <a:ea typeface="小塚ゴシック Pr6N R" panose="020B0400000000000000" pitchFamily="34" charset="-128"/>
              </a:rPr>
              <a:t>Web</a:t>
            </a:r>
            <a:r>
              <a:rPr lang="ja-JP" altLang="en-US" sz="2800" dirty="0" smtClean="0">
                <a:latin typeface="小塚ゴシック Pr6N R" panose="020B0400000000000000" pitchFamily="34" charset="-128"/>
                <a:ea typeface="小塚ゴシック Pr6N R" panose="020B0400000000000000" pitchFamily="34" charset="-128"/>
              </a:rPr>
              <a:t>アプリケーションを</a:t>
            </a:r>
            <a:r>
              <a:rPr lang="ja-JP" altLang="en-US" sz="2800" dirty="0" smtClean="0">
                <a:latin typeface="小塚ゴシック Pr6N R" panose="020B0400000000000000" pitchFamily="34" charset="-128"/>
                <a:ea typeface="小塚ゴシック Pr6N R" panose="020B0400000000000000" pitchFamily="34" charset="-128"/>
              </a:rPr>
              <a:t>用いた流れ作業で記録できる利用者</a:t>
            </a:r>
            <a:r>
              <a:rPr lang="ja-JP" altLang="en-US" sz="2800" dirty="0" smtClean="0">
                <a:latin typeface="小塚ゴシック Pr6N R" panose="020B0400000000000000" pitchFamily="34" charset="-128"/>
                <a:ea typeface="小塚ゴシック Pr6N R" panose="020B0400000000000000" pitchFamily="34" charset="-128"/>
              </a:rPr>
              <a:t>管理システムを導入することを考えた。</a:t>
            </a:r>
            <a:endParaRPr lang="ja-JP" altLang="en-US" sz="2800" dirty="0">
              <a:latin typeface="小塚ゴシック Pr6N R" panose="020B0400000000000000" pitchFamily="34" charset="-128"/>
              <a:ea typeface="小塚ゴシック Pr6N R" panose="020B0400000000000000" pitchFamily="34" charset="-128"/>
            </a:endParaRPr>
          </a:p>
        </p:txBody>
      </p:sp>
      <p:sp>
        <p:nvSpPr>
          <p:cNvPr id="75" name="正方形/長方形 74"/>
          <p:cNvSpPr/>
          <p:nvPr/>
        </p:nvSpPr>
        <p:spPr>
          <a:xfrm>
            <a:off x="1159529" y="14188387"/>
            <a:ext cx="9434475" cy="1815882"/>
          </a:xfrm>
          <a:prstGeom prst="rect">
            <a:avLst/>
          </a:prstGeom>
        </p:spPr>
        <p:txBody>
          <a:bodyPr wrap="square">
            <a:spAutoFit/>
          </a:bodyPr>
          <a:lstStyle/>
          <a:p>
            <a:r>
              <a:rPr lang="ja-JP" altLang="en-US" sz="2800" dirty="0" smtClean="0">
                <a:latin typeface="小塚ゴシック Pro M" panose="020B0700000000000000" pitchFamily="34" charset="-128"/>
                <a:ea typeface="小塚ゴシック Pro M" panose="020B0700000000000000" pitchFamily="34" charset="-128"/>
              </a:rPr>
              <a:t>ステークホルダが本当に必要としている機能や要求を</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インタビューを行い明らかにする。よって，当研究は</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プロジェクト・スコープ・マネジメントに関連すると</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考える。</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7" name="テキスト ボックス 16"/>
          <p:cNvSpPr txBox="1"/>
          <p:nvPr/>
        </p:nvSpPr>
        <p:spPr>
          <a:xfrm>
            <a:off x="2454930" y="752919"/>
            <a:ext cx="18044035" cy="1015663"/>
          </a:xfrm>
          <a:prstGeom prst="rect">
            <a:avLst/>
          </a:prstGeom>
          <a:noFill/>
        </p:spPr>
        <p:txBody>
          <a:bodyPr wrap="square" rtlCol="0">
            <a:spAutoFit/>
          </a:bodyPr>
          <a:lstStyle/>
          <a:p>
            <a:pPr algn="ctr"/>
            <a:r>
              <a:rPr kumimoji="1" lang="ja-JP" altLang="en-US" sz="6000" dirty="0" smtClean="0">
                <a:latin typeface="小塚ゴシック Pro B" panose="020B0800000000000000" pitchFamily="34" charset="-128"/>
                <a:ea typeface="小塚ゴシック Pro B" panose="020B0800000000000000" pitchFamily="34" charset="-128"/>
              </a:rPr>
              <a:t>高齢者入居施設における利用者管理システムの導入</a:t>
            </a:r>
            <a:endParaRPr kumimoji="1" lang="ja-JP" altLang="en-US" sz="60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kumimoji="1" lang="en-US" altLang="ja-JP" sz="4000" dirty="0" smtClean="0">
                <a:latin typeface="小塚ゴシック Pro M" panose="020B0700000000000000" pitchFamily="34" charset="-128"/>
                <a:ea typeface="小塚ゴシック Pro M" panose="020B0700000000000000" pitchFamily="34" charset="-128"/>
              </a:rPr>
              <a:t>3</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鈴木博文</a:t>
            </a:r>
            <a:endParaRPr kumimoji="1" lang="ja-JP" altLang="en-US" sz="4000" dirty="0">
              <a:latin typeface="小塚ゴシック Pro M" panose="020B0700000000000000" pitchFamily="34" charset="-128"/>
              <a:ea typeface="小塚ゴシック Pro M" panose="020B0700000000000000" pitchFamily="34" charset="-128"/>
            </a:endParaRPr>
          </a:p>
        </p:txBody>
      </p:sp>
      <p:pic>
        <p:nvPicPr>
          <p:cNvPr id="23" name="図 22"/>
          <p:cNvPicPr>
            <a:picLocks noChangeAspect="1"/>
          </p:cNvPicPr>
          <p:nvPr/>
        </p:nvPicPr>
        <p:blipFill rotWithShape="1">
          <a:blip r:embed="rId7">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845121" y="10714106"/>
            <a:ext cx="993944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・既存の介護ソフトは入力しづらく見づらい</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5" name="正方形/長方形 94"/>
          <p:cNvSpPr/>
          <p:nvPr/>
        </p:nvSpPr>
        <p:spPr>
          <a:xfrm>
            <a:off x="845121" y="11343257"/>
            <a:ext cx="1051163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・介護ソフトの一部しか使用</a:t>
            </a:r>
            <a:r>
              <a:rPr lang="ja-JP" altLang="en-US" sz="2400" dirty="0" smtClean="0">
                <a:latin typeface="小塚ゴシック Pro M" panose="020B0700000000000000" pitchFamily="34" charset="-128"/>
                <a:ea typeface="小塚ゴシック Pro M" panose="020B0700000000000000" pitchFamily="34" charset="-128"/>
              </a:rPr>
              <a:t>しないため，紙媒体と並行使用になる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6" name="正方形/長方形 95"/>
          <p:cNvSpPr/>
          <p:nvPr/>
        </p:nvSpPr>
        <p:spPr>
          <a:xfrm>
            <a:off x="845121" y="11972408"/>
            <a:ext cx="10336978"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・手書きによる利用者</a:t>
            </a:r>
            <a:r>
              <a:rPr lang="ja-JP" altLang="en-US" sz="2400" dirty="0" smtClean="0">
                <a:latin typeface="小塚ゴシック Pro M" panose="020B0700000000000000" pitchFamily="34" charset="-128"/>
                <a:ea typeface="小塚ゴシック Pro M" panose="020B0700000000000000" pitchFamily="34" charset="-128"/>
              </a:rPr>
              <a:t>の管理は</a:t>
            </a:r>
            <a:r>
              <a:rPr lang="ja-JP" altLang="en-US" sz="2400" dirty="0" smtClean="0">
                <a:latin typeface="小塚ゴシック Pro M" panose="020B0700000000000000" pitchFamily="34" charset="-128"/>
                <a:ea typeface="小塚ゴシック Pro M" panose="020B0700000000000000" pitchFamily="34" charset="-128"/>
              </a:rPr>
              <a:t>二度手間で記録漏れが発生する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7" name="角丸四角形 96"/>
          <p:cNvSpPr/>
          <p:nvPr/>
        </p:nvSpPr>
        <p:spPr>
          <a:xfrm>
            <a:off x="11211611" y="10490282"/>
            <a:ext cx="9522191" cy="2257290"/>
          </a:xfrm>
          <a:prstGeom prst="roundRect">
            <a:avLst>
              <a:gd name="adj" fmla="val 4131"/>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11599016" y="10734713"/>
            <a:ext cx="993944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・機器操作が不慣れな職員でも操作しやすい画面設計にする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9" name="正方形/長方形 98"/>
          <p:cNvSpPr/>
          <p:nvPr/>
        </p:nvSpPr>
        <p:spPr>
          <a:xfrm>
            <a:off x="11613526" y="11363967"/>
            <a:ext cx="1051163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・使用頻度の高い項目を重点的にシステム化する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00" name="正方形/長方形 99"/>
          <p:cNvSpPr/>
          <p:nvPr/>
        </p:nvSpPr>
        <p:spPr>
          <a:xfrm>
            <a:off x="11613530" y="11993015"/>
            <a:ext cx="10336978"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・時間短縮につながる入力方法にする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01" name="二等辺三角形 100"/>
          <p:cNvSpPr/>
          <p:nvPr/>
        </p:nvSpPr>
        <p:spPr>
          <a:xfrm rot="5400000">
            <a:off x="10488100" y="11468478"/>
            <a:ext cx="512706" cy="300898"/>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11613526" y="14191648"/>
            <a:ext cx="10774966" cy="1569660"/>
          </a:xfrm>
          <a:prstGeom prst="rect">
            <a:avLst/>
          </a:prstGeom>
        </p:spPr>
        <p:txBody>
          <a:bodyPr wrap="square">
            <a:spAutoFit/>
          </a:bodyPr>
          <a:lstStyle/>
          <a:p>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 介護</a:t>
            </a:r>
            <a:r>
              <a:rPr lang="ja-JP" altLang="en-US" sz="2400" dirty="0" smtClean="0">
                <a:latin typeface="小塚ゴシック Pro M" panose="020B0700000000000000" pitchFamily="34" charset="-128"/>
                <a:ea typeface="小塚ゴシック Pro M" panose="020B0700000000000000" pitchFamily="34" charset="-128"/>
              </a:rPr>
              <a:t>施設にてシステム化す</a:t>
            </a:r>
            <a:r>
              <a:rPr lang="ja-JP" altLang="en-US" sz="2400" dirty="0">
                <a:latin typeface="小塚ゴシック Pro M" panose="020B0700000000000000" pitchFamily="34" charset="-128"/>
                <a:ea typeface="小塚ゴシック Pro M" panose="020B0700000000000000" pitchFamily="34" charset="-128"/>
              </a:rPr>
              <a:t>べき項目に</a:t>
            </a:r>
            <a:r>
              <a:rPr lang="ja-JP" altLang="en-US" sz="2400" dirty="0" smtClean="0">
                <a:latin typeface="小塚ゴシック Pro M" panose="020B0700000000000000" pitchFamily="34" charset="-128"/>
                <a:ea typeface="小塚ゴシック Pro M" panose="020B0700000000000000" pitchFamily="34" charset="-128"/>
              </a:rPr>
              <a:t>ついてインタビュー</a:t>
            </a:r>
            <a:r>
              <a:rPr lang="ja-JP" altLang="en-US" sz="2400" dirty="0">
                <a:latin typeface="小塚ゴシック Pro M" panose="020B0700000000000000" pitchFamily="34" charset="-128"/>
                <a:ea typeface="小塚ゴシック Pro M" panose="020B0700000000000000" pitchFamily="34" charset="-128"/>
              </a:rPr>
              <a:t>する。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 調査を基に項目を決定し，デザイン案</a:t>
            </a:r>
            <a:r>
              <a:rPr lang="ja-JP" altLang="en-US" sz="2400" dirty="0" smtClean="0">
                <a:latin typeface="小塚ゴシック Pro M" panose="020B0700000000000000" pitchFamily="34" charset="-128"/>
                <a:ea typeface="小塚ゴシック Pro M" panose="020B0700000000000000" pitchFamily="34" charset="-128"/>
              </a:rPr>
              <a:t>を制作</a:t>
            </a:r>
            <a:r>
              <a:rPr lang="ja-JP" altLang="en-US" sz="2400" dirty="0" smtClean="0">
                <a:latin typeface="小塚ゴシック Pro M" panose="020B0700000000000000" pitchFamily="34" charset="-128"/>
                <a:ea typeface="小塚ゴシック Pro M" panose="020B0700000000000000" pitchFamily="34" charset="-128"/>
              </a:rPr>
              <a:t>する（デザ科担当）。</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 デザイン案から</a:t>
            </a:r>
            <a:r>
              <a:rPr lang="en-US" altLang="ja-JP" sz="2400" dirty="0" smtClean="0">
                <a:latin typeface="小塚ゴシック Pro M" panose="020B0700000000000000" pitchFamily="34" charset="-128"/>
                <a:ea typeface="小塚ゴシック Pro M" panose="020B0700000000000000" pitchFamily="34" charset="-128"/>
              </a:rPr>
              <a:t>Web</a:t>
            </a:r>
            <a:r>
              <a:rPr lang="ja-JP" altLang="en-US" sz="2400" dirty="0" smtClean="0">
                <a:latin typeface="小塚ゴシック Pro M" panose="020B0700000000000000" pitchFamily="34" charset="-128"/>
                <a:ea typeface="小塚ゴシック Pro M" panose="020B0700000000000000" pitchFamily="34" charset="-128"/>
              </a:rPr>
              <a:t>アプリケーションを構築する。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a:latin typeface="小塚ゴシック Pro M" panose="020B0700000000000000" pitchFamily="34" charset="-128"/>
                <a:ea typeface="小塚ゴシック Pro M" panose="020B0700000000000000" pitchFamily="34" charset="-128"/>
              </a:rPr>
              <a:t>4</a:t>
            </a:r>
            <a:r>
              <a:rPr lang="en-US" altLang="ja-JP" sz="2400" dirty="0" smtClean="0">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 協力施設にて成果物の検証実験を行ない，知見を得る。</a:t>
            </a:r>
            <a:endParaRPr lang="ja-JP" altLang="en-US" sz="2400" dirty="0">
              <a:latin typeface="小塚ゴシック Pro M" panose="020B0700000000000000" pitchFamily="34" charset="-128"/>
              <a:ea typeface="小塚ゴシック Pro M" panose="020B0700000000000000" pitchFamily="34" charset="-128"/>
            </a:endParaRPr>
          </a:p>
        </p:txBody>
      </p:sp>
      <p:grpSp>
        <p:nvGrpSpPr>
          <p:cNvPr id="103" name="グループ化 102"/>
          <p:cNvGrpSpPr/>
          <p:nvPr/>
        </p:nvGrpSpPr>
        <p:grpSpPr>
          <a:xfrm>
            <a:off x="11310334" y="6304667"/>
            <a:ext cx="1910194" cy="532331"/>
            <a:chOff x="50369" y="5743850"/>
            <a:chExt cx="1910194" cy="532331"/>
          </a:xfrm>
        </p:grpSpPr>
        <p:sp>
          <p:nvSpPr>
            <p:cNvPr id="104" name="テキスト ボックス 103"/>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2017</a:t>
              </a:r>
              <a:endParaRPr lang="en-US" altLang="ja-JP" sz="2800" dirty="0">
                <a:latin typeface="Century Gothic" panose="020B0502020202020204" pitchFamily="34" charset="0"/>
              </a:endParaRPr>
            </a:p>
          </p:txBody>
        </p:sp>
        <p:sp>
          <p:nvSpPr>
            <p:cNvPr id="105" name="テキスト ボックス 104"/>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grpSp>
        <p:nvGrpSpPr>
          <p:cNvPr id="106" name="グループ化 105"/>
          <p:cNvGrpSpPr/>
          <p:nvPr/>
        </p:nvGrpSpPr>
        <p:grpSpPr>
          <a:xfrm>
            <a:off x="11310334" y="7391505"/>
            <a:ext cx="1910194" cy="532331"/>
            <a:chOff x="50369" y="5743850"/>
            <a:chExt cx="1910194" cy="532331"/>
          </a:xfrm>
        </p:grpSpPr>
        <p:sp>
          <p:nvSpPr>
            <p:cNvPr id="107" name="テキスト ボックス 106"/>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2025</a:t>
              </a:r>
              <a:endParaRPr lang="en-US" altLang="ja-JP" sz="2800" dirty="0">
                <a:latin typeface="Century Gothic" panose="020B0502020202020204" pitchFamily="34" charset="0"/>
              </a:endParaRPr>
            </a:p>
          </p:txBody>
        </p:sp>
        <p:sp>
          <p:nvSpPr>
            <p:cNvPr id="108" name="テキスト ボックス 107"/>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sp>
        <p:nvSpPr>
          <p:cNvPr id="109" name="正方形/長方形 108"/>
          <p:cNvSpPr/>
          <p:nvPr/>
        </p:nvSpPr>
        <p:spPr>
          <a:xfrm>
            <a:off x="10948724" y="28373761"/>
            <a:ext cx="9779617" cy="1200329"/>
          </a:xfrm>
          <a:prstGeom prst="rect">
            <a:avLst/>
          </a:prstGeom>
        </p:spPr>
        <p:txBody>
          <a:bodyPr wrap="square">
            <a:spAutoFit/>
          </a:bodyPr>
          <a:lstStyle/>
          <a:p>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12</a:t>
            </a:r>
            <a:r>
              <a:rPr lang="ja-JP" altLang="en-US" sz="2400" dirty="0" smtClean="0">
                <a:latin typeface="小塚ゴシック Pro M" panose="020B0700000000000000" pitchFamily="34" charset="-128"/>
                <a:ea typeface="小塚ゴシック Pro M" panose="020B0700000000000000" pitchFamily="34" charset="-128"/>
              </a:rPr>
              <a:t>月</a:t>
            </a:r>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月にかけてシステム全体の推移とデータ管理を完成させる。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月中旬に検証</a:t>
            </a:r>
            <a:r>
              <a:rPr lang="ja-JP" altLang="en-US" sz="2400" dirty="0">
                <a:latin typeface="小塚ゴシック Pro M" panose="020B0700000000000000" pitchFamily="34" charset="-128"/>
                <a:ea typeface="小塚ゴシック Pro M" panose="020B0700000000000000" pitchFamily="34" charset="-128"/>
              </a:rPr>
              <a:t>実験</a:t>
            </a:r>
            <a:r>
              <a:rPr lang="ja-JP" altLang="en-US" sz="2400" dirty="0" smtClean="0">
                <a:latin typeface="小塚ゴシック Pro M" panose="020B0700000000000000" pitchFamily="34" charset="-128"/>
                <a:ea typeface="小塚ゴシック Pro M" panose="020B0700000000000000" pitchFamily="34" charset="-128"/>
              </a:rPr>
              <a:t>を行なう。</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月上旬にシステムを完成させる。</a:t>
            </a:r>
            <a:endParaRPr lang="ja-JP" altLang="en-US" sz="2400" dirty="0">
              <a:latin typeface="小塚ゴシック Pro M" panose="020B0700000000000000" pitchFamily="34" charset="-128"/>
              <a:ea typeface="小塚ゴシック Pro M" panose="020B0700000000000000" pitchFamily="34" charset="-128"/>
            </a:endParaRPr>
          </a:p>
        </p:txBody>
      </p:sp>
      <p:pic>
        <p:nvPicPr>
          <p:cNvPr id="110" name="図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55858" y="16919488"/>
            <a:ext cx="4765441" cy="6353922"/>
          </a:xfrm>
          <a:prstGeom prst="rect">
            <a:avLst/>
          </a:prstGeom>
        </p:spPr>
      </p:pic>
      <p:pic>
        <p:nvPicPr>
          <p:cNvPr id="111" name="図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25236" y="16919488"/>
            <a:ext cx="4765441" cy="6353922"/>
          </a:xfrm>
          <a:prstGeom prst="rect">
            <a:avLst/>
          </a:prstGeom>
        </p:spPr>
      </p:pic>
      <p:sp>
        <p:nvSpPr>
          <p:cNvPr id="112" name="テキスト ボックス 111"/>
          <p:cNvSpPr txBox="1"/>
          <p:nvPr/>
        </p:nvSpPr>
        <p:spPr>
          <a:xfrm flipH="1">
            <a:off x="10812240" y="23321799"/>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smtClean="0">
                <a:latin typeface="小塚ゴシック Pro B" panose="020B0800000000000000" pitchFamily="34" charset="-128"/>
                <a:ea typeface="小塚ゴシック Pro B" panose="020B0800000000000000" pitchFamily="34" charset="-128"/>
              </a:rPr>
              <a:t>2</a:t>
            </a:r>
            <a:r>
              <a:rPr lang="ja-JP" altLang="en-US" sz="2000" dirty="0" smtClean="0">
                <a:latin typeface="小塚ゴシック Pro B" panose="020B0800000000000000" pitchFamily="34" charset="-128"/>
                <a:ea typeface="小塚ゴシック Pro B" panose="020B0800000000000000" pitchFamily="34" charset="-128"/>
              </a:rPr>
              <a:t>　個人入力ページ</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13" name="テキスト ボックス 112"/>
          <p:cNvSpPr txBox="1"/>
          <p:nvPr/>
        </p:nvSpPr>
        <p:spPr>
          <a:xfrm flipH="1">
            <a:off x="15832960" y="23421460"/>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smtClean="0">
                <a:latin typeface="小塚ゴシック Pro B" panose="020B0800000000000000" pitchFamily="34" charset="-128"/>
                <a:ea typeface="小塚ゴシック Pro B" panose="020B0800000000000000" pitchFamily="34" charset="-128"/>
              </a:rPr>
              <a:t>3</a:t>
            </a:r>
            <a:r>
              <a:rPr lang="ja-JP" altLang="en-US" sz="2000" dirty="0" smtClean="0">
                <a:latin typeface="小塚ゴシック Pro B" panose="020B0800000000000000" pitchFamily="34" charset="-128"/>
                <a:ea typeface="小塚ゴシック Pro B" panose="020B0800000000000000" pitchFamily="34" charset="-128"/>
              </a:rPr>
              <a:t>　表入力ページ</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14" name="正方形/長方形 113"/>
          <p:cNvSpPr/>
          <p:nvPr/>
        </p:nvSpPr>
        <p:spPr>
          <a:xfrm>
            <a:off x="897426" y="17871738"/>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10</a:t>
            </a:r>
            <a:r>
              <a:rPr lang="ja-JP" altLang="en-US" sz="2400" dirty="0" smtClean="0">
                <a:latin typeface="小塚ゴシック Pro M" panose="020B0700000000000000" pitchFamily="34" charset="-128"/>
                <a:ea typeface="小塚ゴシック Pro M" panose="020B0700000000000000" pitchFamily="34" charset="-128"/>
              </a:rPr>
              <a:t>月中旬</a:t>
            </a:r>
            <a:r>
              <a:rPr lang="ja-JP" altLang="en-US" sz="2400" dirty="0">
                <a:latin typeface="小塚ゴシック Pro M" panose="020B0700000000000000" pitchFamily="34" charset="-128"/>
                <a:ea typeface="小塚ゴシック Pro M" panose="020B0700000000000000" pitchFamily="34" charset="-128"/>
              </a:rPr>
              <a:t>　</a:t>
            </a:r>
            <a:r>
              <a:rPr lang="ja-JP" altLang="en-US" sz="2400" dirty="0" smtClean="0">
                <a:latin typeface="小塚ゴシック Pro M" panose="020B0700000000000000" pitchFamily="34" charset="-128"/>
                <a:ea typeface="小塚ゴシック Pro M" panose="020B0700000000000000" pitchFamily="34" charset="-128"/>
              </a:rPr>
              <a:t>　システム構築開始</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11</a:t>
            </a:r>
            <a:r>
              <a:rPr lang="ja-JP" altLang="en-US" sz="2400" dirty="0" smtClean="0">
                <a:latin typeface="小塚ゴシック Pro M" panose="020B0700000000000000" pitchFamily="34" charset="-128"/>
                <a:ea typeface="小塚ゴシック Pro M" panose="020B0700000000000000" pitchFamily="34" charset="-128"/>
              </a:rPr>
              <a:t>月中旬　　協力施設にて担当者に説明し改善点を調査</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11</a:t>
            </a:r>
            <a:r>
              <a:rPr lang="ja-JP" altLang="en-US" sz="2400" dirty="0" smtClean="0">
                <a:latin typeface="小塚ゴシック Pro M" panose="020B0700000000000000" pitchFamily="34" charset="-128"/>
                <a:ea typeface="小塚ゴシック Pro M" panose="020B0700000000000000" pitchFamily="34" charset="-128"/>
              </a:rPr>
              <a:t>月中旬～　必要項目を洗い出しシステム再構成を継続</a:t>
            </a:r>
            <a:endParaRPr lang="ja-JP" altLang="en-US" sz="2400" dirty="0">
              <a:latin typeface="小塚ゴシック Pro M" panose="020B0700000000000000" pitchFamily="34" charset="-128"/>
              <a:ea typeface="小塚ゴシック Pro M" panose="020B0700000000000000" pitchFamily="34" charset="-128"/>
            </a:endParaRPr>
          </a:p>
        </p:txBody>
      </p:sp>
      <p:pic>
        <p:nvPicPr>
          <p:cNvPr id="115" name="図 1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0310" y="24248286"/>
            <a:ext cx="9606750" cy="3017137"/>
          </a:xfrm>
          <a:prstGeom prst="rect">
            <a:avLst/>
          </a:prstGeom>
        </p:spPr>
      </p:pic>
      <p:sp>
        <p:nvSpPr>
          <p:cNvPr id="116" name="正方形/長方形 115"/>
          <p:cNvSpPr/>
          <p:nvPr/>
        </p:nvSpPr>
        <p:spPr>
          <a:xfrm>
            <a:off x="822068" y="20077970"/>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・優先的</a:t>
            </a:r>
            <a:r>
              <a:rPr lang="ja-JP" altLang="en-US" sz="2400" dirty="0">
                <a:latin typeface="小塚ゴシック Pro M" panose="020B0700000000000000" pitchFamily="34" charset="-128"/>
                <a:ea typeface="小塚ゴシック Pro M" panose="020B0700000000000000" pitchFamily="34" charset="-128"/>
              </a:rPr>
              <a:t>にシステム化してほしいことについての情報を</a:t>
            </a:r>
            <a:r>
              <a:rPr lang="ja-JP" altLang="en-US" sz="2400" dirty="0" smtClean="0">
                <a:latin typeface="小塚ゴシック Pro M" panose="020B0700000000000000" pitchFamily="34" charset="-128"/>
                <a:ea typeface="小塚ゴシック Pro M" panose="020B0700000000000000" pitchFamily="34" charset="-128"/>
              </a:rPr>
              <a:t>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・効率よく記録するための作業の流れが聞けた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・現場での介護職員への負担の大きさについて聞けた</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17" name="正方形/長方形 116"/>
          <p:cNvSpPr/>
          <p:nvPr/>
        </p:nvSpPr>
        <p:spPr>
          <a:xfrm>
            <a:off x="948852" y="17229433"/>
            <a:ext cx="2790417"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5.1</a:t>
            </a:r>
            <a:r>
              <a:rPr lang="ja-JP" altLang="en-US" sz="2800" dirty="0">
                <a:latin typeface="小塚ゴシック Pro M" panose="020B0700000000000000" pitchFamily="34" charset="-128"/>
                <a:ea typeface="小塚ゴシック Pro M" panose="020B0700000000000000" pitchFamily="34" charset="-128"/>
              </a:rPr>
              <a:t> </a:t>
            </a:r>
            <a:r>
              <a:rPr lang="ja-JP" altLang="en-US" sz="2800" dirty="0" smtClean="0">
                <a:latin typeface="小塚ゴシック Pro M" panose="020B0700000000000000" pitchFamily="34" charset="-128"/>
                <a:ea typeface="小塚ゴシック Pro M" panose="020B0700000000000000" pitchFamily="34" charset="-128"/>
              </a:rPr>
              <a:t>研究の流れ</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18" name="正方形/長方形 117"/>
          <p:cNvSpPr/>
          <p:nvPr/>
        </p:nvSpPr>
        <p:spPr>
          <a:xfrm>
            <a:off x="955108" y="19410837"/>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5.2</a:t>
            </a:r>
            <a:r>
              <a:rPr lang="ja-JP" altLang="en-US" sz="2800" dirty="0" smtClean="0">
                <a:latin typeface="小塚ゴシック Pro M" panose="020B0700000000000000" pitchFamily="34" charset="-128"/>
                <a:ea typeface="小塚ゴシック Pro M" panose="020B0700000000000000" pitchFamily="34" charset="-128"/>
              </a:rPr>
              <a:t> インタビューの成果</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19" name="テキスト ボックス 118"/>
          <p:cNvSpPr txBox="1"/>
          <p:nvPr/>
        </p:nvSpPr>
        <p:spPr>
          <a:xfrm flipH="1">
            <a:off x="900672" y="27420015"/>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a:latin typeface="小塚ゴシック Pro B" panose="020B0800000000000000" pitchFamily="34" charset="-128"/>
                <a:ea typeface="小塚ゴシック Pro B" panose="020B0800000000000000" pitchFamily="34" charset="-128"/>
              </a:rPr>
              <a:t>1</a:t>
            </a:r>
            <a:r>
              <a:rPr lang="ja-JP" altLang="en-US" sz="2000" dirty="0" smtClean="0">
                <a:latin typeface="小塚ゴシック Pro B" panose="020B0800000000000000" pitchFamily="34" charset="-128"/>
                <a:ea typeface="小塚ゴシック Pro B" panose="020B0800000000000000" pitchFamily="34" charset="-128"/>
              </a:rPr>
              <a:t>　アーキテクチャ</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20" name="正方形/長方形 119"/>
          <p:cNvSpPr/>
          <p:nvPr/>
        </p:nvSpPr>
        <p:spPr>
          <a:xfrm>
            <a:off x="912937" y="21795520"/>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5.3</a:t>
            </a:r>
            <a:r>
              <a:rPr lang="ja-JP" altLang="en-US" sz="2800" dirty="0" smtClean="0">
                <a:latin typeface="小塚ゴシック Pro M" panose="020B0700000000000000" pitchFamily="34" charset="-128"/>
                <a:ea typeface="小塚ゴシック Pro M" panose="020B0700000000000000" pitchFamily="34" charset="-128"/>
              </a:rPr>
              <a:t> システム開発</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22" name="正方形/長方形 121"/>
          <p:cNvSpPr/>
          <p:nvPr/>
        </p:nvSpPr>
        <p:spPr>
          <a:xfrm>
            <a:off x="540176" y="28262676"/>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・必要な管理テーブルを洗い出し</a:t>
            </a:r>
            <a:r>
              <a:rPr lang="ja-JP" altLang="en-US" sz="2400" dirty="0">
                <a:latin typeface="小塚ゴシック Pro M" panose="020B0700000000000000" pitchFamily="34" charset="-128"/>
                <a:ea typeface="小塚ゴシック Pro M" panose="020B0700000000000000" pitchFamily="34" charset="-128"/>
              </a:rPr>
              <a:t>データベース上</a:t>
            </a:r>
            <a:r>
              <a:rPr lang="ja-JP" altLang="en-US" sz="2400" dirty="0" smtClean="0">
                <a:latin typeface="小塚ゴシック Pro M" panose="020B0700000000000000" pitchFamily="34" charset="-128"/>
                <a:ea typeface="小塚ゴシック Pro M" panose="020B0700000000000000" pitchFamily="34" charset="-128"/>
              </a:rPr>
              <a:t>に構築した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・個人入力ページ（図</a:t>
            </a:r>
            <a:r>
              <a:rPr lang="en-US" altLang="ja-JP" sz="2400" dirty="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）に個人の情報を集約する</a:t>
            </a:r>
            <a:r>
              <a:rPr lang="ja-JP" altLang="en-US" sz="2400" dirty="0" smtClean="0">
                <a:latin typeface="小塚ゴシック Pro M" panose="020B0700000000000000" pitchFamily="34" charset="-128"/>
                <a:ea typeface="小塚ゴシック Pro M" panose="020B0700000000000000" pitchFamily="34" charset="-128"/>
              </a:rPr>
              <a:t>ようにした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・流れ作業で記録ができるよう表入力ページ（図</a:t>
            </a:r>
            <a:r>
              <a:rPr lang="en-US" altLang="ja-JP" sz="2400" dirty="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）を制作した</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3" name="正方形/長方形 122"/>
          <p:cNvSpPr/>
          <p:nvPr/>
        </p:nvSpPr>
        <p:spPr>
          <a:xfrm>
            <a:off x="903793" y="22299788"/>
            <a:ext cx="9779617" cy="1569660"/>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利用者はブラウザを通じて，システムにアクセスする。アイコン等を用いたシンプルで操作しやすい画面デザインを設計しており各情報が</a:t>
            </a:r>
            <a:r>
              <a:rPr lang="ja-JP" altLang="en-US" sz="2400" dirty="0" smtClean="0">
                <a:latin typeface="小塚ゴシック Pro M" panose="020B0700000000000000" pitchFamily="34" charset="-128"/>
                <a:ea typeface="小塚ゴシック Pro M" panose="020B0700000000000000" pitchFamily="34" charset="-128"/>
              </a:rPr>
              <a:t>入出力</a:t>
            </a:r>
            <a:r>
              <a:rPr lang="ja-JP" altLang="en-US" sz="2400" dirty="0" smtClean="0">
                <a:latin typeface="小塚ゴシック Pro M" panose="020B0700000000000000" pitchFamily="34" charset="-128"/>
                <a:ea typeface="小塚ゴシック Pro M" panose="020B0700000000000000" pitchFamily="34" charset="-128"/>
              </a:rPr>
              <a:t>される。利用者の管理情報はデータベース上に記録される。システム上の</a:t>
            </a:r>
            <a:r>
              <a:rPr lang="ja-JP" altLang="en-US" sz="2400" dirty="0" smtClean="0">
                <a:latin typeface="小塚ゴシック Pro M" panose="020B0700000000000000" pitchFamily="34" charset="-128"/>
                <a:ea typeface="小塚ゴシック Pro M" panose="020B0700000000000000" pitchFamily="34" charset="-128"/>
              </a:rPr>
              <a:t>流れを（</a:t>
            </a:r>
            <a:r>
              <a:rPr lang="ja-JP" altLang="en-US" sz="2400" dirty="0" smtClean="0">
                <a:latin typeface="小塚ゴシック Pro M" panose="020B0700000000000000" pitchFamily="34" charset="-128"/>
                <a:ea typeface="小塚ゴシック Pro M" panose="020B0700000000000000" pitchFamily="34" charset="-128"/>
              </a:rPr>
              <a:t>図</a:t>
            </a:r>
            <a:r>
              <a:rPr lang="en-US" altLang="ja-JP" sz="2400" dirty="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）に示す。</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6" name="正方形/長方形 125"/>
          <p:cNvSpPr/>
          <p:nvPr/>
        </p:nvSpPr>
        <p:spPr>
          <a:xfrm>
            <a:off x="10984758" y="24707109"/>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5.4</a:t>
            </a:r>
            <a:r>
              <a:rPr lang="ja-JP" altLang="en-US" sz="2800" dirty="0" smtClean="0">
                <a:latin typeface="小塚ゴシック Pro M" panose="020B0700000000000000" pitchFamily="34" charset="-128"/>
                <a:ea typeface="小塚ゴシック Pro M" panose="020B0700000000000000" pitchFamily="34" charset="-128"/>
              </a:rPr>
              <a:t> 課題</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27" name="正方形/長方形 126"/>
          <p:cNvSpPr/>
          <p:nvPr/>
        </p:nvSpPr>
        <p:spPr>
          <a:xfrm>
            <a:off x="11010783" y="25211377"/>
            <a:ext cx="9779617" cy="1569660"/>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・誤入力を減らす，また仮にしてしまった場合の削除機能の追加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・精神と行動の記録をする機能の追加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・タイムラインバーを用い，直感的に記録出来る機能の追加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・協力施設での実際の使用に不十分な点がないかの確認</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9" name="テキスト ボックス 128"/>
          <p:cNvSpPr txBox="1"/>
          <p:nvPr/>
        </p:nvSpPr>
        <p:spPr>
          <a:xfrm flipH="1">
            <a:off x="764176" y="3620725"/>
            <a:ext cx="361664" cy="602932"/>
          </a:xfrm>
          <a:prstGeom prst="rect">
            <a:avLst/>
          </a:prstGeom>
          <a:noFill/>
        </p:spPr>
        <p:txBody>
          <a:bodyPr wrap="square" rtlCol="0" anchor="ctr">
            <a:spAutoFit/>
          </a:bodyPr>
          <a:lstStyle/>
          <a:p>
            <a:pPr algn="ctr"/>
            <a:r>
              <a:rPr lang="en-US" altLang="ja-JP" sz="3200" dirty="0" smtClean="0">
                <a:latin typeface="小塚ゴシック Pro B" panose="020B0800000000000000" pitchFamily="34" charset="-128"/>
                <a:ea typeface="小塚ゴシック Pro B" panose="020B0800000000000000" pitchFamily="34" charset="-128"/>
              </a:rPr>
              <a:t>1</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0" name="正方形/長方形 129"/>
          <p:cNvSpPr/>
          <p:nvPr/>
        </p:nvSpPr>
        <p:spPr>
          <a:xfrm>
            <a:off x="593052" y="8483904"/>
            <a:ext cx="713314" cy="713314"/>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p:cNvSpPr txBox="1"/>
          <p:nvPr/>
        </p:nvSpPr>
        <p:spPr>
          <a:xfrm flipH="1">
            <a:off x="1240971" y="16453191"/>
            <a:ext cx="1985962" cy="584775"/>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進捗状況</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2" name="テキスト ボックス 131"/>
          <p:cNvSpPr txBox="1"/>
          <p:nvPr/>
        </p:nvSpPr>
        <p:spPr>
          <a:xfrm flipH="1">
            <a:off x="770492" y="8573373"/>
            <a:ext cx="361664" cy="602932"/>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２</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3" name="正方形/長方形 132"/>
          <p:cNvSpPr/>
          <p:nvPr/>
        </p:nvSpPr>
        <p:spPr>
          <a:xfrm>
            <a:off x="588352" y="13338209"/>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flipH="1">
            <a:off x="1343196" y="13471271"/>
            <a:ext cx="2442569" cy="584775"/>
          </a:xfrm>
          <a:prstGeom prst="rect">
            <a:avLst/>
          </a:prstGeom>
          <a:noFill/>
        </p:spPr>
        <p:txBody>
          <a:bodyPr wrap="square" rtlCol="0" anchor="ctr">
            <a:spAutoFit/>
          </a:bodyPr>
          <a:lstStyle/>
          <a:p>
            <a:pPr algn="ctr"/>
            <a:r>
              <a:rPr lang="en-US" altLang="ja-JP" sz="3200" dirty="0" smtClean="0">
                <a:latin typeface="小塚ゴシック Pro B" panose="020B0800000000000000" pitchFamily="34" charset="-128"/>
                <a:ea typeface="小塚ゴシック Pro B" panose="020B0800000000000000" pitchFamily="34" charset="-128"/>
              </a:rPr>
              <a:t>PM</a:t>
            </a:r>
            <a:r>
              <a:rPr lang="ja-JP" altLang="en-US" sz="3200" dirty="0" smtClean="0">
                <a:latin typeface="小塚ゴシック Pro B" panose="020B0800000000000000" pitchFamily="34" charset="-128"/>
                <a:ea typeface="小塚ゴシック Pro B" panose="020B0800000000000000" pitchFamily="34" charset="-128"/>
              </a:rPr>
              <a:t>との関連</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5" name="テキスト ボックス 134"/>
          <p:cNvSpPr txBox="1"/>
          <p:nvPr/>
        </p:nvSpPr>
        <p:spPr>
          <a:xfrm flipH="1">
            <a:off x="746620" y="13448591"/>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３</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6" name="正方形/長方形 135"/>
          <p:cNvSpPr/>
          <p:nvPr/>
        </p:nvSpPr>
        <p:spPr>
          <a:xfrm>
            <a:off x="11076200" y="13316203"/>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p:cNvSpPr txBox="1"/>
          <p:nvPr/>
        </p:nvSpPr>
        <p:spPr>
          <a:xfrm flipH="1">
            <a:off x="11881220" y="13418822"/>
            <a:ext cx="1056858" cy="584775"/>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方法</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8" name="テキスト ボックス 137"/>
          <p:cNvSpPr txBox="1"/>
          <p:nvPr/>
        </p:nvSpPr>
        <p:spPr>
          <a:xfrm flipH="1">
            <a:off x="11234468" y="13426585"/>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４</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9" name="正方形/長方形 138"/>
          <p:cNvSpPr/>
          <p:nvPr/>
        </p:nvSpPr>
        <p:spPr>
          <a:xfrm>
            <a:off x="588351" y="16343318"/>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flipH="1">
            <a:off x="1393370" y="8561378"/>
            <a:ext cx="1221285" cy="646331"/>
          </a:xfrm>
          <a:prstGeom prst="rect">
            <a:avLst/>
          </a:prstGeom>
          <a:noFill/>
        </p:spPr>
        <p:txBody>
          <a:bodyPr wrap="square" rtlCol="0" anchor="ctr">
            <a:spAutoFit/>
          </a:bodyPr>
          <a:lstStyle/>
          <a:p>
            <a:pPr algn="ctr"/>
            <a:r>
              <a:rPr lang="ja-JP" altLang="en-US" sz="3600" dirty="0">
                <a:latin typeface="小塚ゴシック Pro B" panose="020B0800000000000000" pitchFamily="34" charset="-128"/>
                <a:ea typeface="小塚ゴシック Pro B" panose="020B0800000000000000" pitchFamily="34" charset="-128"/>
              </a:rPr>
              <a:t>目的</a:t>
            </a:r>
            <a:endParaRPr lang="en-US" altLang="ja-JP" sz="3600" dirty="0">
              <a:latin typeface="小塚ゴシック Pro B" panose="020B0800000000000000" pitchFamily="34" charset="-128"/>
              <a:ea typeface="小塚ゴシック Pro B" panose="020B0800000000000000" pitchFamily="34" charset="-128"/>
            </a:endParaRPr>
          </a:p>
        </p:txBody>
      </p:sp>
      <p:sp>
        <p:nvSpPr>
          <p:cNvPr id="141" name="テキスト ボックス 140"/>
          <p:cNvSpPr txBox="1"/>
          <p:nvPr/>
        </p:nvSpPr>
        <p:spPr>
          <a:xfrm flipH="1">
            <a:off x="746619" y="16453700"/>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５</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2" name="正方形/長方形 141"/>
          <p:cNvSpPr/>
          <p:nvPr/>
        </p:nvSpPr>
        <p:spPr>
          <a:xfrm>
            <a:off x="11000097" y="27425118"/>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flipH="1">
            <a:off x="11729205" y="27527737"/>
            <a:ext cx="2301345" cy="584775"/>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今後の課題</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4" name="テキスト ボックス 143"/>
          <p:cNvSpPr txBox="1"/>
          <p:nvPr/>
        </p:nvSpPr>
        <p:spPr>
          <a:xfrm flipH="1">
            <a:off x="11158365" y="27535500"/>
            <a:ext cx="361664" cy="602932"/>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６</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5" name="テキスト ボックス 144"/>
          <p:cNvSpPr txBox="1"/>
          <p:nvPr/>
        </p:nvSpPr>
        <p:spPr>
          <a:xfrm>
            <a:off x="19490257" y="7479158"/>
            <a:ext cx="796635" cy="523220"/>
          </a:xfrm>
          <a:prstGeom prst="rect">
            <a:avLst/>
          </a:prstGeom>
          <a:noFill/>
        </p:spPr>
        <p:txBody>
          <a:bodyPr wrap="square" rtlCol="0" anchor="ctr">
            <a:spAutoFit/>
          </a:bodyPr>
          <a:lstStyle/>
          <a:p>
            <a:pPr algn="ctr"/>
            <a:r>
              <a:rPr lang="ja-JP" altLang="en-US" sz="2800" dirty="0">
                <a:latin typeface="小塚ゴシック Pr6N R" panose="020B0400000000000000" pitchFamily="34" charset="-128"/>
                <a:ea typeface="小塚ゴシック Pr6N R" panose="020B0400000000000000" pitchFamily="34" charset="-128"/>
              </a:rPr>
              <a:t>人</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146" name="テキスト ボックス 145"/>
          <p:cNvSpPr txBox="1"/>
          <p:nvPr/>
        </p:nvSpPr>
        <p:spPr>
          <a:xfrm>
            <a:off x="16453259" y="7396479"/>
            <a:ext cx="1319813" cy="523220"/>
          </a:xfrm>
          <a:prstGeom prst="rect">
            <a:avLst/>
          </a:prstGeom>
          <a:noFill/>
        </p:spPr>
        <p:txBody>
          <a:bodyPr wrap="square" rtlCol="0" anchor="ctr">
            <a:spAutoFit/>
          </a:bodyPr>
          <a:lstStyle/>
          <a:p>
            <a:pPr algn="ctr"/>
            <a:r>
              <a:rPr lang="ja-JP" altLang="en-US" sz="2800" dirty="0" smtClean="0">
                <a:latin typeface="小塚ゴシック Pr6N R" panose="020B0400000000000000" pitchFamily="34" charset="-128"/>
                <a:ea typeface="小塚ゴシック Pr6N R" panose="020B0400000000000000" pitchFamily="34" charset="-128"/>
              </a:rPr>
              <a:t>約</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147" name="テキスト ボックス 146"/>
          <p:cNvSpPr txBox="1"/>
          <p:nvPr/>
        </p:nvSpPr>
        <p:spPr>
          <a:xfrm flipH="1">
            <a:off x="1343196" y="853938"/>
            <a:ext cx="574382" cy="646331"/>
          </a:xfrm>
          <a:prstGeom prst="rect">
            <a:avLst/>
          </a:prstGeom>
          <a:noFill/>
        </p:spPr>
        <p:txBody>
          <a:bodyPr wrap="square" rtlCol="0" anchor="ctr">
            <a:spAutoFit/>
          </a:bodyPr>
          <a:lstStyle/>
          <a:p>
            <a:pPr algn="ctr"/>
            <a:r>
              <a:rPr lang="ja-JP" altLang="en-US" sz="3600" dirty="0">
                <a:solidFill>
                  <a:srgbClr val="3FBFED"/>
                </a:solidFill>
                <a:latin typeface="HGS明朝E" panose="02020900000000000000" pitchFamily="18" charset="-128"/>
                <a:ea typeface="HGS明朝E" panose="02020900000000000000" pitchFamily="18" charset="-128"/>
              </a:rPr>
              <a:t>欅</a:t>
            </a:r>
            <a:endParaRPr lang="en-US" altLang="ja-JP" sz="3600" dirty="0">
              <a:solidFill>
                <a:srgbClr val="3FBFED"/>
              </a:solidFill>
              <a:latin typeface="HGS明朝E" panose="02020900000000000000" pitchFamily="18" charset="-128"/>
              <a:ea typeface="HGS明朝E" panose="02020900000000000000" pitchFamily="18" charset="-128"/>
            </a:endParaRPr>
          </a:p>
        </p:txBody>
      </p:sp>
      <p:pic>
        <p:nvPicPr>
          <p:cNvPr id="121" name="図 120"/>
          <p:cNvPicPr>
            <a:picLocks noChangeAspect="1"/>
          </p:cNvPicPr>
          <p:nvPr/>
        </p:nvPicPr>
        <p:blipFill rotWithShape="1">
          <a:blip r:embed="rId11">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914920" y="6090489"/>
            <a:ext cx="532753" cy="912784"/>
          </a:xfrm>
          <a:prstGeom prst="rect">
            <a:avLst/>
          </a:prstGeom>
        </p:spPr>
      </p:pic>
      <p:pic>
        <p:nvPicPr>
          <p:cNvPr id="124" name="図 123"/>
          <p:cNvPicPr>
            <a:picLocks noChangeAspect="1"/>
          </p:cNvPicPr>
          <p:nvPr/>
        </p:nvPicPr>
        <p:blipFill rotWithShape="1">
          <a:blip r:embed="rId11">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4451145" y="6090489"/>
            <a:ext cx="532753" cy="912784"/>
          </a:xfrm>
          <a:prstGeom prst="rect">
            <a:avLst/>
          </a:prstGeom>
        </p:spPr>
      </p:pic>
      <p:pic>
        <p:nvPicPr>
          <p:cNvPr id="125" name="図 124"/>
          <p:cNvPicPr>
            <a:picLocks noChangeAspect="1"/>
          </p:cNvPicPr>
          <p:nvPr/>
        </p:nvPicPr>
        <p:blipFill rotWithShape="1">
          <a:blip r:embed="rId11">
            <a:duotone>
              <a:schemeClr val="accent3">
                <a:shade val="45000"/>
                <a:satMod val="135000"/>
              </a:schemeClr>
              <a:prstClr val="white"/>
            </a:duotone>
            <a:extLst>
              <a:ext uri="{28A0092B-C50C-407E-A947-70E740481C1C}">
                <a14:useLocalDpi xmlns:a14="http://schemas.microsoft.com/office/drawing/2010/main" val="0"/>
              </a:ext>
            </a:extLst>
          </a:blip>
          <a:srcRect l="21619" t="8143" r="29536" b="10518"/>
          <a:stretch/>
        </p:blipFill>
        <p:spPr>
          <a:xfrm>
            <a:off x="4962298" y="6096217"/>
            <a:ext cx="457943" cy="912784"/>
          </a:xfrm>
          <a:prstGeom prst="rect">
            <a:avLst/>
          </a:prstGeom>
        </p:spPr>
      </p:pic>
      <p:pic>
        <p:nvPicPr>
          <p:cNvPr id="149" name="図 148"/>
          <p:cNvPicPr>
            <a:picLocks noChangeAspect="1"/>
          </p:cNvPicPr>
          <p:nvPr/>
        </p:nvPicPr>
        <p:blipFill rotWithShape="1">
          <a:blip r:embed="rId11">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912235" y="7211230"/>
            <a:ext cx="532753" cy="912784"/>
          </a:xfrm>
          <a:prstGeom prst="rect">
            <a:avLst/>
          </a:prstGeom>
        </p:spPr>
      </p:pic>
      <p:pic>
        <p:nvPicPr>
          <p:cNvPr id="150" name="図 149"/>
          <p:cNvPicPr>
            <a:picLocks noChangeAspect="1"/>
          </p:cNvPicPr>
          <p:nvPr/>
        </p:nvPicPr>
        <p:blipFill rotWithShape="1">
          <a:blip r:embed="rId11">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374654" y="7218704"/>
            <a:ext cx="532753" cy="912784"/>
          </a:xfrm>
          <a:prstGeom prst="rect">
            <a:avLst/>
          </a:prstGeom>
        </p:spPr>
      </p:pic>
      <p:pic>
        <p:nvPicPr>
          <p:cNvPr id="151" name="図 150"/>
          <p:cNvPicPr>
            <a:picLocks noChangeAspect="1"/>
          </p:cNvPicPr>
          <p:nvPr/>
        </p:nvPicPr>
        <p:blipFill rotWithShape="1">
          <a:blip r:embed="rId11">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4443346" y="7219383"/>
            <a:ext cx="532753" cy="912784"/>
          </a:xfrm>
          <a:prstGeom prst="rect">
            <a:avLst/>
          </a:prstGeom>
        </p:spPr>
      </p:pic>
      <p:pic>
        <p:nvPicPr>
          <p:cNvPr id="148" name="図 147"/>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r="24510"/>
          <a:stretch/>
        </p:blipFill>
        <p:spPr>
          <a:xfrm>
            <a:off x="15204993" y="7255031"/>
            <a:ext cx="222332" cy="939173"/>
          </a:xfrm>
          <a:prstGeom prst="rect">
            <a:avLst/>
          </a:prstGeom>
        </p:spPr>
      </p:pic>
      <p:pic>
        <p:nvPicPr>
          <p:cNvPr id="154" name="図 153"/>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r="71987"/>
          <a:stretch/>
        </p:blipFill>
        <p:spPr>
          <a:xfrm>
            <a:off x="14309773" y="6107529"/>
            <a:ext cx="82502" cy="939173"/>
          </a:xfrm>
          <a:prstGeom prst="rect">
            <a:avLst/>
          </a:prstGeom>
        </p:spPr>
      </p:pic>
      <p:grpSp>
        <p:nvGrpSpPr>
          <p:cNvPr id="9" name="グループ化 8"/>
          <p:cNvGrpSpPr/>
          <p:nvPr/>
        </p:nvGrpSpPr>
        <p:grpSpPr>
          <a:xfrm>
            <a:off x="948852" y="3859788"/>
            <a:ext cx="336642" cy="340127"/>
            <a:chOff x="123825" y="3105436"/>
            <a:chExt cx="329958" cy="333374"/>
          </a:xfrm>
        </p:grpSpPr>
        <p:sp>
          <p:nvSpPr>
            <p:cNvPr id="155" name="直角三角形 154"/>
            <p:cNvSpPr/>
            <p:nvPr/>
          </p:nvSpPr>
          <p:spPr>
            <a:xfrm flipH="1">
              <a:off x="141839" y="3126866"/>
              <a:ext cx="311944" cy="311944"/>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p:cNvSpPr/>
            <p:nvPr/>
          </p:nvSpPr>
          <p:spPr>
            <a:xfrm flipH="1">
              <a:off x="123825" y="3105436"/>
              <a:ext cx="311944" cy="31194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p:cNvGrpSpPr/>
          <p:nvPr/>
        </p:nvGrpSpPr>
        <p:grpSpPr>
          <a:xfrm>
            <a:off x="955108" y="8839606"/>
            <a:ext cx="336642" cy="340127"/>
            <a:chOff x="123825" y="3105436"/>
            <a:chExt cx="329958" cy="333374"/>
          </a:xfrm>
        </p:grpSpPr>
        <p:sp>
          <p:nvSpPr>
            <p:cNvPr id="157" name="直角三角形 156"/>
            <p:cNvSpPr/>
            <p:nvPr/>
          </p:nvSpPr>
          <p:spPr>
            <a:xfrm flipH="1">
              <a:off x="141839" y="3126866"/>
              <a:ext cx="311944" cy="311944"/>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直角三角形 157"/>
            <p:cNvSpPr/>
            <p:nvPr/>
          </p:nvSpPr>
          <p:spPr>
            <a:xfrm flipH="1">
              <a:off x="123825" y="3105436"/>
              <a:ext cx="311944" cy="31194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p:cNvGrpSpPr/>
          <p:nvPr/>
        </p:nvGrpSpPr>
        <p:grpSpPr>
          <a:xfrm>
            <a:off x="948852" y="13694866"/>
            <a:ext cx="336642" cy="340127"/>
            <a:chOff x="123825" y="3105436"/>
            <a:chExt cx="329958" cy="333374"/>
          </a:xfrm>
        </p:grpSpPr>
        <p:sp>
          <p:nvSpPr>
            <p:cNvPr id="160" name="直角三角形 159"/>
            <p:cNvSpPr/>
            <p:nvPr/>
          </p:nvSpPr>
          <p:spPr>
            <a:xfrm flipH="1">
              <a:off x="141839" y="3126866"/>
              <a:ext cx="311944" cy="311944"/>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直角三角形 160"/>
            <p:cNvSpPr/>
            <p:nvPr/>
          </p:nvSpPr>
          <p:spPr>
            <a:xfrm flipH="1">
              <a:off x="123825" y="3105436"/>
              <a:ext cx="311944" cy="31194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11431330" y="13671497"/>
            <a:ext cx="336642" cy="340127"/>
            <a:chOff x="123825" y="3105436"/>
            <a:chExt cx="329958" cy="333374"/>
          </a:xfrm>
        </p:grpSpPr>
        <p:sp>
          <p:nvSpPr>
            <p:cNvPr id="163" name="直角三角形 162"/>
            <p:cNvSpPr/>
            <p:nvPr/>
          </p:nvSpPr>
          <p:spPr>
            <a:xfrm flipH="1">
              <a:off x="141839" y="3126866"/>
              <a:ext cx="311944" cy="311944"/>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直角三角形 163"/>
            <p:cNvSpPr/>
            <p:nvPr/>
          </p:nvSpPr>
          <p:spPr>
            <a:xfrm flipH="1">
              <a:off x="123825" y="3105436"/>
              <a:ext cx="311944" cy="31194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p:cNvGrpSpPr/>
          <p:nvPr/>
        </p:nvGrpSpPr>
        <p:grpSpPr>
          <a:xfrm>
            <a:off x="939662" y="16692599"/>
            <a:ext cx="336642" cy="340127"/>
            <a:chOff x="123825" y="3105436"/>
            <a:chExt cx="329958" cy="333374"/>
          </a:xfrm>
        </p:grpSpPr>
        <p:sp>
          <p:nvSpPr>
            <p:cNvPr id="166" name="直角三角形 165"/>
            <p:cNvSpPr/>
            <p:nvPr/>
          </p:nvSpPr>
          <p:spPr>
            <a:xfrm flipH="1">
              <a:off x="141839" y="3126866"/>
              <a:ext cx="311944" cy="311944"/>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直角三角形 166"/>
            <p:cNvSpPr/>
            <p:nvPr/>
          </p:nvSpPr>
          <p:spPr>
            <a:xfrm flipH="1">
              <a:off x="123825" y="3105436"/>
              <a:ext cx="311944" cy="31194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p:cNvGrpSpPr/>
          <p:nvPr/>
        </p:nvGrpSpPr>
        <p:grpSpPr>
          <a:xfrm>
            <a:off x="11351708" y="27772385"/>
            <a:ext cx="336642" cy="340127"/>
            <a:chOff x="123825" y="3105436"/>
            <a:chExt cx="329958" cy="333374"/>
          </a:xfrm>
        </p:grpSpPr>
        <p:sp>
          <p:nvSpPr>
            <p:cNvPr id="169" name="直角三角形 168"/>
            <p:cNvSpPr/>
            <p:nvPr/>
          </p:nvSpPr>
          <p:spPr>
            <a:xfrm flipH="1">
              <a:off x="141839" y="3126866"/>
              <a:ext cx="311944" cy="311944"/>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直角三角形 169"/>
            <p:cNvSpPr/>
            <p:nvPr/>
          </p:nvSpPr>
          <p:spPr>
            <a:xfrm flipH="1">
              <a:off x="123825" y="3105436"/>
              <a:ext cx="311944" cy="31194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959210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840</TotalTime>
  <Words>523</Words>
  <Application>Microsoft Office PowerPoint</Application>
  <PresentationFormat>ユーザー設定</PresentationFormat>
  <Paragraphs>77</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HGS明朝E</vt:lpstr>
      <vt:lpstr>ＭＳ Ｐゴシック</vt:lpstr>
      <vt:lpstr>小塚ゴシック Pr6N B</vt:lpstr>
      <vt:lpstr>小塚ゴシック Pr6N R</vt:lpstr>
      <vt:lpstr>小塚ゴシック Pro B</vt:lpstr>
      <vt:lpstr>小塚ゴシック Pro M</vt:lpstr>
      <vt:lpstr>Arial</vt:lpstr>
      <vt:lpstr>Calibri</vt:lpstr>
      <vt:lpstr>Calibri Light</vt:lpstr>
      <vt:lpstr>Century Gothic</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62</cp:revision>
  <cp:lastPrinted>2016-12-14T12:46:12Z</cp:lastPrinted>
  <dcterms:created xsi:type="dcterms:W3CDTF">2016-12-11T11:19:57Z</dcterms:created>
  <dcterms:modified xsi:type="dcterms:W3CDTF">2016-12-14T13:01:13Z</dcterms:modified>
</cp:coreProperties>
</file>