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uda" initials="m" lastIdx="1" clrIdx="0">
    <p:extLst>
      <p:ext uri="{19B8F6BF-5375-455C-9EA6-DF929625EA0E}">
        <p15:presenceInfo xmlns:p15="http://schemas.microsoft.com/office/powerpoint/2012/main" userId="mas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6DB"/>
    <a:srgbClr val="001570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50" d="100"/>
          <a:sy n="50" d="100"/>
        </p:scale>
        <p:origin x="2208" y="-22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10:19:57.3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2017/10/6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0" y="14894687"/>
            <a:ext cx="21437938" cy="1538528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164094" y="10782610"/>
            <a:ext cx="10374017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666624" y="10782610"/>
            <a:ext cx="10539943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ウェブサイトデザイン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したアルゴリズムである．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→ディープラーニングで人間の</a:t>
            </a:r>
            <a:endParaRPr kumimoji="1" lang="en-US" altLang="ja-JP" sz="5400" u="sng" dirty="0" smtClean="0">
              <a:solidFill>
                <a:srgbClr val="001570"/>
              </a:solidFill>
            </a:endParaRPr>
          </a:p>
          <a:p>
            <a:r>
              <a:rPr lang="en-US" altLang="ja-JP" sz="5400" dirty="0">
                <a:solidFill>
                  <a:srgbClr val="001570"/>
                </a:solidFill>
              </a:rPr>
              <a:t> </a:t>
            </a:r>
            <a:r>
              <a:rPr lang="en-US" altLang="ja-JP" sz="5400" dirty="0" smtClean="0">
                <a:solidFill>
                  <a:srgbClr val="001570"/>
                </a:solidFill>
              </a:rPr>
              <a:t>   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1570"/>
                </a:solidFill>
              </a:rPr>
              <a:t>１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．インターネットアーカイブにある過去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　　 </a:t>
            </a:r>
            <a:r>
              <a:rPr kumimoji="1" lang="ja-JP" altLang="en-US" sz="4000" dirty="0" err="1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する．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 smtClean="0">
                <a:solidFill>
                  <a:srgbClr val="001570"/>
                </a:solidFill>
              </a:rPr>
              <a:t>２．</a:t>
            </a: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ページの画像を年代別にタグ付けし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ディープ</a:t>
            </a:r>
            <a:r>
              <a:rPr lang="ja-JP" altLang="en-US" sz="4000" dirty="0">
                <a:solidFill>
                  <a:srgbClr val="001570"/>
                </a:solidFill>
              </a:rPr>
              <a:t>ラーニング</a:t>
            </a:r>
            <a:r>
              <a:rPr lang="ja-JP" altLang="en-US" sz="4000" dirty="0" smtClean="0">
                <a:solidFill>
                  <a:srgbClr val="001570"/>
                </a:solidFill>
              </a:rPr>
              <a:t>で</a:t>
            </a:r>
            <a:r>
              <a:rPr lang="ja-JP" altLang="en-US" sz="4000" dirty="0" smtClean="0">
                <a:solidFill>
                  <a:srgbClr val="001570"/>
                </a:solidFill>
              </a:rPr>
              <a:t>学習する．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３．別の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ページ画像を与え年代を解析する．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05177" y="19480019"/>
            <a:ext cx="860682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3371" y="19631513"/>
            <a:ext cx="66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画像の収集</a:t>
            </a:r>
            <a:endParaRPr lang="ja-JP" altLang="en-US" sz="72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8607" y="20831842"/>
            <a:ext cx="81245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ブラウザを自動操作するライブラリ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4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en-US" altLang="ja-JP" sz="4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Selenium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を用い，スクリーンショット　　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を自動化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Fortune Global 500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2017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に制定された企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業のホームページをリスト化し，取得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3" name="二等辺三角形 22"/>
          <p:cNvSpPr/>
          <p:nvPr/>
        </p:nvSpPr>
        <p:spPr>
          <a:xfrm rot="10800000">
            <a:off x="3420607" y="23947995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rot="10800000">
            <a:off x="3415225" y="24323108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08607" y="25468534"/>
            <a:ext cx="81245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001570"/>
                </a:solidFill>
                <a:latin typeface="+mn-ea"/>
              </a:rPr>
              <a:t>×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キャプチャのサイズを指定しているが，</a:t>
            </a:r>
            <a:endParaRPr kumimoji="1"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r>
              <a:rPr lang="ja-JP" altLang="en-US" sz="3600" dirty="0">
                <a:solidFill>
                  <a:srgbClr val="001570"/>
                </a:solidFill>
                <a:latin typeface="+mn-ea"/>
              </a:rPr>
              <a:t>　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　サイズに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ばらつきが出てしまった</a:t>
            </a:r>
            <a:endParaRPr kumimoji="1"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endParaRPr kumimoji="1" lang="en-US" altLang="ja-JP" sz="1600" dirty="0" smtClean="0">
              <a:solidFill>
                <a:srgbClr val="001570"/>
              </a:solidFill>
              <a:latin typeface="+mn-ea"/>
            </a:endParaRPr>
          </a:p>
          <a:p>
            <a:r>
              <a:rPr lang="en-US" altLang="ja-JP" sz="3600" dirty="0">
                <a:solidFill>
                  <a:srgbClr val="001570"/>
                </a:solidFill>
                <a:latin typeface="+mn-ea"/>
              </a:rPr>
              <a:t>×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インターネットアーカイブの処理落ちに</a:t>
            </a:r>
            <a:endParaRPr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r>
              <a:rPr lang="ja-JP" altLang="en-US" sz="3600" dirty="0">
                <a:solidFill>
                  <a:srgbClr val="001570"/>
                </a:solidFill>
                <a:latin typeface="+mn-ea"/>
              </a:rPr>
              <a:t>　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　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よるエラー画像も複数枚あった</a:t>
            </a:r>
            <a:endParaRPr lang="en-US" altLang="ja-JP" sz="3600" dirty="0">
              <a:solidFill>
                <a:srgbClr val="001570"/>
              </a:solidFill>
              <a:latin typeface="+mn-ea"/>
            </a:endParaRPr>
          </a:p>
          <a:p>
            <a:endParaRPr lang="en-US" altLang="ja-JP" sz="2400" dirty="0">
              <a:solidFill>
                <a:srgbClr val="001570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○上記のエラー画像を除き</a:t>
            </a:r>
            <a:endParaRPr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r>
              <a:rPr lang="ja-JP" altLang="en-US" sz="3600" dirty="0">
                <a:solidFill>
                  <a:srgbClr val="001570"/>
                </a:solidFill>
                <a:latin typeface="+mn-ea"/>
              </a:rPr>
              <a:t>　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　</a:t>
            </a:r>
            <a:r>
              <a:rPr lang="en-US" altLang="ja-JP" sz="4800" dirty="0" smtClean="0">
                <a:solidFill>
                  <a:srgbClr val="001570"/>
                </a:solidFill>
                <a:latin typeface="+mn-ea"/>
              </a:rPr>
              <a:t>7349</a:t>
            </a:r>
            <a:r>
              <a:rPr lang="ja-JP" altLang="en-US" sz="4800" dirty="0" smtClean="0">
                <a:solidFill>
                  <a:srgbClr val="001570"/>
                </a:solidFill>
                <a:latin typeface="+mn-ea"/>
              </a:rPr>
              <a:t>枚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のキャプチャを取得した</a:t>
            </a:r>
            <a:endParaRPr lang="en-US" altLang="ja-JP" sz="3600" dirty="0" smtClean="0">
              <a:solidFill>
                <a:srgbClr val="001570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953107" y="19496973"/>
            <a:ext cx="1225346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9066975" y="19631513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進捗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96591" y="20831842"/>
            <a:ext cx="6033314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Mathematica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による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CNN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を使った学習を行った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訓練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…7000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…349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結果は以下の通り↓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年代のばらつきがひどく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6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正解とは程遠かった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75" y="23900516"/>
            <a:ext cx="6650076" cy="3973316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15435227" y="19606099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今後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4925992" y="20831842"/>
            <a:ext cx="6033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・画像の収集を続け，訓練デー　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タを増やす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・画像のリサイズを洗練させ，　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解析の効率を向上させる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・別の機械学習ライブラリを使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lang="ja-JP" altLang="en-US" sz="3200" dirty="0" err="1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用する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29" y="27201629"/>
            <a:ext cx="4601915" cy="186383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883" y="25065333"/>
            <a:ext cx="3042480" cy="1653337"/>
          </a:xfrm>
          <a:prstGeom prst="rect">
            <a:avLst/>
          </a:prstGeom>
        </p:spPr>
      </p:pic>
      <p:sp>
        <p:nvSpPr>
          <p:cNvPr id="115" name="テキスト ボックス 114"/>
          <p:cNvSpPr txBox="1"/>
          <p:nvPr/>
        </p:nvSpPr>
        <p:spPr>
          <a:xfrm>
            <a:off x="15005649" y="25450469"/>
            <a:ext cx="61155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4800" dirty="0" smtClean="0">
              <a:latin typeface="+mn-ea"/>
            </a:endParaRPr>
          </a:p>
          <a:p>
            <a:pPr algn="ctr"/>
            <a:r>
              <a:rPr lang="en-US" altLang="ja-JP" sz="6000" dirty="0" err="1" smtClean="0">
                <a:latin typeface="+mn-ea"/>
              </a:rPr>
              <a:t>Tensorflow</a:t>
            </a:r>
            <a:endParaRPr lang="en-US" altLang="ja-JP" sz="6000" dirty="0" smtClean="0">
              <a:latin typeface="+mn-ea"/>
            </a:endParaRPr>
          </a:p>
          <a:p>
            <a:endParaRPr lang="en-US" altLang="ja-JP" sz="2400" dirty="0" smtClean="0">
              <a:latin typeface="+mn-ea"/>
            </a:endParaRPr>
          </a:p>
          <a:p>
            <a:endParaRPr lang="en-US" altLang="ja-JP" sz="28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11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4400" dirty="0" smtClean="0">
                <a:latin typeface="+mn-ea"/>
              </a:rPr>
              <a:t>Neural Network Console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027800" y="24386661"/>
            <a:ext cx="60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 smtClean="0">
                <a:solidFill>
                  <a:srgbClr val="0FD6DB"/>
                </a:solidFill>
                <a:latin typeface="+mn-ea"/>
              </a:rPr>
              <a:t>ライブラリの例</a:t>
            </a:r>
            <a:endParaRPr lang="en-US" altLang="ja-JP" sz="5400" dirty="0" smtClean="0">
              <a:solidFill>
                <a:srgbClr val="0FD6D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148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358</cp:revision>
  <cp:lastPrinted>2016-12-13T09:14:26Z</cp:lastPrinted>
  <dcterms:created xsi:type="dcterms:W3CDTF">2014-09-26T05:41:04Z</dcterms:created>
  <dcterms:modified xsi:type="dcterms:W3CDTF">2017-10-06T04:12:23Z</dcterms:modified>
</cp:coreProperties>
</file>